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2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E21A-74B5-6D45-9D5F-EECAC05E23E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2F7E-9215-B548-8307-2D46DBEF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6Y1GigAEN2mcV9ubGZsV3FDN2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6Y1GigAEN2mdGltREVQRnlZR1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6Y1GigAEN2mRW1sMnNFaUNUMT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6Y1GigAEN2meHJrMHA4bmsxd1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Engineering Toolkit (SET)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261" y="42116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ENPM686: Information Assurance, Spring 2017</a:t>
            </a:r>
          </a:p>
          <a:p>
            <a:r>
              <a:rPr lang="en-US" dirty="0" smtClean="0"/>
              <a:t>Security Tool Assignment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Radhika </a:t>
            </a:r>
            <a:r>
              <a:rPr lang="en-US" dirty="0" err="1" smtClean="0"/>
              <a:t>Pai</a:t>
            </a:r>
            <a:r>
              <a:rPr lang="en-US" dirty="0" smtClean="0"/>
              <a:t> (</a:t>
            </a:r>
            <a:r>
              <a:rPr lang="en-US" dirty="0" err="1" smtClean="0"/>
              <a:t>rpai@umd.edu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Infectious Media Generator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</a:t>
            </a:r>
            <a:r>
              <a:rPr lang="en-US" dirty="0" err="1" smtClean="0"/>
              <a:t>metasploit</a:t>
            </a:r>
            <a:r>
              <a:rPr lang="en-US" dirty="0" smtClean="0"/>
              <a:t> based payload, sets up a listener and generates a folder that needs to be burned or written to  a DVD/USB drive.</a:t>
            </a:r>
          </a:p>
          <a:p>
            <a:endParaRPr lang="en-US" dirty="0"/>
          </a:p>
          <a:p>
            <a:r>
              <a:rPr lang="en-US" dirty="0"/>
              <a:t>Once inserted, if auto-run is enabled, the code will automatically execute and take control of the machine.</a:t>
            </a:r>
          </a:p>
        </p:txBody>
      </p:sp>
    </p:spTree>
    <p:extLst>
      <p:ext uri="{BB962C8B-B14F-4D97-AF65-F5344CB8AC3E}">
        <p14:creationId xmlns:p14="http://schemas.microsoft.com/office/powerpoint/2010/main" val="19711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Powershell</a:t>
            </a:r>
            <a:r>
              <a:rPr lang="en-US" b="1" dirty="0" smtClean="0"/>
              <a:t> Attack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Provides means to create a </a:t>
            </a:r>
            <a:r>
              <a:rPr lang="en-US" dirty="0" err="1" smtClean="0"/>
              <a:t>powershell</a:t>
            </a:r>
            <a:r>
              <a:rPr lang="en-US" dirty="0" smtClean="0"/>
              <a:t> payload </a:t>
            </a:r>
            <a:r>
              <a:rPr lang="en-US" dirty="0"/>
              <a:t>which when run in the victim machine enables the hacker to take control over </a:t>
            </a:r>
            <a:r>
              <a:rPr lang="en-US" dirty="0" smtClean="0"/>
              <a:t>the system using below methods: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Powershell</a:t>
            </a:r>
            <a:r>
              <a:rPr lang="en-US" b="1" dirty="0" smtClean="0"/>
              <a:t> Alphanumeric Shellcode Injector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steps </a:t>
            </a:r>
            <a:r>
              <a:rPr lang="en-US" dirty="0"/>
              <a:t>and screenshots of the attack are in the embedded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Using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Interconnectivity with </a:t>
            </a:r>
            <a:r>
              <a:rPr lang="en-US" sz="2400" dirty="0" err="1" smtClean="0"/>
              <a:t>Metasploit</a:t>
            </a:r>
            <a:r>
              <a:rPr lang="en-US" sz="2400" dirty="0" smtClean="0"/>
              <a:t> Framework provides: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Payload needed for exploitation.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Listener module that connects to the compromised system.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r>
              <a:rPr lang="en-US" sz="2400" dirty="0" smtClean="0"/>
              <a:t>Provides number </a:t>
            </a:r>
            <a:r>
              <a:rPr lang="en-US" sz="2400" dirty="0"/>
              <a:t>of custom attack vectors that </a:t>
            </a:r>
            <a:r>
              <a:rPr lang="en-US" sz="2400" dirty="0" smtClean="0"/>
              <a:t>allows </a:t>
            </a:r>
            <a:r>
              <a:rPr lang="en-US" sz="2400" dirty="0"/>
              <a:t>you to make a believable attack in a fraction of the time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/>
              <a:t>not really rely on vulnerable </a:t>
            </a:r>
            <a:r>
              <a:rPr lang="en-US" sz="2400" dirty="0" smtClean="0"/>
              <a:t>services but only on social engineering as services </a:t>
            </a:r>
            <a:r>
              <a:rPr lang="en-US" sz="2400" dirty="0"/>
              <a:t>and software will be patched while humans will most likely always be vulnerable to social engineering attacks due to misplaced trust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Additionally provides a feature of fast-track </a:t>
            </a:r>
            <a:r>
              <a:rPr lang="en-US" sz="2400" dirty="0" err="1" smtClean="0"/>
              <a:t>pentesting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Extremely simple to understand and follow as it is menu-driven which is self-explanatory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Effective when red teaming </a:t>
            </a:r>
            <a:r>
              <a:rPr lang="en-US" sz="2400" dirty="0" smtClean="0"/>
              <a:t>for demonstrating </a:t>
            </a:r>
            <a:r>
              <a:rPr lang="en-US" sz="2400" dirty="0"/>
              <a:t>social engineering vulnerabilities.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Not all the custom attacks provide the best way of implementation. For instance:</a:t>
            </a:r>
          </a:p>
          <a:p>
            <a:endParaRPr lang="en-US" sz="24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Incase of Mass Mailer attacks, setting </a:t>
            </a:r>
            <a:r>
              <a:rPr lang="en-US" dirty="0"/>
              <a:t>up your own server cannot be very reliable, as most of the mail services follow a reverse lookup to make sure that the e-mail has generated from the same domain name as the address name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The mails generated and sent via SET may not appear as appealing as the ones expected to lure victims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Sending mails from a </a:t>
            </a:r>
            <a:r>
              <a:rPr lang="en-US" dirty="0" err="1" smtClean="0"/>
              <a:t>gmail</a:t>
            </a:r>
            <a:r>
              <a:rPr lang="en-US" dirty="0" smtClean="0"/>
              <a:t> account with malicious attachments in case of spear phishing attacks is a failure due to strict security check by </a:t>
            </a:r>
            <a:r>
              <a:rPr lang="en-US" dirty="0" err="1" smtClean="0"/>
              <a:t>gmail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Powershell</a:t>
            </a:r>
            <a:r>
              <a:rPr lang="en-US" dirty="0" smtClean="0"/>
              <a:t> attacks are platform dependent (Windows Victim machines only).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0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Alternative Tools for Social Engineering Attacks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Kali Linux provides below tools for Social Engineering, however none of them include and provide multiple custom attack techniques as provided by SET.</a:t>
            </a:r>
          </a:p>
          <a:p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Backdoor Factory - </a:t>
            </a:r>
            <a:r>
              <a:rPr lang="en-US" sz="2000" dirty="0"/>
              <a:t>to patch executable binaries with user desired shellcode and continue normal execution of the </a:t>
            </a:r>
            <a:r>
              <a:rPr lang="en-US" sz="2000" dirty="0" err="1"/>
              <a:t>prepatched</a:t>
            </a:r>
            <a:r>
              <a:rPr lang="en-US" sz="2000" dirty="0"/>
              <a:t> state</a:t>
            </a:r>
            <a:r>
              <a:rPr lang="en-US" sz="2000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000" dirty="0" err="1" smtClean="0"/>
              <a:t>BeEF</a:t>
            </a:r>
            <a:r>
              <a:rPr lang="en-US" sz="2000" dirty="0" smtClean="0"/>
              <a:t> – will </a:t>
            </a:r>
            <a:r>
              <a:rPr lang="en-US" sz="2000" dirty="0"/>
              <a:t>hook one or more web browsers and use them as beachheads for launching directed command modules and further attacks against the system from within the browser context</a:t>
            </a:r>
            <a:r>
              <a:rPr lang="en-US" sz="2000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Ghost Phisher - </a:t>
            </a:r>
            <a:r>
              <a:rPr lang="en-US" sz="2000" dirty="0"/>
              <a:t>is a Wireless and Ethernet security auditing and attack software </a:t>
            </a:r>
            <a:r>
              <a:rPr lang="en-US" sz="2000" dirty="0" smtClean="0"/>
              <a:t>program.</a:t>
            </a:r>
          </a:p>
          <a:p>
            <a:pPr lvl="1">
              <a:buFont typeface="Wingdings" charset="2"/>
              <a:buChar char="Ø"/>
            </a:pP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000" dirty="0" err="1" smtClean="0"/>
              <a:t>Maltego</a:t>
            </a:r>
            <a:r>
              <a:rPr lang="en-US" sz="2000" dirty="0" smtClean="0"/>
              <a:t> Teeth – means to find hidden information and relationship between people, companies, DNS names, documents and files, IP addresses,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6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 for usage of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you are looking for a social engineering tool that covers wide range of custom attacks involving phishing, </a:t>
            </a:r>
            <a:r>
              <a:rPr lang="en-US" dirty="0" err="1" smtClean="0"/>
              <a:t>Qrcodes</a:t>
            </a:r>
            <a:r>
              <a:rPr lang="en-US" dirty="0" smtClean="0"/>
              <a:t>, web cloning, </a:t>
            </a:r>
            <a:r>
              <a:rPr lang="en-US" dirty="0" err="1" smtClean="0"/>
              <a:t>powershell</a:t>
            </a:r>
            <a:r>
              <a:rPr lang="en-US" dirty="0" smtClean="0"/>
              <a:t> attacks, generating malicious USB devices, and so on, SET is a good tool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83" y="2814189"/>
            <a:ext cx="10515600" cy="1187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Thank You!!!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7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SET?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 smtClean="0"/>
              <a:t>Social-Engineering Toolkit (SET) </a:t>
            </a:r>
            <a:r>
              <a:rPr lang="en-US" sz="2000" dirty="0"/>
              <a:t>was created and written by the founder of </a:t>
            </a:r>
            <a:r>
              <a:rPr lang="en-US" sz="2000" dirty="0" err="1"/>
              <a:t>TrustedSec</a:t>
            </a:r>
            <a:r>
              <a:rPr lang="en-US" sz="2000" dirty="0"/>
              <a:t>, </a:t>
            </a:r>
            <a:r>
              <a:rPr lang="en-US" sz="2000" b="1" dirty="0"/>
              <a:t>David Kennedy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It is an </a:t>
            </a:r>
            <a:r>
              <a:rPr lang="en-US" sz="2000" b="1" dirty="0"/>
              <a:t>open-source Python-driven tool </a:t>
            </a:r>
            <a:r>
              <a:rPr lang="en-US" sz="2000" dirty="0"/>
              <a:t>aimed at </a:t>
            </a:r>
            <a:r>
              <a:rPr lang="en-US" sz="2000" b="1" dirty="0"/>
              <a:t>penetration testing around </a:t>
            </a:r>
            <a:r>
              <a:rPr lang="en-US" sz="2000" b="1" dirty="0" smtClean="0"/>
              <a:t>Social-Engineering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attacks built into the toolkit are designed to be targeted and focused </a:t>
            </a:r>
            <a:r>
              <a:rPr lang="en-US" sz="2000" dirty="0" smtClean="0"/>
              <a:t>against </a:t>
            </a:r>
            <a:r>
              <a:rPr lang="en-US" sz="2000" dirty="0"/>
              <a:t>a person or organization used during a penetration test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Effective </a:t>
            </a:r>
            <a:r>
              <a:rPr lang="en-US" sz="2000" dirty="0"/>
              <a:t>when red teaming </a:t>
            </a:r>
            <a:r>
              <a:rPr lang="en-US" sz="2000" dirty="0" smtClean="0"/>
              <a:t>for demonstrating </a:t>
            </a:r>
            <a:r>
              <a:rPr lang="en-US" sz="2000" dirty="0"/>
              <a:t>social engineering vulnerabilities.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24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is available as a part of Kali Linux Applications.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It can also be downloaded and installed by typing </a:t>
            </a:r>
            <a:r>
              <a:rPr lang="en-US" dirty="0"/>
              <a:t>the following command in </a:t>
            </a:r>
            <a:r>
              <a:rPr lang="en-US" dirty="0" smtClean="0"/>
              <a:t>Linux: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clone 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trustedsec</a:t>
            </a:r>
            <a:r>
              <a:rPr lang="en-US" b="1" dirty="0"/>
              <a:t>/social-engineer-toolkit/ set/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Provides below functionalities with Social Engineering Attacks:</a:t>
            </a:r>
          </a:p>
          <a:p>
            <a:endParaRPr lang="en-US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Spear Phishing Attack 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Website Attack Vectors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Infectious Media Generator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Create a Payload and Listener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Mass Mailer 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Arduino-Based Attack Vector  - Requires a hardware called Teensy which costs 20$.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Wireless Access Point Attack Vector – Requires </a:t>
            </a:r>
            <a:r>
              <a:rPr lang="en-US" sz="1800" dirty="0" err="1"/>
              <a:t>AirBase</a:t>
            </a:r>
            <a:r>
              <a:rPr lang="en-US" sz="1800" dirty="0"/>
              <a:t>-NG, </a:t>
            </a:r>
            <a:r>
              <a:rPr lang="en-US" sz="1800" dirty="0" err="1"/>
              <a:t>AirMon</a:t>
            </a:r>
            <a:r>
              <a:rPr lang="en-US" sz="1800" dirty="0"/>
              <a:t>-NG, </a:t>
            </a:r>
            <a:r>
              <a:rPr lang="en-US" sz="1800" dirty="0" err="1"/>
              <a:t>DNSSpoof</a:t>
            </a:r>
            <a:r>
              <a:rPr lang="en-US" sz="1800" dirty="0"/>
              <a:t>, and </a:t>
            </a:r>
            <a:r>
              <a:rPr lang="en-US" sz="1800" dirty="0" smtClean="0"/>
              <a:t>dhcpd3 to work properly.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 smtClean="0"/>
              <a:t>QRCode</a:t>
            </a:r>
            <a:r>
              <a:rPr lang="en-US" sz="1800" dirty="0" smtClean="0"/>
              <a:t> Generator Attack Vector  - Error Code, will be resolved with latest upgrade.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 smtClean="0"/>
              <a:t>Powershell</a:t>
            </a:r>
            <a:r>
              <a:rPr lang="en-US" sz="1800" dirty="0" smtClean="0"/>
              <a:t> Attack Vectors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SMS Spoofing Attack Vector – Paid Service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 smtClean="0"/>
          </a:p>
          <a:p>
            <a:r>
              <a:rPr lang="en-US" sz="1800" dirty="0" smtClean="0"/>
              <a:t>As a part of this project, (1), (2), </a:t>
            </a:r>
            <a:r>
              <a:rPr lang="en-US" sz="1800" dirty="0" smtClean="0"/>
              <a:t>(4</a:t>
            </a:r>
            <a:r>
              <a:rPr lang="en-US" sz="1800" dirty="0" smtClean="0"/>
              <a:t>), (5), (9) will be demonstrated.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102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Version: 7.6.1</a:t>
            </a:r>
          </a:p>
          <a:p>
            <a:r>
              <a:rPr lang="en-US" dirty="0" smtClean="0"/>
              <a:t>Version on my Kali Linux used for this project: 7.3.12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70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DEMO!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06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629"/>
            <a:ext cx="10515600" cy="1325563"/>
          </a:xfrm>
        </p:spPr>
        <p:txBody>
          <a:bodyPr/>
          <a:lstStyle/>
          <a:p>
            <a:r>
              <a:rPr lang="en-US" b="1" dirty="0" smtClean="0"/>
              <a:t>Spear Phishing Attack Vectors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Provides means to send phishing emails targeted towards specific individuals, organizations or business.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Failure when </a:t>
            </a:r>
            <a:r>
              <a:rPr lang="en-US" dirty="0"/>
              <a:t>sending mails from </a:t>
            </a:r>
            <a:r>
              <a:rPr lang="en-US" dirty="0" err="1"/>
              <a:t>gmail</a:t>
            </a:r>
            <a:r>
              <a:rPr lang="en-US" dirty="0"/>
              <a:t> due to strict file attachments checks performed by </a:t>
            </a:r>
            <a:r>
              <a:rPr lang="en-US" dirty="0" err="1"/>
              <a:t>gmail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/>
              <a:t> </a:t>
            </a:r>
            <a:r>
              <a:rPr lang="en-US" dirty="0" smtClean="0"/>
              <a:t>for steps </a:t>
            </a:r>
            <a:r>
              <a:rPr lang="en-US" dirty="0" smtClean="0"/>
              <a:t>and screenshots of the </a:t>
            </a:r>
            <a:r>
              <a:rPr lang="en-US" dirty="0" smtClean="0"/>
              <a:t>attack.</a:t>
            </a:r>
          </a:p>
        </p:txBody>
      </p:sp>
    </p:spTree>
    <p:extLst>
      <p:ext uri="{BB962C8B-B14F-4D97-AF65-F5344CB8AC3E}">
        <p14:creationId xmlns:p14="http://schemas.microsoft.com/office/powerpoint/2010/main" val="5204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Website Attack vectors and Mass Mailer Attacks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means to create a cloned website and send phishing emails to victims to extract their credentials using below methods:</a:t>
            </a:r>
          </a:p>
          <a:p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Credential </a:t>
            </a:r>
            <a:r>
              <a:rPr lang="en-US" b="1" dirty="0"/>
              <a:t>Harvester </a:t>
            </a:r>
            <a:r>
              <a:rPr lang="en-US" b="1" dirty="0" smtClean="0"/>
              <a:t>Method : </a:t>
            </a:r>
            <a:r>
              <a:rPr lang="en-US" dirty="0"/>
              <a:t>will utilize web cloning of a website that has a username and password field and harvest all the information posted to the website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Mass Mailer Attacks : </a:t>
            </a:r>
            <a:r>
              <a:rPr lang="en-US" dirty="0" smtClean="0"/>
              <a:t>allows to </a:t>
            </a:r>
            <a:r>
              <a:rPr lang="en-US" dirty="0"/>
              <a:t>send multiple emails to victims and customize the messages</a:t>
            </a:r>
            <a:r>
              <a:rPr lang="en-US" dirty="0" smtClean="0"/>
              <a:t>.</a:t>
            </a:r>
          </a:p>
          <a:p>
            <a:r>
              <a:rPr lang="en-US" sz="2400" dirty="0"/>
              <a:t>Click </a:t>
            </a:r>
            <a:r>
              <a:rPr lang="en-US" sz="2400" dirty="0" smtClean="0">
                <a:hlinkClick r:id="rId2"/>
              </a:rPr>
              <a:t>here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steps </a:t>
            </a:r>
            <a:r>
              <a:rPr lang="en-US" sz="2400" dirty="0"/>
              <a:t>and screenshots of the attack are in the embedded file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Payload and Listener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simple wrapper around </a:t>
            </a:r>
            <a:r>
              <a:rPr lang="en-US" sz="2400" dirty="0" err="1"/>
              <a:t>Metasploit</a:t>
            </a:r>
            <a:r>
              <a:rPr lang="en-US" sz="2400" dirty="0"/>
              <a:t> to create a payload, export the </a:t>
            </a:r>
            <a:r>
              <a:rPr lang="en-US" sz="2400" dirty="0" smtClean="0"/>
              <a:t>.exe and </a:t>
            </a:r>
            <a:r>
              <a:rPr lang="en-US" sz="2400" dirty="0"/>
              <a:t>generate a listener.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Need to </a:t>
            </a:r>
            <a:r>
              <a:rPr lang="en-US" sz="2400" dirty="0"/>
              <a:t>transfer the exe onto the victim machine and execute it in order for it to properly work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Enables to take control over his system using below methods:</a:t>
            </a:r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Windows Reverse TCP Meterpreter</a:t>
            </a:r>
            <a:endParaRPr lang="en-US" dirty="0" smtClean="0"/>
          </a:p>
          <a:p>
            <a:endParaRPr lang="en-US" sz="2400" dirty="0"/>
          </a:p>
          <a:p>
            <a:r>
              <a:rPr lang="en-US" sz="2400" dirty="0"/>
              <a:t>Click </a:t>
            </a:r>
            <a:r>
              <a:rPr lang="en-US" sz="2400" dirty="0" smtClean="0">
                <a:hlinkClick r:id="rId2"/>
              </a:rPr>
              <a:t>here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steps </a:t>
            </a:r>
            <a:r>
              <a:rPr lang="en-US" sz="2400" dirty="0"/>
              <a:t>and screenshots of the attack are in the embedded file.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970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Social Engineering Toolkit (SET)</vt:lpstr>
      <vt:lpstr>What is SET?</vt:lpstr>
      <vt:lpstr>Installation</vt:lpstr>
      <vt:lpstr>Features of SET</vt:lpstr>
      <vt:lpstr>SET Versions</vt:lpstr>
      <vt:lpstr>PowerPoint Presentation</vt:lpstr>
      <vt:lpstr>Spear Phishing Attack Vectors</vt:lpstr>
      <vt:lpstr>Website Attack vectors and Mass Mailer Attacks</vt:lpstr>
      <vt:lpstr>Create a Payload and Listener</vt:lpstr>
      <vt:lpstr>Infectious Media Generator</vt:lpstr>
      <vt:lpstr>Powershell Attack Vectors</vt:lpstr>
      <vt:lpstr>Advantages of Using SET</vt:lpstr>
      <vt:lpstr>Disadvantages of SET</vt:lpstr>
      <vt:lpstr>Alternative Tools for Social Engineering Attacks</vt:lpstr>
      <vt:lpstr>Recommendation for usage of SET</vt:lpstr>
      <vt:lpstr>Thank You!!!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pai_rads@yahoo.co.in</dc:creator>
  <cp:lastModifiedBy>pai_rads@yahoo.co.in</cp:lastModifiedBy>
  <cp:revision>61</cp:revision>
  <dcterms:created xsi:type="dcterms:W3CDTF">2017-04-23T17:00:57Z</dcterms:created>
  <dcterms:modified xsi:type="dcterms:W3CDTF">2017-04-24T14:12:44Z</dcterms:modified>
</cp:coreProperties>
</file>