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6" r:id="rId2"/>
    <p:sldId id="256" r:id="rId3"/>
    <p:sldId id="257" r:id="rId4"/>
    <p:sldId id="258" r:id="rId5"/>
    <p:sldId id="259" r:id="rId6"/>
    <p:sldId id="260" r:id="rId7"/>
    <p:sldId id="261" r:id="rId8"/>
    <p:sldId id="277" r:id="rId9"/>
    <p:sldId id="263" r:id="rId10"/>
    <p:sldId id="262"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BB20F5-8606-471E-98F2-FAFC7A00D4BD}"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41AFC-285D-49D6-9F6E-104057EEA1C3}" type="slidenum">
              <a:rPr lang="en-US" smtClean="0"/>
              <a:t>‹#›</a:t>
            </a:fld>
            <a:endParaRPr lang="en-US"/>
          </a:p>
        </p:txBody>
      </p:sp>
    </p:spTree>
    <p:extLst>
      <p:ext uri="{BB962C8B-B14F-4D97-AF65-F5344CB8AC3E}">
        <p14:creationId xmlns:p14="http://schemas.microsoft.com/office/powerpoint/2010/main" val="3450615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B20F5-8606-471E-98F2-FAFC7A00D4BD}"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41AFC-285D-49D6-9F6E-104057EEA1C3}" type="slidenum">
              <a:rPr lang="en-US" smtClean="0"/>
              <a:t>‹#›</a:t>
            </a:fld>
            <a:endParaRPr lang="en-US"/>
          </a:p>
        </p:txBody>
      </p:sp>
    </p:spTree>
    <p:extLst>
      <p:ext uri="{BB962C8B-B14F-4D97-AF65-F5344CB8AC3E}">
        <p14:creationId xmlns:p14="http://schemas.microsoft.com/office/powerpoint/2010/main" val="995837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B20F5-8606-471E-98F2-FAFC7A00D4BD}"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41AFC-285D-49D6-9F6E-104057EEA1C3}" type="slidenum">
              <a:rPr lang="en-US" smtClean="0"/>
              <a:t>‹#›</a:t>
            </a:fld>
            <a:endParaRPr lang="en-US"/>
          </a:p>
        </p:txBody>
      </p:sp>
    </p:spTree>
    <p:extLst>
      <p:ext uri="{BB962C8B-B14F-4D97-AF65-F5344CB8AC3E}">
        <p14:creationId xmlns:p14="http://schemas.microsoft.com/office/powerpoint/2010/main" val="4037445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B20F5-8606-471E-98F2-FAFC7A00D4BD}"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41AFC-285D-49D6-9F6E-104057EEA1C3}" type="slidenum">
              <a:rPr lang="en-US" smtClean="0"/>
              <a:t>‹#›</a:t>
            </a:fld>
            <a:endParaRPr lang="en-US"/>
          </a:p>
        </p:txBody>
      </p:sp>
    </p:spTree>
    <p:extLst>
      <p:ext uri="{BB962C8B-B14F-4D97-AF65-F5344CB8AC3E}">
        <p14:creationId xmlns:p14="http://schemas.microsoft.com/office/powerpoint/2010/main" val="3395561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B20F5-8606-471E-98F2-FAFC7A00D4BD}"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41AFC-285D-49D6-9F6E-104057EEA1C3}" type="slidenum">
              <a:rPr lang="en-US" smtClean="0"/>
              <a:t>‹#›</a:t>
            </a:fld>
            <a:endParaRPr lang="en-US"/>
          </a:p>
        </p:txBody>
      </p:sp>
    </p:spTree>
    <p:extLst>
      <p:ext uri="{BB962C8B-B14F-4D97-AF65-F5344CB8AC3E}">
        <p14:creationId xmlns:p14="http://schemas.microsoft.com/office/powerpoint/2010/main" val="4070003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BB20F5-8606-471E-98F2-FAFC7A00D4BD}"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41AFC-285D-49D6-9F6E-104057EEA1C3}" type="slidenum">
              <a:rPr lang="en-US" smtClean="0"/>
              <a:t>‹#›</a:t>
            </a:fld>
            <a:endParaRPr lang="en-US"/>
          </a:p>
        </p:txBody>
      </p:sp>
    </p:spTree>
    <p:extLst>
      <p:ext uri="{BB962C8B-B14F-4D97-AF65-F5344CB8AC3E}">
        <p14:creationId xmlns:p14="http://schemas.microsoft.com/office/powerpoint/2010/main" val="2463013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BB20F5-8606-471E-98F2-FAFC7A00D4BD}" type="datetimeFigureOut">
              <a:rPr lang="en-US" smtClean="0"/>
              <a:t>8/26/2023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F41AFC-285D-49D6-9F6E-104057EEA1C3}" type="slidenum">
              <a:rPr lang="en-US" smtClean="0"/>
              <a:t>‹#›</a:t>
            </a:fld>
            <a:endParaRPr lang="en-US"/>
          </a:p>
        </p:txBody>
      </p:sp>
    </p:spTree>
    <p:extLst>
      <p:ext uri="{BB962C8B-B14F-4D97-AF65-F5344CB8AC3E}">
        <p14:creationId xmlns:p14="http://schemas.microsoft.com/office/powerpoint/2010/main" val="345240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BB20F5-8606-471E-98F2-FAFC7A00D4BD}" type="datetimeFigureOut">
              <a:rPr lang="en-US" smtClean="0"/>
              <a:t>8/26/2023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F41AFC-285D-49D6-9F6E-104057EEA1C3}" type="slidenum">
              <a:rPr lang="en-US" smtClean="0"/>
              <a:t>‹#›</a:t>
            </a:fld>
            <a:endParaRPr lang="en-US"/>
          </a:p>
        </p:txBody>
      </p:sp>
    </p:spTree>
    <p:extLst>
      <p:ext uri="{BB962C8B-B14F-4D97-AF65-F5344CB8AC3E}">
        <p14:creationId xmlns:p14="http://schemas.microsoft.com/office/powerpoint/2010/main" val="4011076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B20F5-8606-471E-98F2-FAFC7A00D4BD}" type="datetimeFigureOut">
              <a:rPr lang="en-US" smtClean="0"/>
              <a:t>8/26/2023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F41AFC-285D-49D6-9F6E-104057EEA1C3}" type="slidenum">
              <a:rPr lang="en-US" smtClean="0"/>
              <a:t>‹#›</a:t>
            </a:fld>
            <a:endParaRPr lang="en-US"/>
          </a:p>
        </p:txBody>
      </p:sp>
    </p:spTree>
    <p:extLst>
      <p:ext uri="{BB962C8B-B14F-4D97-AF65-F5344CB8AC3E}">
        <p14:creationId xmlns:p14="http://schemas.microsoft.com/office/powerpoint/2010/main" val="2556893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BB20F5-8606-471E-98F2-FAFC7A00D4BD}"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41AFC-285D-49D6-9F6E-104057EEA1C3}" type="slidenum">
              <a:rPr lang="en-US" smtClean="0"/>
              <a:t>‹#›</a:t>
            </a:fld>
            <a:endParaRPr lang="en-US"/>
          </a:p>
        </p:txBody>
      </p:sp>
    </p:spTree>
    <p:extLst>
      <p:ext uri="{BB962C8B-B14F-4D97-AF65-F5344CB8AC3E}">
        <p14:creationId xmlns:p14="http://schemas.microsoft.com/office/powerpoint/2010/main" val="3174663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BB20F5-8606-471E-98F2-FAFC7A00D4BD}"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41AFC-285D-49D6-9F6E-104057EEA1C3}" type="slidenum">
              <a:rPr lang="en-US" smtClean="0"/>
              <a:t>‹#›</a:t>
            </a:fld>
            <a:endParaRPr lang="en-US"/>
          </a:p>
        </p:txBody>
      </p:sp>
    </p:spTree>
    <p:extLst>
      <p:ext uri="{BB962C8B-B14F-4D97-AF65-F5344CB8AC3E}">
        <p14:creationId xmlns:p14="http://schemas.microsoft.com/office/powerpoint/2010/main" val="1376874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B20F5-8606-471E-98F2-FAFC7A00D4BD}" type="datetimeFigureOut">
              <a:rPr lang="en-US" smtClean="0"/>
              <a:t>8/26/2023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41AFC-285D-49D6-9F6E-104057EEA1C3}" type="slidenum">
              <a:rPr lang="en-US" smtClean="0"/>
              <a:t>‹#›</a:t>
            </a:fld>
            <a:endParaRPr lang="en-US"/>
          </a:p>
        </p:txBody>
      </p:sp>
    </p:spTree>
    <p:extLst>
      <p:ext uri="{BB962C8B-B14F-4D97-AF65-F5344CB8AC3E}">
        <p14:creationId xmlns:p14="http://schemas.microsoft.com/office/powerpoint/2010/main" val="42750499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141A1-4116-882D-104F-D6DC74008AE4}"/>
              </a:ext>
            </a:extLst>
          </p:cNvPr>
          <p:cNvSpPr>
            <a:spLocks noGrp="1"/>
          </p:cNvSpPr>
          <p:nvPr>
            <p:ph type="title"/>
          </p:nvPr>
        </p:nvSpPr>
        <p:spPr>
          <a:xfrm>
            <a:off x="1510748" y="365124"/>
            <a:ext cx="9843052" cy="2205797"/>
          </a:xfrm>
        </p:spPr>
        <p:txBody>
          <a:bodyPr/>
          <a:lstStyle/>
          <a:p>
            <a:pPr algn="ctr"/>
            <a:r>
              <a:rPr lang="en-US" dirty="0"/>
              <a:t>A Brief Presentation on Large Language Models Encode Clinical Knowledge by Karan Singhal et al. (2023)</a:t>
            </a:r>
          </a:p>
        </p:txBody>
      </p:sp>
      <p:sp>
        <p:nvSpPr>
          <p:cNvPr id="3" name="Content Placeholder 2">
            <a:extLst>
              <a:ext uri="{FF2B5EF4-FFF2-40B4-BE49-F238E27FC236}">
                <a16:creationId xmlns:a16="http://schemas.microsoft.com/office/drawing/2014/main" id="{61B3EDFD-DCAA-EE0B-A4D5-A456D2DCB2BA}"/>
              </a:ext>
            </a:extLst>
          </p:cNvPr>
          <p:cNvSpPr>
            <a:spLocks noGrp="1"/>
          </p:cNvSpPr>
          <p:nvPr>
            <p:ph idx="1"/>
          </p:nvPr>
        </p:nvSpPr>
        <p:spPr>
          <a:xfrm>
            <a:off x="838200" y="3551583"/>
            <a:ext cx="10515600" cy="2625380"/>
          </a:xfrm>
        </p:spPr>
        <p:txBody>
          <a:bodyPr/>
          <a:lstStyle/>
          <a:p>
            <a:pPr marL="0" indent="0" algn="ctr">
              <a:buNone/>
            </a:pPr>
            <a:r>
              <a:rPr lang="en-US" dirty="0"/>
              <a:t>                                                                                    Prepared By </a:t>
            </a:r>
          </a:p>
          <a:p>
            <a:pPr marL="0" indent="0" algn="ctr">
              <a:buNone/>
            </a:pPr>
            <a:r>
              <a:rPr lang="en-US" dirty="0"/>
              <a:t>                                                                                    Sad Bin Sadain Mridha</a:t>
            </a:r>
          </a:p>
          <a:p>
            <a:pPr marL="0" indent="0" algn="ctr">
              <a:buNone/>
            </a:pPr>
            <a:r>
              <a:rPr lang="en-US" dirty="0"/>
              <a:t>                                                                                   Aims Lab UIU</a:t>
            </a:r>
          </a:p>
        </p:txBody>
      </p:sp>
    </p:spTree>
    <p:extLst>
      <p:ext uri="{BB962C8B-B14F-4D97-AF65-F5344CB8AC3E}">
        <p14:creationId xmlns:p14="http://schemas.microsoft.com/office/powerpoint/2010/main" val="2367953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60501-F866-123C-44D8-1B4DA6B6C495}"/>
              </a:ext>
            </a:extLst>
          </p:cNvPr>
          <p:cNvSpPr>
            <a:spLocks noGrp="1"/>
          </p:cNvSpPr>
          <p:nvPr>
            <p:ph type="title"/>
          </p:nvPr>
        </p:nvSpPr>
        <p:spPr/>
        <p:txBody>
          <a:bodyPr/>
          <a:lstStyle/>
          <a:p>
            <a:r>
              <a:rPr lang="en-US" dirty="0"/>
              <a:t>                   </a:t>
            </a:r>
            <a:r>
              <a:rPr lang="en-US" dirty="0" err="1"/>
              <a:t>MultiMedQA</a:t>
            </a:r>
            <a:r>
              <a:rPr lang="en-US" dirty="0"/>
              <a:t> Summary</a:t>
            </a:r>
          </a:p>
        </p:txBody>
      </p:sp>
      <p:sp>
        <p:nvSpPr>
          <p:cNvPr id="3" name="Content Placeholder 2">
            <a:extLst>
              <a:ext uri="{FF2B5EF4-FFF2-40B4-BE49-F238E27FC236}">
                <a16:creationId xmlns:a16="http://schemas.microsoft.com/office/drawing/2014/main" id="{F768AE79-087E-8B15-1AB6-1AC54AFCA285}"/>
              </a:ext>
            </a:extLst>
          </p:cNvPr>
          <p:cNvSpPr>
            <a:spLocks noGrp="1"/>
          </p:cNvSpPr>
          <p:nvPr>
            <p:ph idx="1"/>
          </p:nvPr>
        </p:nvSpPr>
        <p:spPr/>
        <p:txBody>
          <a:bodyPr/>
          <a:lstStyle/>
          <a:p>
            <a:r>
              <a:rPr lang="en-US" dirty="0"/>
              <a:t>Dataset: </a:t>
            </a:r>
            <a:r>
              <a:rPr lang="en-US" dirty="0" err="1"/>
              <a:t>MedQA</a:t>
            </a:r>
            <a:r>
              <a:rPr lang="en-US" dirty="0"/>
              <a:t>(USMLE)</a:t>
            </a:r>
          </a:p>
          <a:p>
            <a:r>
              <a:rPr lang="en-US" dirty="0"/>
              <a:t>Format: Q+A(4 to 5 choices)</a:t>
            </a:r>
          </a:p>
          <a:p>
            <a:r>
              <a:rPr lang="en-US" dirty="0"/>
              <a:t>Size=(dev/test) 11450/1273</a:t>
            </a:r>
          </a:p>
          <a:p>
            <a:r>
              <a:rPr lang="en-US" dirty="0"/>
              <a:t>Domain: General medical knowledge in Us medical licensing exam.</a:t>
            </a:r>
          </a:p>
        </p:txBody>
      </p:sp>
    </p:spTree>
    <p:extLst>
      <p:ext uri="{BB962C8B-B14F-4D97-AF65-F5344CB8AC3E}">
        <p14:creationId xmlns:p14="http://schemas.microsoft.com/office/powerpoint/2010/main" val="1728043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1C6F0-822E-14EA-B468-0B7C66CEAF7A}"/>
              </a:ext>
            </a:extLst>
          </p:cNvPr>
          <p:cNvSpPr>
            <a:spLocks noGrp="1"/>
          </p:cNvSpPr>
          <p:nvPr>
            <p:ph type="title"/>
          </p:nvPr>
        </p:nvSpPr>
        <p:spPr>
          <a:xfrm>
            <a:off x="838200" y="365125"/>
            <a:ext cx="10515600" cy="983615"/>
          </a:xfrm>
        </p:spPr>
        <p:txBody>
          <a:bodyPr/>
          <a:lstStyle/>
          <a:p>
            <a:r>
              <a:rPr lang="en-US" dirty="0"/>
              <a:t>               Pathways Language Model</a:t>
            </a:r>
          </a:p>
        </p:txBody>
      </p:sp>
      <p:sp>
        <p:nvSpPr>
          <p:cNvPr id="3" name="Content Placeholder 2">
            <a:extLst>
              <a:ext uri="{FF2B5EF4-FFF2-40B4-BE49-F238E27FC236}">
                <a16:creationId xmlns:a16="http://schemas.microsoft.com/office/drawing/2014/main" id="{56AB7FB2-760D-16F7-4D1D-38D9A5492D71}"/>
              </a:ext>
            </a:extLst>
          </p:cNvPr>
          <p:cNvSpPr>
            <a:spLocks noGrp="1"/>
          </p:cNvSpPr>
          <p:nvPr>
            <p:ph idx="1"/>
          </p:nvPr>
        </p:nvSpPr>
        <p:spPr/>
        <p:txBody>
          <a:bodyPr>
            <a:normAutofit fontScale="92500" lnSpcReduction="10000"/>
          </a:bodyPr>
          <a:lstStyle/>
          <a:p>
            <a:r>
              <a:rPr lang="en-US" dirty="0"/>
              <a:t>780B training tokens (78% English ,22% Multilingual)</a:t>
            </a:r>
          </a:p>
          <a:p>
            <a:r>
              <a:rPr lang="en-US" dirty="0"/>
              <a:t>Vocabulary improvements for math, code and reasoning</a:t>
            </a:r>
          </a:p>
          <a:p>
            <a:pPr marL="0" indent="0">
              <a:buNone/>
            </a:pPr>
            <a:endParaRPr lang="en-US" dirty="0"/>
          </a:p>
          <a:p>
            <a:pPr marL="0" indent="0">
              <a:buNone/>
            </a:pPr>
            <a:r>
              <a:rPr lang="en-US" dirty="0"/>
              <a:t>Palm Models</a:t>
            </a:r>
          </a:p>
          <a:p>
            <a:r>
              <a:rPr lang="en-US" dirty="0"/>
              <a:t>Palm 8B</a:t>
            </a:r>
          </a:p>
          <a:p>
            <a:r>
              <a:rPr lang="en-US" dirty="0"/>
              <a:t>Palm 62B</a:t>
            </a:r>
          </a:p>
          <a:p>
            <a:r>
              <a:rPr lang="en-US" dirty="0"/>
              <a:t>Palm 540B</a:t>
            </a:r>
          </a:p>
          <a:p>
            <a:r>
              <a:rPr lang="en-US" dirty="0"/>
              <a:t>At the time of release palm 540B achieved breakthrough performance was SOTA on a suite of multistep reasoning tasks and extended average human performance on Big Benchmarks.</a:t>
            </a:r>
          </a:p>
        </p:txBody>
      </p:sp>
    </p:spTree>
    <p:extLst>
      <p:ext uri="{BB962C8B-B14F-4D97-AF65-F5344CB8AC3E}">
        <p14:creationId xmlns:p14="http://schemas.microsoft.com/office/powerpoint/2010/main" val="3831250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C64B3-8393-0029-C380-A4F814B26DA1}"/>
              </a:ext>
            </a:extLst>
          </p:cNvPr>
          <p:cNvSpPr>
            <a:spLocks noGrp="1"/>
          </p:cNvSpPr>
          <p:nvPr>
            <p:ph type="title"/>
          </p:nvPr>
        </p:nvSpPr>
        <p:spPr>
          <a:xfrm>
            <a:off x="838200" y="365125"/>
            <a:ext cx="10515600" cy="1460500"/>
          </a:xfrm>
        </p:spPr>
        <p:txBody>
          <a:bodyPr/>
          <a:lstStyle/>
          <a:p>
            <a:r>
              <a:rPr lang="en-US" dirty="0"/>
              <a:t>                          Palm Model </a:t>
            </a:r>
            <a:br>
              <a:rPr lang="en-US" dirty="0"/>
            </a:br>
            <a:endParaRPr lang="en-US" dirty="0"/>
          </a:p>
        </p:txBody>
      </p:sp>
      <p:graphicFrame>
        <p:nvGraphicFramePr>
          <p:cNvPr id="4" name="Table 4">
            <a:extLst>
              <a:ext uri="{FF2B5EF4-FFF2-40B4-BE49-F238E27FC236}">
                <a16:creationId xmlns:a16="http://schemas.microsoft.com/office/drawing/2014/main" id="{1911507E-7C22-597B-C499-BCC34CB4B482}"/>
              </a:ext>
            </a:extLst>
          </p:cNvPr>
          <p:cNvGraphicFramePr>
            <a:graphicFrameLocks noGrp="1"/>
          </p:cNvGraphicFramePr>
          <p:nvPr>
            <p:ph idx="1"/>
            <p:extLst>
              <p:ext uri="{D42A27DB-BD31-4B8C-83A1-F6EECF244321}">
                <p14:modId xmlns:p14="http://schemas.microsoft.com/office/powerpoint/2010/main" val="915438965"/>
              </p:ext>
            </p:extLst>
          </p:nvPr>
        </p:nvGraphicFramePr>
        <p:xfrm>
          <a:off x="838200" y="1825625"/>
          <a:ext cx="10515600" cy="2966720"/>
        </p:xfrm>
        <a:graphic>
          <a:graphicData uri="http://schemas.openxmlformats.org/drawingml/2006/table">
            <a:tbl>
              <a:tblPr firstRow="1" bandRow="1">
                <a:tableStyleId>{912C8C85-51F0-491E-9774-3900AFEF0FD7}</a:tableStyleId>
              </a:tblPr>
              <a:tblGrid>
                <a:gridCol w="5257800">
                  <a:extLst>
                    <a:ext uri="{9D8B030D-6E8A-4147-A177-3AD203B41FA5}">
                      <a16:colId xmlns:a16="http://schemas.microsoft.com/office/drawing/2014/main" val="2022187713"/>
                    </a:ext>
                  </a:extLst>
                </a:gridCol>
                <a:gridCol w="5257800">
                  <a:extLst>
                    <a:ext uri="{9D8B030D-6E8A-4147-A177-3AD203B41FA5}">
                      <a16:colId xmlns:a16="http://schemas.microsoft.com/office/drawing/2014/main" val="2319906074"/>
                    </a:ext>
                  </a:extLst>
                </a:gridCol>
              </a:tblGrid>
              <a:tr h="370840">
                <a:tc>
                  <a:txBody>
                    <a:bodyPr/>
                    <a:lstStyle/>
                    <a:p>
                      <a:pPr algn="ctr"/>
                      <a:r>
                        <a:rPr lang="en-US" dirty="0"/>
                        <a:t>                               Total dataset size=780 billion tokens  </a:t>
                      </a:r>
                    </a:p>
                  </a:txBody>
                  <a:tcPr/>
                </a:tc>
                <a:tc>
                  <a:txBody>
                    <a:bodyPr/>
                    <a:lstStyle/>
                    <a:p>
                      <a:endParaRPr lang="en-US" dirty="0"/>
                    </a:p>
                  </a:txBody>
                  <a:tcPr/>
                </a:tc>
                <a:extLst>
                  <a:ext uri="{0D108BD9-81ED-4DB2-BD59-A6C34878D82A}">
                    <a16:rowId xmlns:a16="http://schemas.microsoft.com/office/drawing/2014/main" val="3549097261"/>
                  </a:ext>
                </a:extLst>
              </a:tr>
              <a:tr h="370840">
                <a:tc>
                  <a:txBody>
                    <a:bodyPr/>
                    <a:lstStyle/>
                    <a:p>
                      <a:r>
                        <a:rPr lang="en-US" dirty="0"/>
                        <a:t>Data source</a:t>
                      </a:r>
                    </a:p>
                  </a:txBody>
                  <a:tcPr/>
                </a:tc>
                <a:tc>
                  <a:txBody>
                    <a:bodyPr/>
                    <a:lstStyle/>
                    <a:p>
                      <a:r>
                        <a:rPr lang="en-US" dirty="0"/>
                        <a:t>Proportion of data </a:t>
                      </a:r>
                    </a:p>
                  </a:txBody>
                  <a:tcPr/>
                </a:tc>
                <a:extLst>
                  <a:ext uri="{0D108BD9-81ED-4DB2-BD59-A6C34878D82A}">
                    <a16:rowId xmlns:a16="http://schemas.microsoft.com/office/drawing/2014/main" val="3522903346"/>
                  </a:ext>
                </a:extLst>
              </a:tr>
              <a:tr h="370840">
                <a:tc>
                  <a:txBody>
                    <a:bodyPr/>
                    <a:lstStyle/>
                    <a:p>
                      <a:r>
                        <a:rPr lang="en-US" dirty="0"/>
                        <a:t>Social Media Conversations (Multilingual)</a:t>
                      </a:r>
                    </a:p>
                  </a:txBody>
                  <a:tcPr/>
                </a:tc>
                <a:tc>
                  <a:txBody>
                    <a:bodyPr/>
                    <a:lstStyle/>
                    <a:p>
                      <a:r>
                        <a:rPr lang="en-US" dirty="0"/>
                        <a:t>50%</a:t>
                      </a:r>
                    </a:p>
                  </a:txBody>
                  <a:tcPr/>
                </a:tc>
                <a:extLst>
                  <a:ext uri="{0D108BD9-81ED-4DB2-BD59-A6C34878D82A}">
                    <a16:rowId xmlns:a16="http://schemas.microsoft.com/office/drawing/2014/main" val="3159506207"/>
                  </a:ext>
                </a:extLst>
              </a:tr>
              <a:tr h="370840">
                <a:tc>
                  <a:txBody>
                    <a:bodyPr/>
                    <a:lstStyle/>
                    <a:p>
                      <a:r>
                        <a:rPr lang="en-US" dirty="0"/>
                        <a:t>Filtered Webpages (Multilingual)</a:t>
                      </a:r>
                    </a:p>
                  </a:txBody>
                  <a:tcPr/>
                </a:tc>
                <a:tc>
                  <a:txBody>
                    <a:bodyPr/>
                    <a:lstStyle/>
                    <a:p>
                      <a:r>
                        <a:rPr lang="en-US" dirty="0"/>
                        <a:t>27%</a:t>
                      </a:r>
                    </a:p>
                  </a:txBody>
                  <a:tcPr/>
                </a:tc>
                <a:extLst>
                  <a:ext uri="{0D108BD9-81ED-4DB2-BD59-A6C34878D82A}">
                    <a16:rowId xmlns:a16="http://schemas.microsoft.com/office/drawing/2014/main" val="4243573290"/>
                  </a:ext>
                </a:extLst>
              </a:tr>
              <a:tr h="370840">
                <a:tc>
                  <a:txBody>
                    <a:bodyPr/>
                    <a:lstStyle/>
                    <a:p>
                      <a:r>
                        <a:rPr lang="en-US" dirty="0"/>
                        <a:t>Books (English)</a:t>
                      </a:r>
                    </a:p>
                  </a:txBody>
                  <a:tcPr/>
                </a:tc>
                <a:tc>
                  <a:txBody>
                    <a:bodyPr/>
                    <a:lstStyle/>
                    <a:p>
                      <a:r>
                        <a:rPr lang="en-US" dirty="0"/>
                        <a:t>13%</a:t>
                      </a:r>
                    </a:p>
                  </a:txBody>
                  <a:tcPr/>
                </a:tc>
                <a:extLst>
                  <a:ext uri="{0D108BD9-81ED-4DB2-BD59-A6C34878D82A}">
                    <a16:rowId xmlns:a16="http://schemas.microsoft.com/office/drawing/2014/main" val="4215684576"/>
                  </a:ext>
                </a:extLst>
              </a:tr>
              <a:tr h="370840">
                <a:tc>
                  <a:txBody>
                    <a:bodyPr/>
                    <a:lstStyle/>
                    <a:p>
                      <a:r>
                        <a:rPr lang="en-US" dirty="0" err="1"/>
                        <a:t>Github</a:t>
                      </a:r>
                      <a:r>
                        <a:rPr lang="en-US" dirty="0"/>
                        <a:t>(Code)</a:t>
                      </a:r>
                    </a:p>
                  </a:txBody>
                  <a:tcPr/>
                </a:tc>
                <a:tc>
                  <a:txBody>
                    <a:bodyPr/>
                    <a:lstStyle/>
                    <a:p>
                      <a:r>
                        <a:rPr lang="en-US" dirty="0"/>
                        <a:t>5%</a:t>
                      </a:r>
                    </a:p>
                  </a:txBody>
                  <a:tcPr/>
                </a:tc>
                <a:extLst>
                  <a:ext uri="{0D108BD9-81ED-4DB2-BD59-A6C34878D82A}">
                    <a16:rowId xmlns:a16="http://schemas.microsoft.com/office/drawing/2014/main" val="2852824507"/>
                  </a:ext>
                </a:extLst>
              </a:tr>
              <a:tr h="370840">
                <a:tc>
                  <a:txBody>
                    <a:bodyPr/>
                    <a:lstStyle/>
                    <a:p>
                      <a:r>
                        <a:rPr lang="en-US" dirty="0"/>
                        <a:t>Wikipedia((Multilingual)</a:t>
                      </a:r>
                    </a:p>
                  </a:txBody>
                  <a:tcPr/>
                </a:tc>
                <a:tc>
                  <a:txBody>
                    <a:bodyPr/>
                    <a:lstStyle/>
                    <a:p>
                      <a:r>
                        <a:rPr lang="en-US" dirty="0"/>
                        <a:t>4%</a:t>
                      </a:r>
                    </a:p>
                  </a:txBody>
                  <a:tcPr/>
                </a:tc>
                <a:extLst>
                  <a:ext uri="{0D108BD9-81ED-4DB2-BD59-A6C34878D82A}">
                    <a16:rowId xmlns:a16="http://schemas.microsoft.com/office/drawing/2014/main" val="105830873"/>
                  </a:ext>
                </a:extLst>
              </a:tr>
              <a:tr h="370840">
                <a:tc>
                  <a:txBody>
                    <a:bodyPr/>
                    <a:lstStyle/>
                    <a:p>
                      <a:r>
                        <a:rPr lang="en-US" dirty="0"/>
                        <a:t>News (English)</a:t>
                      </a:r>
                    </a:p>
                  </a:txBody>
                  <a:tcPr/>
                </a:tc>
                <a:tc>
                  <a:txBody>
                    <a:bodyPr/>
                    <a:lstStyle/>
                    <a:p>
                      <a:r>
                        <a:rPr lang="en-US" dirty="0"/>
                        <a:t>1%</a:t>
                      </a:r>
                    </a:p>
                  </a:txBody>
                  <a:tcPr/>
                </a:tc>
                <a:extLst>
                  <a:ext uri="{0D108BD9-81ED-4DB2-BD59-A6C34878D82A}">
                    <a16:rowId xmlns:a16="http://schemas.microsoft.com/office/drawing/2014/main" val="3209639890"/>
                  </a:ext>
                </a:extLst>
              </a:tr>
            </a:tbl>
          </a:graphicData>
        </a:graphic>
      </p:graphicFrame>
    </p:spTree>
    <p:extLst>
      <p:ext uri="{BB962C8B-B14F-4D97-AF65-F5344CB8AC3E}">
        <p14:creationId xmlns:p14="http://schemas.microsoft.com/office/powerpoint/2010/main" val="831052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C2614-983B-E375-F179-36F0682144F6}"/>
              </a:ext>
            </a:extLst>
          </p:cNvPr>
          <p:cNvSpPr>
            <a:spLocks noGrp="1"/>
          </p:cNvSpPr>
          <p:nvPr>
            <p:ph type="title"/>
          </p:nvPr>
        </p:nvSpPr>
        <p:spPr>
          <a:xfrm>
            <a:off x="838200" y="365125"/>
            <a:ext cx="10515600" cy="1006475"/>
          </a:xfrm>
        </p:spPr>
        <p:txBody>
          <a:bodyPr/>
          <a:lstStyle/>
          <a:p>
            <a:r>
              <a:rPr lang="en-US" dirty="0"/>
              <a:t>                            Flan-Palm</a:t>
            </a:r>
          </a:p>
        </p:txBody>
      </p:sp>
      <p:sp>
        <p:nvSpPr>
          <p:cNvPr id="3" name="Content Placeholder 2">
            <a:extLst>
              <a:ext uri="{FF2B5EF4-FFF2-40B4-BE49-F238E27FC236}">
                <a16:creationId xmlns:a16="http://schemas.microsoft.com/office/drawing/2014/main" id="{D96D3231-D01E-7C33-0F64-DEF8AEDF46F9}"/>
              </a:ext>
            </a:extLst>
          </p:cNvPr>
          <p:cNvSpPr>
            <a:spLocks noGrp="1"/>
          </p:cNvSpPr>
          <p:nvPr>
            <p:ph idx="1"/>
          </p:nvPr>
        </p:nvSpPr>
        <p:spPr>
          <a:xfrm>
            <a:off x="838200" y="1371600"/>
            <a:ext cx="10515600" cy="4817165"/>
          </a:xfrm>
        </p:spPr>
        <p:txBody>
          <a:bodyPr/>
          <a:lstStyle/>
          <a:p>
            <a:r>
              <a:rPr lang="en-US" dirty="0"/>
              <a:t>Flan palm is the instruction tuned counterpart of palm, the model reached SOTA performance on several benchmarks such as </a:t>
            </a:r>
            <a:r>
              <a:rPr lang="en-US" dirty="0" err="1"/>
              <a:t>MMLU,BBH,and</a:t>
            </a:r>
            <a:r>
              <a:rPr lang="en-US" dirty="0"/>
              <a:t> TYDQIA and outperformed palm by an average of 9.4% across a suite of evaluation tasks.</a:t>
            </a:r>
          </a:p>
        </p:txBody>
      </p:sp>
      <p:sp>
        <p:nvSpPr>
          <p:cNvPr id="4" name="Rectangle 3">
            <a:extLst>
              <a:ext uri="{FF2B5EF4-FFF2-40B4-BE49-F238E27FC236}">
                <a16:creationId xmlns:a16="http://schemas.microsoft.com/office/drawing/2014/main" id="{3DD6FBA0-B70F-2FDA-932C-87698C8EBCDC}"/>
              </a:ext>
            </a:extLst>
          </p:cNvPr>
          <p:cNvSpPr/>
          <p:nvPr/>
        </p:nvSpPr>
        <p:spPr>
          <a:xfrm>
            <a:off x="5420139" y="3949149"/>
            <a:ext cx="1895061" cy="5963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Language Model </a:t>
            </a:r>
          </a:p>
        </p:txBody>
      </p:sp>
      <p:cxnSp>
        <p:nvCxnSpPr>
          <p:cNvPr id="8" name="Straight Arrow Connector 7">
            <a:extLst>
              <a:ext uri="{FF2B5EF4-FFF2-40B4-BE49-F238E27FC236}">
                <a16:creationId xmlns:a16="http://schemas.microsoft.com/office/drawing/2014/main" id="{2ADB9154-8AA1-DC33-F14D-0202CDA256E9}"/>
              </a:ext>
            </a:extLst>
          </p:cNvPr>
          <p:cNvCxnSpPr>
            <a:cxnSpLocks/>
            <a:stCxn id="16" idx="3"/>
            <a:endCxn id="4" idx="1"/>
          </p:cNvCxnSpPr>
          <p:nvPr/>
        </p:nvCxnSpPr>
        <p:spPr>
          <a:xfrm>
            <a:off x="4260574" y="4247322"/>
            <a:ext cx="115956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68D6CA6-4846-A8D5-BE47-7C02AB74399B}"/>
              </a:ext>
            </a:extLst>
          </p:cNvPr>
          <p:cNvCxnSpPr>
            <a:cxnSpLocks/>
          </p:cNvCxnSpPr>
          <p:nvPr/>
        </p:nvCxnSpPr>
        <p:spPr>
          <a:xfrm>
            <a:off x="5877339" y="4545495"/>
            <a:ext cx="0" cy="818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C944C24-9196-92D1-29AD-1DA4AECD04E6}"/>
              </a:ext>
            </a:extLst>
          </p:cNvPr>
          <p:cNvCxnSpPr>
            <a:cxnSpLocks/>
            <a:stCxn id="18" idx="3"/>
            <a:endCxn id="19" idx="1"/>
          </p:cNvCxnSpPr>
          <p:nvPr/>
        </p:nvCxnSpPr>
        <p:spPr>
          <a:xfrm>
            <a:off x="6367669" y="5814737"/>
            <a:ext cx="11926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097ACF7-F97E-AC58-34B4-67056C4B3A62}"/>
              </a:ext>
            </a:extLst>
          </p:cNvPr>
          <p:cNvCxnSpPr>
            <a:cxnSpLocks/>
          </p:cNvCxnSpPr>
          <p:nvPr/>
        </p:nvCxnSpPr>
        <p:spPr>
          <a:xfrm flipH="1">
            <a:off x="7315200" y="4306956"/>
            <a:ext cx="11363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0A19614-9239-CC0D-26FF-B8F470F0DE04}"/>
              </a:ext>
            </a:extLst>
          </p:cNvPr>
          <p:cNvSpPr/>
          <p:nvPr/>
        </p:nvSpPr>
        <p:spPr>
          <a:xfrm>
            <a:off x="2365513" y="3949148"/>
            <a:ext cx="1895061" cy="5963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Instruction Finetuning </a:t>
            </a:r>
          </a:p>
        </p:txBody>
      </p:sp>
      <p:sp>
        <p:nvSpPr>
          <p:cNvPr id="17" name="Rectangle 16">
            <a:extLst>
              <a:ext uri="{FF2B5EF4-FFF2-40B4-BE49-F238E27FC236}">
                <a16:creationId xmlns:a16="http://schemas.microsoft.com/office/drawing/2014/main" id="{DFA3A9CE-5CD2-D8D3-AF39-D8BC8E2009A1}"/>
              </a:ext>
            </a:extLst>
          </p:cNvPr>
          <p:cNvSpPr/>
          <p:nvPr/>
        </p:nvSpPr>
        <p:spPr>
          <a:xfrm>
            <a:off x="8355495" y="3949149"/>
            <a:ext cx="1895061" cy="5963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Chain of Thought Finetuning </a:t>
            </a:r>
          </a:p>
        </p:txBody>
      </p:sp>
      <p:sp>
        <p:nvSpPr>
          <p:cNvPr id="18" name="Rectangle 17">
            <a:extLst>
              <a:ext uri="{FF2B5EF4-FFF2-40B4-BE49-F238E27FC236}">
                <a16:creationId xmlns:a16="http://schemas.microsoft.com/office/drawing/2014/main" id="{197E218B-A260-2548-855D-7A451D4F1ECE}"/>
              </a:ext>
            </a:extLst>
          </p:cNvPr>
          <p:cNvSpPr/>
          <p:nvPr/>
        </p:nvSpPr>
        <p:spPr>
          <a:xfrm>
            <a:off x="2398644" y="5363817"/>
            <a:ext cx="3969025" cy="9018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Please answer the following question</a:t>
            </a:r>
          </a:p>
          <a:p>
            <a:pPr algn="ctr"/>
            <a:r>
              <a:rPr lang="en-US" dirty="0"/>
              <a:t>What is the Capital of France? </a:t>
            </a:r>
          </a:p>
        </p:txBody>
      </p:sp>
      <p:sp>
        <p:nvSpPr>
          <p:cNvPr id="19" name="Rectangle 18">
            <a:extLst>
              <a:ext uri="{FF2B5EF4-FFF2-40B4-BE49-F238E27FC236}">
                <a16:creationId xmlns:a16="http://schemas.microsoft.com/office/drawing/2014/main" id="{199FEAD5-CA64-F8AF-F25B-B9353DDACE8E}"/>
              </a:ext>
            </a:extLst>
          </p:cNvPr>
          <p:cNvSpPr/>
          <p:nvPr/>
        </p:nvSpPr>
        <p:spPr>
          <a:xfrm>
            <a:off x="7560366" y="5363817"/>
            <a:ext cx="3730487" cy="9018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The Capital of France is Paris.</a:t>
            </a:r>
          </a:p>
        </p:txBody>
      </p:sp>
    </p:spTree>
    <p:extLst>
      <p:ext uri="{BB962C8B-B14F-4D97-AF65-F5344CB8AC3E}">
        <p14:creationId xmlns:p14="http://schemas.microsoft.com/office/powerpoint/2010/main" val="2881277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C37E6-93C1-CFCE-946C-2DFAD299647D}"/>
              </a:ext>
            </a:extLst>
          </p:cNvPr>
          <p:cNvSpPr>
            <a:spLocks noGrp="1"/>
          </p:cNvSpPr>
          <p:nvPr>
            <p:ph type="title"/>
          </p:nvPr>
        </p:nvSpPr>
        <p:spPr>
          <a:xfrm>
            <a:off x="838200" y="365125"/>
            <a:ext cx="10515600" cy="869315"/>
          </a:xfrm>
        </p:spPr>
        <p:txBody>
          <a:bodyPr/>
          <a:lstStyle/>
          <a:p>
            <a:r>
              <a:rPr lang="en-US" dirty="0"/>
              <a:t>       Data Efficient Alignment Strategies </a:t>
            </a:r>
          </a:p>
        </p:txBody>
      </p:sp>
      <p:sp>
        <p:nvSpPr>
          <p:cNvPr id="3" name="Content Placeholder 2">
            <a:extLst>
              <a:ext uri="{FF2B5EF4-FFF2-40B4-BE49-F238E27FC236}">
                <a16:creationId xmlns:a16="http://schemas.microsoft.com/office/drawing/2014/main" id="{64AD7A36-7010-2CCA-058E-E1A5ABD5BFDA}"/>
              </a:ext>
            </a:extLst>
          </p:cNvPr>
          <p:cNvSpPr>
            <a:spLocks noGrp="1"/>
          </p:cNvSpPr>
          <p:nvPr>
            <p:ph idx="1"/>
          </p:nvPr>
        </p:nvSpPr>
        <p:spPr>
          <a:xfrm>
            <a:off x="838200" y="1835488"/>
            <a:ext cx="10515600" cy="5022512"/>
          </a:xfrm>
        </p:spPr>
        <p:txBody>
          <a:bodyPr>
            <a:normAutofit/>
          </a:bodyPr>
          <a:lstStyle/>
          <a:p>
            <a:pPr marL="0" indent="0">
              <a:buNone/>
            </a:pP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dirty="0"/>
          </a:p>
          <a:p>
            <a:pPr marL="0" indent="0">
              <a:buNone/>
            </a:pPr>
            <a:r>
              <a:rPr lang="en-US" sz="2000" dirty="0"/>
              <a:t>Prompting strategies: Adapt to diverse tasks without                </a:t>
            </a:r>
          </a:p>
          <a:p>
            <a:pPr marL="0" indent="0">
              <a:buNone/>
            </a:pPr>
            <a:r>
              <a:rPr lang="en-US" sz="2000" dirty="0"/>
              <a:t>gradient based parameter updates.</a:t>
            </a:r>
          </a:p>
          <a:p>
            <a:endParaRPr lang="en-US" sz="2000" dirty="0"/>
          </a:p>
          <a:p>
            <a:pPr marL="0" indent="0">
              <a:buNone/>
            </a:pPr>
            <a:endParaRPr lang="en-US" sz="2000" dirty="0"/>
          </a:p>
        </p:txBody>
      </p:sp>
      <p:sp>
        <p:nvSpPr>
          <p:cNvPr id="4" name="Oval 3">
            <a:extLst>
              <a:ext uri="{FF2B5EF4-FFF2-40B4-BE49-F238E27FC236}">
                <a16:creationId xmlns:a16="http://schemas.microsoft.com/office/drawing/2014/main" id="{F9602404-4C9A-EC0A-2BFC-99488E16C53F}"/>
              </a:ext>
            </a:extLst>
          </p:cNvPr>
          <p:cNvSpPr/>
          <p:nvPr/>
        </p:nvSpPr>
        <p:spPr>
          <a:xfrm>
            <a:off x="2186610" y="2151657"/>
            <a:ext cx="2146852" cy="14132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Flan Palm(540B)</a:t>
            </a:r>
          </a:p>
        </p:txBody>
      </p:sp>
      <p:sp>
        <p:nvSpPr>
          <p:cNvPr id="8" name="Oval 7">
            <a:extLst>
              <a:ext uri="{FF2B5EF4-FFF2-40B4-BE49-F238E27FC236}">
                <a16:creationId xmlns:a16="http://schemas.microsoft.com/office/drawing/2014/main" id="{763E557A-C5B7-F375-5A55-77EF16C13A6F}"/>
              </a:ext>
            </a:extLst>
          </p:cNvPr>
          <p:cNvSpPr/>
          <p:nvPr/>
        </p:nvSpPr>
        <p:spPr>
          <a:xfrm>
            <a:off x="860730" y="2933510"/>
            <a:ext cx="2146852" cy="14132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Few Shot Prompting</a:t>
            </a:r>
          </a:p>
        </p:txBody>
      </p:sp>
      <p:sp>
        <p:nvSpPr>
          <p:cNvPr id="10" name="Oval 9">
            <a:extLst>
              <a:ext uri="{FF2B5EF4-FFF2-40B4-BE49-F238E27FC236}">
                <a16:creationId xmlns:a16="http://schemas.microsoft.com/office/drawing/2014/main" id="{F14C2E8B-DDAA-E06F-2111-6A9DE1E6AA7B}"/>
              </a:ext>
            </a:extLst>
          </p:cNvPr>
          <p:cNvSpPr/>
          <p:nvPr/>
        </p:nvSpPr>
        <p:spPr>
          <a:xfrm>
            <a:off x="8702040" y="3449982"/>
            <a:ext cx="2146852" cy="14132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Instruction Prompt Tuning</a:t>
            </a:r>
          </a:p>
        </p:txBody>
      </p:sp>
      <p:sp>
        <p:nvSpPr>
          <p:cNvPr id="11" name="Oval 10">
            <a:extLst>
              <a:ext uri="{FF2B5EF4-FFF2-40B4-BE49-F238E27FC236}">
                <a16:creationId xmlns:a16="http://schemas.microsoft.com/office/drawing/2014/main" id="{6A6BE866-5FA9-3F73-3DCC-DB9C03BEC825}"/>
              </a:ext>
            </a:extLst>
          </p:cNvPr>
          <p:cNvSpPr/>
          <p:nvPr/>
        </p:nvSpPr>
        <p:spPr>
          <a:xfrm>
            <a:off x="6962983" y="3449982"/>
            <a:ext cx="2146852" cy="14132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Prompt Tuning</a:t>
            </a:r>
          </a:p>
        </p:txBody>
      </p:sp>
      <p:sp>
        <p:nvSpPr>
          <p:cNvPr id="12" name="Oval 11">
            <a:extLst>
              <a:ext uri="{FF2B5EF4-FFF2-40B4-BE49-F238E27FC236}">
                <a16:creationId xmlns:a16="http://schemas.microsoft.com/office/drawing/2014/main" id="{C7AE125F-80AC-0668-2C74-F549E0C5CB39}"/>
              </a:ext>
            </a:extLst>
          </p:cNvPr>
          <p:cNvSpPr/>
          <p:nvPr/>
        </p:nvSpPr>
        <p:spPr>
          <a:xfrm>
            <a:off x="7835100" y="2328307"/>
            <a:ext cx="2146852" cy="14132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Flan Palm(540B)</a:t>
            </a:r>
          </a:p>
        </p:txBody>
      </p:sp>
      <p:sp>
        <p:nvSpPr>
          <p:cNvPr id="13" name="Oval 12">
            <a:extLst>
              <a:ext uri="{FF2B5EF4-FFF2-40B4-BE49-F238E27FC236}">
                <a16:creationId xmlns:a16="http://schemas.microsoft.com/office/drawing/2014/main" id="{7D2BF12E-D66B-D64D-4E17-C01680C044F1}"/>
              </a:ext>
            </a:extLst>
          </p:cNvPr>
          <p:cNvSpPr/>
          <p:nvPr/>
        </p:nvSpPr>
        <p:spPr>
          <a:xfrm>
            <a:off x="3581578" y="3008746"/>
            <a:ext cx="2146852" cy="14132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Chain of Thought Prompting</a:t>
            </a:r>
          </a:p>
        </p:txBody>
      </p:sp>
      <p:sp>
        <p:nvSpPr>
          <p:cNvPr id="14" name="Oval 13">
            <a:extLst>
              <a:ext uri="{FF2B5EF4-FFF2-40B4-BE49-F238E27FC236}">
                <a16:creationId xmlns:a16="http://schemas.microsoft.com/office/drawing/2014/main" id="{69DAA1AC-C2C9-6025-25A1-E95C1D3A48B7}"/>
              </a:ext>
            </a:extLst>
          </p:cNvPr>
          <p:cNvSpPr/>
          <p:nvPr/>
        </p:nvSpPr>
        <p:spPr>
          <a:xfrm>
            <a:off x="2042628" y="3715363"/>
            <a:ext cx="2146852" cy="14132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Self Consistency Prompting</a:t>
            </a:r>
          </a:p>
        </p:txBody>
      </p:sp>
      <p:graphicFrame>
        <p:nvGraphicFramePr>
          <p:cNvPr id="15" name="Table 15">
            <a:extLst>
              <a:ext uri="{FF2B5EF4-FFF2-40B4-BE49-F238E27FC236}">
                <a16:creationId xmlns:a16="http://schemas.microsoft.com/office/drawing/2014/main" id="{C417E8C3-72DB-D488-A8E7-D13D335B9392}"/>
              </a:ext>
            </a:extLst>
          </p:cNvPr>
          <p:cNvGraphicFramePr>
            <a:graphicFrameLocks noGrp="1"/>
          </p:cNvGraphicFramePr>
          <p:nvPr>
            <p:extLst>
              <p:ext uri="{D42A27DB-BD31-4B8C-83A1-F6EECF244321}">
                <p14:modId xmlns:p14="http://schemas.microsoft.com/office/powerpoint/2010/main" val="1793727433"/>
              </p:ext>
            </p:extLst>
          </p:nvPr>
        </p:nvGraphicFramePr>
        <p:xfrm>
          <a:off x="6904382" y="5206317"/>
          <a:ext cx="4852035" cy="1042325"/>
        </p:xfrm>
        <a:graphic>
          <a:graphicData uri="http://schemas.openxmlformats.org/drawingml/2006/table">
            <a:tbl>
              <a:tblPr firstRow="1" bandRow="1">
                <a:tableStyleId>{2D5ABB26-0587-4C30-8999-92F81FD0307C}</a:tableStyleId>
              </a:tblPr>
              <a:tblGrid>
                <a:gridCol w="4852035">
                  <a:extLst>
                    <a:ext uri="{9D8B030D-6E8A-4147-A177-3AD203B41FA5}">
                      <a16:colId xmlns:a16="http://schemas.microsoft.com/office/drawing/2014/main" val="1485075638"/>
                    </a:ext>
                  </a:extLst>
                </a:gridCol>
              </a:tblGrid>
              <a:tr h="1042325">
                <a:tc>
                  <a:txBody>
                    <a:bodyPr/>
                    <a:lstStyle/>
                    <a:p>
                      <a:r>
                        <a:rPr lang="en-US" sz="1800" dirty="0"/>
                        <a:t>Prompt Tuning: Simple and Computationally  inexpensive gradient based parameters updates based on learning of soft prompt vectors.</a:t>
                      </a:r>
                      <a:endParaRPr lang="en-US" dirty="0"/>
                    </a:p>
                  </a:txBody>
                  <a:tcPr/>
                </a:tc>
                <a:extLst>
                  <a:ext uri="{0D108BD9-81ED-4DB2-BD59-A6C34878D82A}">
                    <a16:rowId xmlns:a16="http://schemas.microsoft.com/office/drawing/2014/main" val="3858720520"/>
                  </a:ext>
                </a:extLst>
              </a:tr>
            </a:tbl>
          </a:graphicData>
        </a:graphic>
      </p:graphicFrame>
    </p:spTree>
    <p:extLst>
      <p:ext uri="{BB962C8B-B14F-4D97-AF65-F5344CB8AC3E}">
        <p14:creationId xmlns:p14="http://schemas.microsoft.com/office/powerpoint/2010/main" val="3846533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9F9CE-22DA-328D-52ED-3B6F1663E2B7}"/>
              </a:ext>
            </a:extLst>
          </p:cNvPr>
          <p:cNvSpPr>
            <a:spLocks noGrp="1"/>
          </p:cNvSpPr>
          <p:nvPr>
            <p:ph type="title"/>
          </p:nvPr>
        </p:nvSpPr>
        <p:spPr/>
        <p:txBody>
          <a:bodyPr/>
          <a:lstStyle/>
          <a:p>
            <a:r>
              <a:rPr lang="en-US" dirty="0"/>
              <a:t>                Chain of Thought Prompting</a:t>
            </a:r>
          </a:p>
        </p:txBody>
      </p:sp>
      <p:sp>
        <p:nvSpPr>
          <p:cNvPr id="3" name="Content Placeholder 2">
            <a:extLst>
              <a:ext uri="{FF2B5EF4-FFF2-40B4-BE49-F238E27FC236}">
                <a16:creationId xmlns:a16="http://schemas.microsoft.com/office/drawing/2014/main" id="{BECC1E76-3C34-9516-3B46-181BE7B755E7}"/>
              </a:ext>
            </a:extLst>
          </p:cNvPr>
          <p:cNvSpPr>
            <a:spLocks noGrp="1"/>
          </p:cNvSpPr>
          <p:nvPr>
            <p:ph idx="1"/>
          </p:nvPr>
        </p:nvSpPr>
        <p:spPr/>
        <p:txBody>
          <a:bodyPr/>
          <a:lstStyle/>
          <a:p>
            <a:r>
              <a:rPr lang="en-US" dirty="0"/>
              <a:t>Whereas standard prompting asks the model to directly give the answer to a multi step reasoning problem. Chain of thought prompting induces the model to decompose the problem into intermediate reasoning steps, leading to final answer.</a:t>
            </a:r>
          </a:p>
          <a:p>
            <a:r>
              <a:rPr lang="en-US" dirty="0"/>
              <a:t>COT prompting is inference.</a:t>
            </a:r>
          </a:p>
          <a:p>
            <a:r>
              <a:rPr lang="en-US" dirty="0"/>
              <a:t>Chain-of-thought not only solves cognitive tasks but also provides insights into the inner workings of the model.</a:t>
            </a:r>
          </a:p>
        </p:txBody>
      </p:sp>
    </p:spTree>
    <p:extLst>
      <p:ext uri="{BB962C8B-B14F-4D97-AF65-F5344CB8AC3E}">
        <p14:creationId xmlns:p14="http://schemas.microsoft.com/office/powerpoint/2010/main" val="2283744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95EBF-09F1-02E6-F44E-EE9768465FD4}"/>
              </a:ext>
            </a:extLst>
          </p:cNvPr>
          <p:cNvSpPr>
            <a:spLocks noGrp="1"/>
          </p:cNvSpPr>
          <p:nvPr>
            <p:ph type="title"/>
          </p:nvPr>
        </p:nvSpPr>
        <p:spPr/>
        <p:txBody>
          <a:bodyPr/>
          <a:lstStyle/>
          <a:p>
            <a:r>
              <a:rPr lang="en-US" dirty="0"/>
              <a:t>                  Self Consisting Prompting</a:t>
            </a:r>
          </a:p>
        </p:txBody>
      </p:sp>
      <p:sp>
        <p:nvSpPr>
          <p:cNvPr id="3" name="Content Placeholder 2">
            <a:extLst>
              <a:ext uri="{FF2B5EF4-FFF2-40B4-BE49-F238E27FC236}">
                <a16:creationId xmlns:a16="http://schemas.microsoft.com/office/drawing/2014/main" id="{332389B8-A112-92D6-45AE-0C77BF7F4AFD}"/>
              </a:ext>
            </a:extLst>
          </p:cNvPr>
          <p:cNvSpPr>
            <a:spLocks noGrp="1"/>
          </p:cNvSpPr>
          <p:nvPr>
            <p:ph idx="1"/>
          </p:nvPr>
        </p:nvSpPr>
        <p:spPr/>
        <p:txBody>
          <a:bodyPr/>
          <a:lstStyle/>
          <a:p>
            <a:r>
              <a:rPr lang="en-US" dirty="0"/>
              <a:t>Prompt a language model using chain of thought examples</a:t>
            </a:r>
          </a:p>
          <a:p>
            <a:r>
              <a:rPr lang="en-US" dirty="0"/>
              <a:t>Sample from the language models decoder to generate a diverse set of reasoning paths</a:t>
            </a:r>
          </a:p>
          <a:p>
            <a:r>
              <a:rPr lang="en-US" dirty="0"/>
              <a:t>Choose the most consistent answer using a majority/plurality vote.</a:t>
            </a:r>
          </a:p>
          <a:p>
            <a:r>
              <a:rPr lang="en-US" dirty="0"/>
              <a:t>Ask the model for multiple reasoning paths and explanations.</a:t>
            </a:r>
          </a:p>
          <a:p>
            <a:pPr marL="0" indent="0">
              <a:buNone/>
            </a:pPr>
            <a:endParaRPr lang="en-US" dirty="0"/>
          </a:p>
        </p:txBody>
      </p:sp>
    </p:spTree>
    <p:extLst>
      <p:ext uri="{BB962C8B-B14F-4D97-AF65-F5344CB8AC3E}">
        <p14:creationId xmlns:p14="http://schemas.microsoft.com/office/powerpoint/2010/main" val="1528884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5C13A-A1A1-7362-99E7-68B59D112B34}"/>
              </a:ext>
            </a:extLst>
          </p:cNvPr>
          <p:cNvSpPr>
            <a:spLocks noGrp="1"/>
          </p:cNvSpPr>
          <p:nvPr>
            <p:ph type="title"/>
          </p:nvPr>
        </p:nvSpPr>
        <p:spPr/>
        <p:txBody>
          <a:bodyPr/>
          <a:lstStyle/>
          <a:p>
            <a:r>
              <a:rPr lang="en-US" dirty="0"/>
              <a:t>                      Prompt Tuning</a:t>
            </a:r>
          </a:p>
        </p:txBody>
      </p:sp>
      <p:sp>
        <p:nvSpPr>
          <p:cNvPr id="3" name="Content Placeholder 2">
            <a:extLst>
              <a:ext uri="{FF2B5EF4-FFF2-40B4-BE49-F238E27FC236}">
                <a16:creationId xmlns:a16="http://schemas.microsoft.com/office/drawing/2014/main" id="{C46FD071-3407-6F25-D922-4DF40BD1BAE7}"/>
              </a:ext>
            </a:extLst>
          </p:cNvPr>
          <p:cNvSpPr>
            <a:spLocks noGrp="1"/>
          </p:cNvSpPr>
          <p:nvPr>
            <p:ph idx="1"/>
          </p:nvPr>
        </p:nvSpPr>
        <p:spPr/>
        <p:txBody>
          <a:bodyPr/>
          <a:lstStyle/>
          <a:p>
            <a:pPr marL="0" indent="0" algn="just">
              <a:buNone/>
            </a:pPr>
            <a:r>
              <a:rPr lang="en-US" dirty="0"/>
              <a:t>The approach involves the learning of soft vectors through backpropagation while keeping the rest of the LLM frozen, thus allowing easy reuse of a single model across tasks, Prompt tuning can be thought of as using a fixed prompt of special tokens, where only the embeddings of as using a fixed prompt of special tokens, where only the embeddings of these prompt tokens can be updated.</a:t>
            </a:r>
          </a:p>
        </p:txBody>
      </p:sp>
    </p:spTree>
    <p:extLst>
      <p:ext uri="{BB962C8B-B14F-4D97-AF65-F5344CB8AC3E}">
        <p14:creationId xmlns:p14="http://schemas.microsoft.com/office/powerpoint/2010/main" val="3430521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A0ED5-7E60-E8B9-5FED-6DDF92E77335}"/>
              </a:ext>
            </a:extLst>
          </p:cNvPr>
          <p:cNvSpPr>
            <a:spLocks noGrp="1"/>
          </p:cNvSpPr>
          <p:nvPr>
            <p:ph type="title"/>
          </p:nvPr>
        </p:nvSpPr>
        <p:spPr/>
        <p:txBody>
          <a:bodyPr/>
          <a:lstStyle/>
          <a:p>
            <a:r>
              <a:rPr lang="en-US" dirty="0"/>
              <a:t>                    Instruction Tuning</a:t>
            </a:r>
          </a:p>
        </p:txBody>
      </p:sp>
      <p:sp>
        <p:nvSpPr>
          <p:cNvPr id="3" name="Content Placeholder 2">
            <a:extLst>
              <a:ext uri="{FF2B5EF4-FFF2-40B4-BE49-F238E27FC236}">
                <a16:creationId xmlns:a16="http://schemas.microsoft.com/office/drawing/2014/main" id="{8BA0DED5-B9AB-8A4F-4421-BDD66458724C}"/>
              </a:ext>
            </a:extLst>
          </p:cNvPr>
          <p:cNvSpPr>
            <a:spLocks noGrp="1"/>
          </p:cNvSpPr>
          <p:nvPr>
            <p:ph idx="1"/>
          </p:nvPr>
        </p:nvSpPr>
        <p:spPr/>
        <p:txBody>
          <a:bodyPr/>
          <a:lstStyle/>
          <a:p>
            <a:pPr marL="0" indent="0" algn="just">
              <a:buNone/>
            </a:pPr>
            <a:r>
              <a:rPr lang="en-US" dirty="0"/>
              <a:t>Instruction tuning finetunes a language model on a collection of NLP tasks described using instructions. Instruction tuning helps the model perform tasks it wasn’t trained on, giving the model a range of applications.</a:t>
            </a:r>
          </a:p>
        </p:txBody>
      </p:sp>
    </p:spTree>
    <p:extLst>
      <p:ext uri="{BB962C8B-B14F-4D97-AF65-F5344CB8AC3E}">
        <p14:creationId xmlns:p14="http://schemas.microsoft.com/office/powerpoint/2010/main" val="1354525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D3C58-6231-038F-385B-806CEF6FB274}"/>
              </a:ext>
            </a:extLst>
          </p:cNvPr>
          <p:cNvSpPr>
            <a:spLocks noGrp="1"/>
          </p:cNvSpPr>
          <p:nvPr>
            <p:ph type="title"/>
          </p:nvPr>
        </p:nvSpPr>
        <p:spPr>
          <a:xfrm>
            <a:off x="838200" y="365126"/>
            <a:ext cx="10515600" cy="496266"/>
          </a:xfrm>
        </p:spPr>
        <p:txBody>
          <a:bodyPr>
            <a:normAutofit fontScale="90000"/>
          </a:bodyPr>
          <a:lstStyle/>
          <a:p>
            <a:r>
              <a:rPr lang="en-US" dirty="0"/>
              <a:t>Results and Experiments</a:t>
            </a:r>
          </a:p>
        </p:txBody>
      </p:sp>
      <p:pic>
        <p:nvPicPr>
          <p:cNvPr id="7" name="Content Placeholder 6">
            <a:extLst>
              <a:ext uri="{FF2B5EF4-FFF2-40B4-BE49-F238E27FC236}">
                <a16:creationId xmlns:a16="http://schemas.microsoft.com/office/drawing/2014/main" id="{043D946C-6DDD-5ECF-7DA8-9480044F83BA}"/>
              </a:ext>
            </a:extLst>
          </p:cNvPr>
          <p:cNvPicPr>
            <a:picLocks noGrp="1" noChangeAspect="1"/>
          </p:cNvPicPr>
          <p:nvPr>
            <p:ph idx="1"/>
          </p:nvPr>
        </p:nvPicPr>
        <p:blipFill>
          <a:blip r:embed="rId2"/>
          <a:stretch>
            <a:fillRect/>
          </a:stretch>
        </p:blipFill>
        <p:spPr>
          <a:xfrm>
            <a:off x="1104900" y="914400"/>
            <a:ext cx="8542683" cy="4797287"/>
          </a:xfrm>
          <a:prstGeom prst="rect">
            <a:avLst/>
          </a:prstGeom>
        </p:spPr>
      </p:pic>
    </p:spTree>
    <p:extLst>
      <p:ext uri="{BB962C8B-B14F-4D97-AF65-F5344CB8AC3E}">
        <p14:creationId xmlns:p14="http://schemas.microsoft.com/office/powerpoint/2010/main" val="2986775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CEBAA-54F8-8462-5CC7-7DF31420B8DF}"/>
              </a:ext>
            </a:extLst>
          </p:cNvPr>
          <p:cNvSpPr>
            <a:spLocks noGrp="1"/>
          </p:cNvSpPr>
          <p:nvPr>
            <p:ph type="ctrTitle"/>
          </p:nvPr>
        </p:nvSpPr>
        <p:spPr>
          <a:xfrm>
            <a:off x="1524000" y="954157"/>
            <a:ext cx="9144000" cy="755373"/>
          </a:xfrm>
        </p:spPr>
        <p:txBody>
          <a:bodyPr>
            <a:normAutofit fontScale="90000"/>
          </a:bodyPr>
          <a:lstStyle/>
          <a:p>
            <a:r>
              <a:rPr lang="en-US" dirty="0"/>
              <a:t>Agenda</a:t>
            </a:r>
          </a:p>
        </p:txBody>
      </p:sp>
      <p:sp>
        <p:nvSpPr>
          <p:cNvPr id="3" name="Subtitle 2">
            <a:extLst>
              <a:ext uri="{FF2B5EF4-FFF2-40B4-BE49-F238E27FC236}">
                <a16:creationId xmlns:a16="http://schemas.microsoft.com/office/drawing/2014/main" id="{ACBF4EFC-2816-B10F-E7A3-60C473AC09D3}"/>
              </a:ext>
            </a:extLst>
          </p:cNvPr>
          <p:cNvSpPr>
            <a:spLocks noGrp="1"/>
          </p:cNvSpPr>
          <p:nvPr>
            <p:ph type="subTitle" idx="1"/>
          </p:nvPr>
        </p:nvSpPr>
        <p:spPr>
          <a:xfrm>
            <a:off x="1524000" y="1987826"/>
            <a:ext cx="9144000" cy="3269974"/>
          </a:xfrm>
        </p:spPr>
        <p:txBody>
          <a:bodyPr>
            <a:normAutofit/>
          </a:bodyPr>
          <a:lstStyle/>
          <a:p>
            <a:pPr marL="457200" indent="-457200" algn="l">
              <a:buFont typeface="+mj-lt"/>
              <a:buAutoNum type="arabicPeriod"/>
            </a:pPr>
            <a:r>
              <a:rPr lang="en-US" dirty="0"/>
              <a:t>Introduction and Vision</a:t>
            </a:r>
          </a:p>
          <a:p>
            <a:pPr marL="457200" indent="-457200" algn="l">
              <a:buFont typeface="+mj-lt"/>
              <a:buAutoNum type="arabicPeriod"/>
            </a:pPr>
            <a:r>
              <a:rPr lang="en-US" dirty="0"/>
              <a:t>Tasks and Datasets</a:t>
            </a:r>
          </a:p>
          <a:p>
            <a:pPr marL="457200" indent="-457200" algn="l">
              <a:buFont typeface="+mj-lt"/>
              <a:buAutoNum type="arabicPeriod"/>
            </a:pPr>
            <a:r>
              <a:rPr lang="en-US" dirty="0"/>
              <a:t>Evaluation of Medical LLMS</a:t>
            </a:r>
          </a:p>
          <a:p>
            <a:pPr marL="457200" indent="-457200" algn="l">
              <a:buFont typeface="+mj-lt"/>
              <a:buAutoNum type="arabicPeriod"/>
            </a:pPr>
            <a:r>
              <a:rPr lang="en-US" dirty="0"/>
              <a:t>Modeling</a:t>
            </a:r>
          </a:p>
          <a:p>
            <a:pPr marL="457200" indent="-457200" algn="l">
              <a:buFont typeface="+mj-lt"/>
              <a:buAutoNum type="arabicPeriod"/>
            </a:pPr>
            <a:r>
              <a:rPr lang="en-US" dirty="0"/>
              <a:t>Results</a:t>
            </a:r>
          </a:p>
          <a:p>
            <a:pPr marL="457200" indent="-457200" algn="l">
              <a:buFont typeface="+mj-lt"/>
              <a:buAutoNum type="arabicPeriod"/>
            </a:pPr>
            <a:r>
              <a:rPr lang="en-US" dirty="0"/>
              <a:t>Limitations and Ethical Considerations</a:t>
            </a:r>
          </a:p>
          <a:p>
            <a:pPr marL="457200" indent="-457200" algn="l">
              <a:buFont typeface="+mj-lt"/>
              <a:buAutoNum type="arabicPeriod"/>
            </a:pPr>
            <a:r>
              <a:rPr lang="en-US" dirty="0"/>
              <a:t>Conclusions</a:t>
            </a:r>
          </a:p>
        </p:txBody>
      </p:sp>
    </p:spTree>
    <p:extLst>
      <p:ext uri="{BB962C8B-B14F-4D97-AF65-F5344CB8AC3E}">
        <p14:creationId xmlns:p14="http://schemas.microsoft.com/office/powerpoint/2010/main" val="3025820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9370-2B1C-4008-C0CC-5DA48FB9A784}"/>
              </a:ext>
            </a:extLst>
          </p:cNvPr>
          <p:cNvSpPr>
            <a:spLocks noGrp="1"/>
          </p:cNvSpPr>
          <p:nvPr>
            <p:ph type="title"/>
          </p:nvPr>
        </p:nvSpPr>
        <p:spPr/>
        <p:txBody>
          <a:bodyPr/>
          <a:lstStyle/>
          <a:p>
            <a:r>
              <a:rPr lang="en-US" dirty="0"/>
              <a:t>         Continuation of the Previous Slide</a:t>
            </a:r>
          </a:p>
        </p:txBody>
      </p:sp>
      <p:sp>
        <p:nvSpPr>
          <p:cNvPr id="3" name="Content Placeholder 2">
            <a:extLst>
              <a:ext uri="{FF2B5EF4-FFF2-40B4-BE49-F238E27FC236}">
                <a16:creationId xmlns:a16="http://schemas.microsoft.com/office/drawing/2014/main" id="{43024A43-EA81-9C03-BE7E-DCD5DAC31218}"/>
              </a:ext>
            </a:extLst>
          </p:cNvPr>
          <p:cNvSpPr>
            <a:spLocks noGrp="1"/>
          </p:cNvSpPr>
          <p:nvPr>
            <p:ph idx="1"/>
          </p:nvPr>
        </p:nvSpPr>
        <p:spPr/>
        <p:txBody>
          <a:bodyPr/>
          <a:lstStyle/>
          <a:p>
            <a:r>
              <a:rPr lang="en-US" dirty="0"/>
              <a:t>The model achieved SOTA performance on </a:t>
            </a:r>
            <a:r>
              <a:rPr lang="en-US" dirty="0" err="1"/>
              <a:t>MedQA</a:t>
            </a:r>
            <a:r>
              <a:rPr lang="en-US" dirty="0"/>
              <a:t>(USMLE) </a:t>
            </a:r>
          </a:p>
          <a:p>
            <a:r>
              <a:rPr lang="en-US" dirty="0" err="1"/>
              <a:t>MedMcQA,and</a:t>
            </a:r>
            <a:r>
              <a:rPr lang="en-US" dirty="0"/>
              <a:t> </a:t>
            </a:r>
            <a:r>
              <a:rPr lang="en-US" dirty="0" err="1"/>
              <a:t>PubMedQA</a:t>
            </a:r>
            <a:r>
              <a:rPr lang="en-US" dirty="0"/>
              <a:t> datasets with their Flan palm 540B </a:t>
            </a:r>
            <a:r>
              <a:rPr lang="en-US" dirty="0" err="1"/>
              <a:t>model,SOTA</a:t>
            </a:r>
            <a:r>
              <a:rPr lang="en-US" dirty="0"/>
              <a:t> results come from Galactica (</a:t>
            </a:r>
            <a:r>
              <a:rPr lang="en-US" dirty="0" err="1"/>
              <a:t>MedMcQA</a:t>
            </a:r>
            <a:r>
              <a:rPr lang="en-US" dirty="0"/>
              <a:t>) and </a:t>
            </a:r>
            <a:r>
              <a:rPr lang="en-US" dirty="0" err="1"/>
              <a:t>BioGPT</a:t>
            </a:r>
            <a:r>
              <a:rPr lang="en-US" dirty="0"/>
              <a:t>(</a:t>
            </a:r>
            <a:r>
              <a:rPr lang="en-US" dirty="0" err="1"/>
              <a:t>PubMedQA</a:t>
            </a:r>
            <a:r>
              <a:rPr lang="en-US" dirty="0"/>
              <a:t>)</a:t>
            </a:r>
          </a:p>
        </p:txBody>
      </p:sp>
    </p:spTree>
    <p:extLst>
      <p:ext uri="{BB962C8B-B14F-4D97-AF65-F5344CB8AC3E}">
        <p14:creationId xmlns:p14="http://schemas.microsoft.com/office/powerpoint/2010/main" val="2633166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B8FCC-9A18-E1E8-DBE0-A146D066A600}"/>
              </a:ext>
            </a:extLst>
          </p:cNvPr>
          <p:cNvSpPr>
            <a:spLocks noGrp="1"/>
          </p:cNvSpPr>
          <p:nvPr>
            <p:ph type="title"/>
          </p:nvPr>
        </p:nvSpPr>
        <p:spPr>
          <a:xfrm>
            <a:off x="838200" y="365125"/>
            <a:ext cx="10515600" cy="1304649"/>
          </a:xfrm>
        </p:spPr>
        <p:txBody>
          <a:bodyPr/>
          <a:lstStyle/>
          <a:p>
            <a:r>
              <a:rPr lang="en-US" dirty="0"/>
              <a:t>                           Limitations </a:t>
            </a:r>
          </a:p>
        </p:txBody>
      </p:sp>
      <p:sp>
        <p:nvSpPr>
          <p:cNvPr id="3" name="Content Placeholder 2">
            <a:extLst>
              <a:ext uri="{FF2B5EF4-FFF2-40B4-BE49-F238E27FC236}">
                <a16:creationId xmlns:a16="http://schemas.microsoft.com/office/drawing/2014/main" id="{4E484521-D208-214A-A3FB-AAD97DC956AD}"/>
              </a:ext>
            </a:extLst>
          </p:cNvPr>
          <p:cNvSpPr>
            <a:spLocks noGrp="1"/>
          </p:cNvSpPr>
          <p:nvPr>
            <p:ph idx="1"/>
          </p:nvPr>
        </p:nvSpPr>
        <p:spPr/>
        <p:txBody>
          <a:bodyPr/>
          <a:lstStyle/>
          <a:p>
            <a:pPr marL="0" indent="0">
              <a:buNone/>
            </a:pPr>
            <a:r>
              <a:rPr lang="en-US" dirty="0"/>
              <a:t>                               1.Expansion of </a:t>
            </a:r>
            <a:r>
              <a:rPr lang="en-US" dirty="0" err="1"/>
              <a:t>MultiMedQA</a:t>
            </a:r>
            <a:endParaRPr lang="en-US" dirty="0"/>
          </a:p>
          <a:p>
            <a:pPr marL="0" indent="0">
              <a:buNone/>
            </a:pPr>
            <a:endParaRPr lang="en-US" dirty="0"/>
          </a:p>
          <a:p>
            <a:pPr marL="0" indent="0" algn="just">
              <a:buNone/>
            </a:pPr>
            <a:r>
              <a:rPr lang="en-US" dirty="0"/>
              <a:t>While the </a:t>
            </a:r>
            <a:r>
              <a:rPr lang="en-US" dirty="0" err="1"/>
              <a:t>MultiMedQA</a:t>
            </a:r>
            <a:r>
              <a:rPr lang="en-US" dirty="0"/>
              <a:t> benchmark is diverse and contains questions from a variety of professional medicine, medical research and consumer sources.it is by no means exhaustive. Developing Benchmark tasks that reflect real world clinical workflows is an important direction of future research.</a:t>
            </a:r>
          </a:p>
        </p:txBody>
      </p:sp>
    </p:spTree>
    <p:extLst>
      <p:ext uri="{BB962C8B-B14F-4D97-AF65-F5344CB8AC3E}">
        <p14:creationId xmlns:p14="http://schemas.microsoft.com/office/powerpoint/2010/main" val="2848716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2A167-97BB-C995-77BA-DD45ACCB4610}"/>
              </a:ext>
            </a:extLst>
          </p:cNvPr>
          <p:cNvSpPr>
            <a:spLocks noGrp="1"/>
          </p:cNvSpPr>
          <p:nvPr>
            <p:ph type="title"/>
          </p:nvPr>
        </p:nvSpPr>
        <p:spPr/>
        <p:txBody>
          <a:bodyPr/>
          <a:lstStyle/>
          <a:p>
            <a:r>
              <a:rPr lang="en-US" dirty="0"/>
              <a:t>                             Limitations</a:t>
            </a:r>
          </a:p>
        </p:txBody>
      </p:sp>
      <p:sp>
        <p:nvSpPr>
          <p:cNvPr id="3" name="Content Placeholder 2">
            <a:extLst>
              <a:ext uri="{FF2B5EF4-FFF2-40B4-BE49-F238E27FC236}">
                <a16:creationId xmlns:a16="http://schemas.microsoft.com/office/drawing/2014/main" id="{7B5FA310-4B45-A297-349B-C88652EF6A8A}"/>
              </a:ext>
            </a:extLst>
          </p:cNvPr>
          <p:cNvSpPr>
            <a:spLocks noGrp="1"/>
          </p:cNvSpPr>
          <p:nvPr>
            <p:ph idx="1"/>
          </p:nvPr>
        </p:nvSpPr>
        <p:spPr/>
        <p:txBody>
          <a:bodyPr/>
          <a:lstStyle/>
          <a:p>
            <a:pPr marL="0" indent="0">
              <a:buNone/>
            </a:pPr>
            <a:r>
              <a:rPr lang="en-US" dirty="0"/>
              <a:t>                          2.Improving Human Evaluation </a:t>
            </a:r>
          </a:p>
          <a:p>
            <a:pPr marL="0" indent="0">
              <a:buNone/>
            </a:pPr>
            <a:endParaRPr lang="en-US" dirty="0"/>
          </a:p>
          <a:p>
            <a:pPr marL="0" indent="0">
              <a:buNone/>
            </a:pPr>
            <a:r>
              <a:rPr lang="en-US" dirty="0"/>
              <a:t>The approach in this study represents a promising outlook but the chosen axes of evaluation were subjective in nature and it reflects in the understandings of human health and disease. The number of clinicians and lay people assessing were limited.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84319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40572-7EF0-373B-42A7-BD33E5398D9D}"/>
              </a:ext>
            </a:extLst>
          </p:cNvPr>
          <p:cNvSpPr>
            <a:spLocks noGrp="1"/>
          </p:cNvSpPr>
          <p:nvPr>
            <p:ph type="title"/>
          </p:nvPr>
        </p:nvSpPr>
        <p:spPr/>
        <p:txBody>
          <a:bodyPr/>
          <a:lstStyle/>
          <a:p>
            <a:r>
              <a:rPr lang="en-US" dirty="0"/>
              <a:t>                            Conclusion </a:t>
            </a:r>
          </a:p>
        </p:txBody>
      </p:sp>
      <p:sp>
        <p:nvSpPr>
          <p:cNvPr id="3" name="Content Placeholder 2">
            <a:extLst>
              <a:ext uri="{FF2B5EF4-FFF2-40B4-BE49-F238E27FC236}">
                <a16:creationId xmlns:a16="http://schemas.microsoft.com/office/drawing/2014/main" id="{9A268C35-51B7-F7E6-DCA8-0904CD02702E}"/>
              </a:ext>
            </a:extLst>
          </p:cNvPr>
          <p:cNvSpPr>
            <a:spLocks noGrp="1"/>
          </p:cNvSpPr>
          <p:nvPr>
            <p:ph idx="1"/>
          </p:nvPr>
        </p:nvSpPr>
        <p:spPr/>
        <p:txBody>
          <a:bodyPr/>
          <a:lstStyle/>
          <a:p>
            <a:pPr marL="0" indent="0">
              <a:buNone/>
            </a:pPr>
            <a:r>
              <a:rPr lang="en-US" dirty="0"/>
              <a:t>The advent of foundation AI models and large language models present a significant opportunity to rethink the development of medical AI.</a:t>
            </a:r>
          </a:p>
          <a:p>
            <a:pPr marL="0" indent="0">
              <a:buNone/>
            </a:pPr>
            <a:endParaRPr lang="en-US" dirty="0"/>
          </a:p>
          <a:p>
            <a:pPr marL="0" indent="0">
              <a:buNone/>
            </a:pPr>
            <a:r>
              <a:rPr lang="en-US" dirty="0"/>
              <a:t>These models deployed in the field can be truly groundbreaking for health AI intersection. But there are more models in the industry than working functioning one which makes life easier for the people.</a:t>
            </a:r>
          </a:p>
          <a:p>
            <a:pPr marL="0" indent="0">
              <a:buNone/>
            </a:pPr>
            <a:endParaRPr lang="en-US" dirty="0"/>
          </a:p>
          <a:p>
            <a:pPr marL="0" indent="0">
              <a:buNone/>
            </a:pPr>
            <a:r>
              <a:rPr lang="en-US" dirty="0"/>
              <a:t>This study could be helpful for patients, consumers, AI researchers, clinicians to a better healthcare.</a:t>
            </a:r>
          </a:p>
        </p:txBody>
      </p:sp>
    </p:spTree>
    <p:extLst>
      <p:ext uri="{BB962C8B-B14F-4D97-AF65-F5344CB8AC3E}">
        <p14:creationId xmlns:p14="http://schemas.microsoft.com/office/powerpoint/2010/main" val="350212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81CEF-9D94-7A41-4D32-397DDAE082A7}"/>
              </a:ext>
            </a:extLst>
          </p:cNvPr>
          <p:cNvSpPr>
            <a:spLocks noGrp="1"/>
          </p:cNvSpPr>
          <p:nvPr>
            <p:ph type="title"/>
          </p:nvPr>
        </p:nvSpPr>
        <p:spPr>
          <a:xfrm>
            <a:off x="838200" y="365126"/>
            <a:ext cx="10515600" cy="960092"/>
          </a:xfrm>
        </p:spPr>
        <p:txBody>
          <a:bodyPr/>
          <a:lstStyle/>
          <a:p>
            <a:pPr algn="ctr"/>
            <a:r>
              <a:rPr lang="en-US" dirty="0"/>
              <a:t>Intersection of Medicine and language</a:t>
            </a:r>
          </a:p>
        </p:txBody>
      </p:sp>
      <p:sp>
        <p:nvSpPr>
          <p:cNvPr id="3" name="Content Placeholder 2">
            <a:extLst>
              <a:ext uri="{FF2B5EF4-FFF2-40B4-BE49-F238E27FC236}">
                <a16:creationId xmlns:a16="http://schemas.microsoft.com/office/drawing/2014/main" id="{2635F9C4-8DBA-D767-2EAF-D7220C69807B}"/>
              </a:ext>
            </a:extLst>
          </p:cNvPr>
          <p:cNvSpPr>
            <a:spLocks noGrp="1"/>
          </p:cNvSpPr>
          <p:nvPr>
            <p:ph idx="1"/>
          </p:nvPr>
        </p:nvSpPr>
        <p:spPr/>
        <p:txBody>
          <a:bodyPr/>
          <a:lstStyle/>
          <a:p>
            <a:r>
              <a:rPr lang="en-US" dirty="0"/>
              <a:t>Language enables interactions between clinicians, researchers and patients.</a:t>
            </a:r>
          </a:p>
          <a:p>
            <a:r>
              <a:rPr lang="en-US" dirty="0"/>
              <a:t>Human-AI collaboration is emerging as a key driver of more useful, responsible, and reliable AI systems.</a:t>
            </a:r>
          </a:p>
          <a:p>
            <a:r>
              <a:rPr lang="en-US" dirty="0"/>
              <a:t>However, in the medical domain, many models are narrow single task systems.</a:t>
            </a:r>
          </a:p>
          <a:p>
            <a:r>
              <a:rPr lang="en-US" dirty="0"/>
              <a:t>The language models are basically doing regression, classification, segmentation tasks.</a:t>
            </a:r>
          </a:p>
        </p:txBody>
      </p:sp>
    </p:spTree>
    <p:extLst>
      <p:ext uri="{BB962C8B-B14F-4D97-AF65-F5344CB8AC3E}">
        <p14:creationId xmlns:p14="http://schemas.microsoft.com/office/powerpoint/2010/main" val="2558519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0B0B5-BECC-6384-2E4C-D99878E46382}"/>
              </a:ext>
            </a:extLst>
          </p:cNvPr>
          <p:cNvSpPr>
            <a:spLocks noGrp="1"/>
          </p:cNvSpPr>
          <p:nvPr>
            <p:ph type="title"/>
          </p:nvPr>
        </p:nvSpPr>
        <p:spPr>
          <a:xfrm>
            <a:off x="838200" y="365126"/>
            <a:ext cx="10515600" cy="868252"/>
          </a:xfrm>
        </p:spPr>
        <p:txBody>
          <a:bodyPr/>
          <a:lstStyle/>
          <a:p>
            <a:r>
              <a:rPr lang="en-US" dirty="0"/>
              <a:t>The promise of Foundation Models</a:t>
            </a:r>
          </a:p>
        </p:txBody>
      </p:sp>
      <p:sp>
        <p:nvSpPr>
          <p:cNvPr id="3" name="Content Placeholder 2">
            <a:extLst>
              <a:ext uri="{FF2B5EF4-FFF2-40B4-BE49-F238E27FC236}">
                <a16:creationId xmlns:a16="http://schemas.microsoft.com/office/drawing/2014/main" id="{BC1AC2EF-E477-0811-439A-34EBFDDE51E6}"/>
              </a:ext>
            </a:extLst>
          </p:cNvPr>
          <p:cNvSpPr>
            <a:spLocks noGrp="1"/>
          </p:cNvSpPr>
          <p:nvPr>
            <p:ph idx="1"/>
          </p:nvPr>
        </p:nvSpPr>
        <p:spPr/>
        <p:txBody>
          <a:bodyPr/>
          <a:lstStyle/>
          <a:p>
            <a:r>
              <a:rPr lang="en-US" dirty="0"/>
              <a:t>Large language models LLMS use language as a tool for mediating human AI interaction.</a:t>
            </a:r>
          </a:p>
          <a:p>
            <a:r>
              <a:rPr lang="en-US" dirty="0"/>
              <a:t>Can generalize and be repurposed across domains and tasks</a:t>
            </a:r>
          </a:p>
          <a:p>
            <a:r>
              <a:rPr lang="en-US" dirty="0"/>
              <a:t>Can encode and retrieve from large scale medical data </a:t>
            </a:r>
          </a:p>
          <a:p>
            <a:r>
              <a:rPr lang="en-US" dirty="0"/>
              <a:t>Can manipulate knowledge, produce explanations, and provide estimations of uncertainty.</a:t>
            </a:r>
          </a:p>
          <a:p>
            <a:r>
              <a:rPr lang="en-US" dirty="0"/>
              <a:t>Foundation models can extend to other modalities beyond text.</a:t>
            </a:r>
          </a:p>
          <a:p>
            <a:r>
              <a:rPr lang="en-US" dirty="0"/>
              <a:t>These advances offer a opportunity to rethink medical AI systems.</a:t>
            </a:r>
          </a:p>
          <a:p>
            <a:endParaRPr lang="en-US" dirty="0"/>
          </a:p>
        </p:txBody>
      </p:sp>
    </p:spTree>
    <p:extLst>
      <p:ext uri="{BB962C8B-B14F-4D97-AF65-F5344CB8AC3E}">
        <p14:creationId xmlns:p14="http://schemas.microsoft.com/office/powerpoint/2010/main" val="3694612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5CA1D-8AB6-D41C-F181-2FD9029904A3}"/>
              </a:ext>
            </a:extLst>
          </p:cNvPr>
          <p:cNvSpPr>
            <a:spLocks noGrp="1"/>
          </p:cNvSpPr>
          <p:nvPr>
            <p:ph type="title"/>
          </p:nvPr>
        </p:nvSpPr>
        <p:spPr/>
        <p:txBody>
          <a:bodyPr/>
          <a:lstStyle/>
          <a:p>
            <a:r>
              <a:rPr lang="en-US" dirty="0"/>
              <a:t>                        Vulnerabilities</a:t>
            </a:r>
          </a:p>
        </p:txBody>
      </p:sp>
      <p:sp>
        <p:nvSpPr>
          <p:cNvPr id="3" name="Content Placeholder 2">
            <a:extLst>
              <a:ext uri="{FF2B5EF4-FFF2-40B4-BE49-F238E27FC236}">
                <a16:creationId xmlns:a16="http://schemas.microsoft.com/office/drawing/2014/main" id="{E7CDEB65-1F3C-177E-3BF9-08F39A216A8F}"/>
              </a:ext>
            </a:extLst>
          </p:cNvPr>
          <p:cNvSpPr>
            <a:spLocks noGrp="1"/>
          </p:cNvSpPr>
          <p:nvPr>
            <p:ph idx="1"/>
          </p:nvPr>
        </p:nvSpPr>
        <p:spPr/>
        <p:txBody>
          <a:bodyPr/>
          <a:lstStyle/>
          <a:p>
            <a:r>
              <a:rPr lang="en-US" dirty="0"/>
              <a:t>Safety :LLMS often produce hallucinations, amplify biases present in their training data and display deficiencies in their reasoning abilities</a:t>
            </a:r>
          </a:p>
          <a:p>
            <a:r>
              <a:rPr lang="en-US" dirty="0"/>
              <a:t>Benchmarks: There is no standard set of benchmarks for testing the clinical knowledge of large language models.</a:t>
            </a:r>
          </a:p>
          <a:p>
            <a:r>
              <a:rPr lang="en-US" dirty="0"/>
              <a:t>Human Evaluation: The safety critical nature of the domain necessitates thoughtful development of  evaluation frameworks, enabling researchers to meaningfully measure progress and capture and mitigate potential harms.</a:t>
            </a:r>
          </a:p>
        </p:txBody>
      </p:sp>
    </p:spTree>
    <p:extLst>
      <p:ext uri="{BB962C8B-B14F-4D97-AF65-F5344CB8AC3E}">
        <p14:creationId xmlns:p14="http://schemas.microsoft.com/office/powerpoint/2010/main" val="2047501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135D7-E219-E254-6A83-C119B4C6CB7D}"/>
              </a:ext>
            </a:extLst>
          </p:cNvPr>
          <p:cNvSpPr>
            <a:spLocks noGrp="1"/>
          </p:cNvSpPr>
          <p:nvPr>
            <p:ph type="title"/>
          </p:nvPr>
        </p:nvSpPr>
        <p:spPr>
          <a:xfrm>
            <a:off x="838200" y="365126"/>
            <a:ext cx="10515600" cy="801066"/>
          </a:xfrm>
        </p:spPr>
        <p:txBody>
          <a:bodyPr/>
          <a:lstStyle/>
          <a:p>
            <a:r>
              <a:rPr lang="en-US" dirty="0"/>
              <a:t>                          Model Tasks</a:t>
            </a:r>
          </a:p>
        </p:txBody>
      </p:sp>
      <p:sp>
        <p:nvSpPr>
          <p:cNvPr id="3" name="Content Placeholder 2">
            <a:extLst>
              <a:ext uri="{FF2B5EF4-FFF2-40B4-BE49-F238E27FC236}">
                <a16:creationId xmlns:a16="http://schemas.microsoft.com/office/drawing/2014/main" id="{EAA0421E-2489-8D36-E7D7-4092B335AB2B}"/>
              </a:ext>
            </a:extLst>
          </p:cNvPr>
          <p:cNvSpPr>
            <a:spLocks noGrp="1"/>
          </p:cNvSpPr>
          <p:nvPr>
            <p:ph idx="1"/>
          </p:nvPr>
        </p:nvSpPr>
        <p:spPr>
          <a:xfrm>
            <a:off x="559904" y="1338470"/>
            <a:ext cx="11473070" cy="5154405"/>
          </a:xfrm>
        </p:spPr>
        <p:txBody>
          <a:bodyPr/>
          <a:lstStyle/>
          <a:p>
            <a:pPr marL="0" indent="0">
              <a:buNone/>
            </a:pPr>
            <a:r>
              <a:rPr lang="en-US" dirty="0"/>
              <a:t>Answering Medical Questions</a:t>
            </a:r>
          </a:p>
          <a:p>
            <a:endParaRPr lang="en-US" dirty="0"/>
          </a:p>
          <a:p>
            <a:r>
              <a:rPr lang="en-US" dirty="0"/>
              <a:t>Comprehension skills</a:t>
            </a:r>
          </a:p>
          <a:p>
            <a:r>
              <a:rPr lang="en-US" dirty="0"/>
              <a:t>Recall or medical knowledge </a:t>
            </a:r>
          </a:p>
          <a:p>
            <a:r>
              <a:rPr lang="en-US" dirty="0"/>
              <a:t>Manipulation of expert knowledge</a:t>
            </a:r>
          </a:p>
        </p:txBody>
      </p:sp>
      <p:sp>
        <p:nvSpPr>
          <p:cNvPr id="9" name="Rectangle 8">
            <a:extLst>
              <a:ext uri="{FF2B5EF4-FFF2-40B4-BE49-F238E27FC236}">
                <a16:creationId xmlns:a16="http://schemas.microsoft.com/office/drawing/2014/main" id="{71EC7672-27E3-8449-718A-9D89BA9FEF62}"/>
              </a:ext>
            </a:extLst>
          </p:cNvPr>
          <p:cNvSpPr/>
          <p:nvPr/>
        </p:nvSpPr>
        <p:spPr>
          <a:xfrm>
            <a:off x="8097078" y="1993761"/>
            <a:ext cx="3021496" cy="7023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Training patients Concerns</a:t>
            </a:r>
          </a:p>
        </p:txBody>
      </p:sp>
      <p:sp>
        <p:nvSpPr>
          <p:cNvPr id="10" name="Rectangle 9">
            <a:extLst>
              <a:ext uri="{FF2B5EF4-FFF2-40B4-BE49-F238E27FC236}">
                <a16:creationId xmlns:a16="http://schemas.microsoft.com/office/drawing/2014/main" id="{3950E647-D50F-E070-9E6C-EE9A59B06711}"/>
              </a:ext>
            </a:extLst>
          </p:cNvPr>
          <p:cNvSpPr/>
          <p:nvPr/>
        </p:nvSpPr>
        <p:spPr>
          <a:xfrm>
            <a:off x="8097078" y="2769014"/>
            <a:ext cx="3021496" cy="7023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Knowledge Retrieval </a:t>
            </a:r>
          </a:p>
        </p:txBody>
      </p:sp>
      <p:sp>
        <p:nvSpPr>
          <p:cNvPr id="11" name="Rectangle 10">
            <a:extLst>
              <a:ext uri="{FF2B5EF4-FFF2-40B4-BE49-F238E27FC236}">
                <a16:creationId xmlns:a16="http://schemas.microsoft.com/office/drawing/2014/main" id="{A0E620B1-4C89-56C6-2F57-C8864EA15ADE}"/>
              </a:ext>
            </a:extLst>
          </p:cNvPr>
          <p:cNvSpPr/>
          <p:nvPr/>
        </p:nvSpPr>
        <p:spPr>
          <a:xfrm>
            <a:off x="8097078" y="3558207"/>
            <a:ext cx="3021496" cy="7023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Clinical Decision Support</a:t>
            </a:r>
          </a:p>
        </p:txBody>
      </p:sp>
      <p:sp>
        <p:nvSpPr>
          <p:cNvPr id="12" name="Rectangle 11">
            <a:extLst>
              <a:ext uri="{FF2B5EF4-FFF2-40B4-BE49-F238E27FC236}">
                <a16:creationId xmlns:a16="http://schemas.microsoft.com/office/drawing/2014/main" id="{6003998A-E32E-5C49-7909-2F8226EE538E}"/>
              </a:ext>
            </a:extLst>
          </p:cNvPr>
          <p:cNvSpPr/>
          <p:nvPr/>
        </p:nvSpPr>
        <p:spPr>
          <a:xfrm>
            <a:off x="8097078" y="4323176"/>
            <a:ext cx="3021496" cy="7023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Summarization </a:t>
            </a:r>
          </a:p>
        </p:txBody>
      </p:sp>
      <p:sp>
        <p:nvSpPr>
          <p:cNvPr id="15" name="Rectangle 14">
            <a:extLst>
              <a:ext uri="{FF2B5EF4-FFF2-40B4-BE49-F238E27FC236}">
                <a16:creationId xmlns:a16="http://schemas.microsoft.com/office/drawing/2014/main" id="{293E38BF-D0C7-FE02-648D-C04D51CC3421}"/>
              </a:ext>
            </a:extLst>
          </p:cNvPr>
          <p:cNvSpPr/>
          <p:nvPr/>
        </p:nvSpPr>
        <p:spPr>
          <a:xfrm>
            <a:off x="8097078" y="5088145"/>
            <a:ext cx="3021496" cy="7023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Medical Question Answering </a:t>
            </a:r>
          </a:p>
        </p:txBody>
      </p:sp>
    </p:spTree>
    <p:extLst>
      <p:ext uri="{BB962C8B-B14F-4D97-AF65-F5344CB8AC3E}">
        <p14:creationId xmlns:p14="http://schemas.microsoft.com/office/powerpoint/2010/main" val="1692180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610F3-AF87-1565-9E37-AF3BF9FD9EAC}"/>
              </a:ext>
            </a:extLst>
          </p:cNvPr>
          <p:cNvSpPr>
            <a:spLocks noGrp="1"/>
          </p:cNvSpPr>
          <p:nvPr>
            <p:ph type="title"/>
          </p:nvPr>
        </p:nvSpPr>
        <p:spPr>
          <a:xfrm>
            <a:off x="838200" y="365126"/>
            <a:ext cx="10515600" cy="814318"/>
          </a:xfrm>
        </p:spPr>
        <p:txBody>
          <a:bodyPr>
            <a:normAutofit/>
          </a:bodyPr>
          <a:lstStyle/>
          <a:p>
            <a:r>
              <a:rPr lang="en-US" sz="3600" dirty="0" err="1"/>
              <a:t>MultiMedQA</a:t>
            </a:r>
            <a:r>
              <a:rPr lang="en-US" sz="3600" dirty="0"/>
              <a:t>: Medical Question Answering Benchmark</a:t>
            </a:r>
          </a:p>
        </p:txBody>
      </p:sp>
      <p:sp>
        <p:nvSpPr>
          <p:cNvPr id="3" name="Content Placeholder 2">
            <a:extLst>
              <a:ext uri="{FF2B5EF4-FFF2-40B4-BE49-F238E27FC236}">
                <a16:creationId xmlns:a16="http://schemas.microsoft.com/office/drawing/2014/main" id="{5EB79D13-B5C9-996B-3562-716D95DA5413}"/>
              </a:ext>
            </a:extLst>
          </p:cNvPr>
          <p:cNvSpPr>
            <a:spLocks noGrp="1"/>
          </p:cNvSpPr>
          <p:nvPr>
            <p:ph idx="1"/>
          </p:nvPr>
        </p:nvSpPr>
        <p:spPr>
          <a:xfrm>
            <a:off x="838200" y="1457738"/>
            <a:ext cx="11166612" cy="5247861"/>
          </a:xfrm>
        </p:spPr>
        <p:txBody>
          <a:bodyPr>
            <a:normAutofit/>
          </a:bodyPr>
          <a:lstStyle/>
          <a:p>
            <a:r>
              <a:rPr lang="en-US" dirty="0"/>
              <a:t>Existing benchmarks are </a:t>
            </a:r>
          </a:p>
          <a:p>
            <a:pPr marL="0" indent="0">
              <a:buNone/>
            </a:pPr>
            <a:r>
              <a:rPr lang="en-US" dirty="0"/>
              <a:t>   Inherently Limited and only </a:t>
            </a:r>
          </a:p>
          <a:p>
            <a:pPr marL="0" indent="0">
              <a:buNone/>
            </a:pPr>
            <a:r>
              <a:rPr lang="en-US" dirty="0"/>
              <a:t>   provide partial coverage of the </a:t>
            </a:r>
          </a:p>
          <a:p>
            <a:pPr marL="0" indent="0">
              <a:buNone/>
            </a:pPr>
            <a:r>
              <a:rPr lang="en-US" dirty="0"/>
              <a:t>   Space of </a:t>
            </a:r>
          </a:p>
          <a:p>
            <a:pPr marL="0" indent="0">
              <a:buNone/>
            </a:pPr>
            <a:r>
              <a:rPr lang="en-US" dirty="0"/>
              <a:t>   medical</a:t>
            </a:r>
          </a:p>
          <a:p>
            <a:pPr marL="0" indent="0">
              <a:buNone/>
            </a:pPr>
            <a:r>
              <a:rPr lang="en-US" dirty="0"/>
              <a:t>   knowledge.</a:t>
            </a:r>
          </a:p>
          <a:p>
            <a:pPr marL="0" indent="0">
              <a:buNone/>
            </a:pPr>
            <a:r>
              <a:rPr lang="en-US" dirty="0"/>
              <a:t>  </a:t>
            </a:r>
          </a:p>
        </p:txBody>
      </p:sp>
      <p:sp>
        <p:nvSpPr>
          <p:cNvPr id="4" name="Rectangle 3">
            <a:extLst>
              <a:ext uri="{FF2B5EF4-FFF2-40B4-BE49-F238E27FC236}">
                <a16:creationId xmlns:a16="http://schemas.microsoft.com/office/drawing/2014/main" id="{9C9C1232-E863-3991-EE79-3F03BFC5EFDF}"/>
              </a:ext>
            </a:extLst>
          </p:cNvPr>
          <p:cNvSpPr/>
          <p:nvPr/>
        </p:nvSpPr>
        <p:spPr>
          <a:xfrm>
            <a:off x="6096000" y="1762539"/>
            <a:ext cx="3339548" cy="47707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HealthsearchQA</a:t>
            </a:r>
            <a:endParaRPr lang="en-US" dirty="0"/>
          </a:p>
        </p:txBody>
      </p:sp>
      <p:sp>
        <p:nvSpPr>
          <p:cNvPr id="5" name="Oval 4">
            <a:extLst>
              <a:ext uri="{FF2B5EF4-FFF2-40B4-BE49-F238E27FC236}">
                <a16:creationId xmlns:a16="http://schemas.microsoft.com/office/drawing/2014/main" id="{9B44C402-450C-AAA9-3C50-DC41CF45231D}"/>
              </a:ext>
            </a:extLst>
          </p:cNvPr>
          <p:cNvSpPr/>
          <p:nvPr/>
        </p:nvSpPr>
        <p:spPr>
          <a:xfrm>
            <a:off x="6361044" y="2797658"/>
            <a:ext cx="2809460" cy="10866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MultiMedQA</a:t>
            </a:r>
            <a:endParaRPr lang="en-US" dirty="0"/>
          </a:p>
        </p:txBody>
      </p:sp>
      <p:cxnSp>
        <p:nvCxnSpPr>
          <p:cNvPr id="7" name="Straight Arrow Connector 6">
            <a:extLst>
              <a:ext uri="{FF2B5EF4-FFF2-40B4-BE49-F238E27FC236}">
                <a16:creationId xmlns:a16="http://schemas.microsoft.com/office/drawing/2014/main" id="{C91F8B11-6E4E-03B0-FB53-E51E4635472D}"/>
              </a:ext>
            </a:extLst>
          </p:cNvPr>
          <p:cNvCxnSpPr>
            <a:stCxn id="4" idx="2"/>
            <a:endCxn id="5" idx="0"/>
          </p:cNvCxnSpPr>
          <p:nvPr/>
        </p:nvCxnSpPr>
        <p:spPr>
          <a:xfrm>
            <a:off x="7765774" y="2239617"/>
            <a:ext cx="0" cy="558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09A1146E-BACF-E27C-DBC8-7D63F06F078F}"/>
              </a:ext>
            </a:extLst>
          </p:cNvPr>
          <p:cNvCxnSpPr>
            <a:endCxn id="5" idx="2"/>
          </p:cNvCxnSpPr>
          <p:nvPr/>
        </p:nvCxnSpPr>
        <p:spPr>
          <a:xfrm>
            <a:off x="5420139" y="3449603"/>
            <a:ext cx="94090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7DE5A6EB-D214-C5EF-B59A-AF6EF7E3AF76}"/>
              </a:ext>
            </a:extLst>
          </p:cNvPr>
          <p:cNvCxnSpPr>
            <a:cxnSpLocks/>
          </p:cNvCxnSpPr>
          <p:nvPr/>
        </p:nvCxnSpPr>
        <p:spPr>
          <a:xfrm flipV="1">
            <a:off x="6344634" y="3698769"/>
            <a:ext cx="411436" cy="7010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5338C68C-2232-13BB-2FF2-4ECAC4EF4677}"/>
              </a:ext>
            </a:extLst>
          </p:cNvPr>
          <p:cNvCxnSpPr>
            <a:cxnSpLocks/>
          </p:cNvCxnSpPr>
          <p:nvPr/>
        </p:nvCxnSpPr>
        <p:spPr>
          <a:xfrm flipV="1">
            <a:off x="8083826" y="3884336"/>
            <a:ext cx="0" cy="9967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A45664A8-4232-5EF8-0558-BAC04F5B5CF2}"/>
              </a:ext>
            </a:extLst>
          </p:cNvPr>
          <p:cNvCxnSpPr>
            <a:cxnSpLocks/>
          </p:cNvCxnSpPr>
          <p:nvPr/>
        </p:nvCxnSpPr>
        <p:spPr>
          <a:xfrm flipH="1" flipV="1">
            <a:off x="8726245" y="3775304"/>
            <a:ext cx="947222" cy="504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2C59FD2B-48E4-0256-7F46-5C6042F061AF}"/>
              </a:ext>
            </a:extLst>
          </p:cNvPr>
          <p:cNvCxnSpPr>
            <a:cxnSpLocks/>
          </p:cNvCxnSpPr>
          <p:nvPr/>
        </p:nvCxnSpPr>
        <p:spPr>
          <a:xfrm flipH="1">
            <a:off x="9170504" y="3415022"/>
            <a:ext cx="8547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C2592777-0CD1-E1EF-176C-84210239D981}"/>
              </a:ext>
            </a:extLst>
          </p:cNvPr>
          <p:cNvCxnSpPr>
            <a:cxnSpLocks/>
          </p:cNvCxnSpPr>
          <p:nvPr/>
        </p:nvCxnSpPr>
        <p:spPr>
          <a:xfrm flipV="1">
            <a:off x="7275443" y="3884336"/>
            <a:ext cx="92766" cy="8201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FF4B40F7-D533-DE6D-B67E-270EC59FC9E9}"/>
              </a:ext>
            </a:extLst>
          </p:cNvPr>
          <p:cNvSpPr/>
          <p:nvPr/>
        </p:nvSpPr>
        <p:spPr>
          <a:xfrm>
            <a:off x="3498573" y="3229328"/>
            <a:ext cx="1921565" cy="47707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LIVEQA TREC 2017</a:t>
            </a:r>
          </a:p>
        </p:txBody>
      </p:sp>
      <p:sp>
        <p:nvSpPr>
          <p:cNvPr id="38" name="Rectangle 37">
            <a:extLst>
              <a:ext uri="{FF2B5EF4-FFF2-40B4-BE49-F238E27FC236}">
                <a16:creationId xmlns:a16="http://schemas.microsoft.com/office/drawing/2014/main" id="{5D663E07-A521-B155-75EC-0BA661B28F01}"/>
              </a:ext>
            </a:extLst>
          </p:cNvPr>
          <p:cNvSpPr/>
          <p:nvPr/>
        </p:nvSpPr>
        <p:spPr>
          <a:xfrm>
            <a:off x="9881151" y="3184402"/>
            <a:ext cx="2123661" cy="59090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MedQA</a:t>
            </a:r>
            <a:endParaRPr lang="en-US" dirty="0"/>
          </a:p>
          <a:p>
            <a:pPr algn="ctr"/>
            <a:r>
              <a:rPr lang="en-US" dirty="0"/>
              <a:t>(USMLE)</a:t>
            </a:r>
          </a:p>
        </p:txBody>
      </p:sp>
      <p:sp>
        <p:nvSpPr>
          <p:cNvPr id="39" name="Rectangle 38">
            <a:extLst>
              <a:ext uri="{FF2B5EF4-FFF2-40B4-BE49-F238E27FC236}">
                <a16:creationId xmlns:a16="http://schemas.microsoft.com/office/drawing/2014/main" id="{0BAD2665-DEB5-A185-A71B-E596626C477F}"/>
              </a:ext>
            </a:extLst>
          </p:cNvPr>
          <p:cNvSpPr/>
          <p:nvPr/>
        </p:nvSpPr>
        <p:spPr>
          <a:xfrm>
            <a:off x="8885273" y="4240657"/>
            <a:ext cx="2619579" cy="47707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MedMcQA</a:t>
            </a:r>
            <a:endParaRPr lang="en-US" dirty="0"/>
          </a:p>
        </p:txBody>
      </p:sp>
      <p:sp>
        <p:nvSpPr>
          <p:cNvPr id="40" name="Rectangle 39">
            <a:extLst>
              <a:ext uri="{FF2B5EF4-FFF2-40B4-BE49-F238E27FC236}">
                <a16:creationId xmlns:a16="http://schemas.microsoft.com/office/drawing/2014/main" id="{8FDA5345-4876-098C-F171-E8A36FB75AF6}"/>
              </a:ext>
            </a:extLst>
          </p:cNvPr>
          <p:cNvSpPr/>
          <p:nvPr/>
        </p:nvSpPr>
        <p:spPr>
          <a:xfrm>
            <a:off x="7749939" y="4881085"/>
            <a:ext cx="2619578" cy="47707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MMLU</a:t>
            </a:r>
          </a:p>
        </p:txBody>
      </p:sp>
      <p:sp>
        <p:nvSpPr>
          <p:cNvPr id="41" name="Rectangle 40">
            <a:extLst>
              <a:ext uri="{FF2B5EF4-FFF2-40B4-BE49-F238E27FC236}">
                <a16:creationId xmlns:a16="http://schemas.microsoft.com/office/drawing/2014/main" id="{57779D52-30AA-5FC8-F12B-E550D2E5BEF2}"/>
              </a:ext>
            </a:extLst>
          </p:cNvPr>
          <p:cNvSpPr/>
          <p:nvPr/>
        </p:nvSpPr>
        <p:spPr>
          <a:xfrm>
            <a:off x="5285232" y="4717735"/>
            <a:ext cx="2213113" cy="47707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PubMedQA</a:t>
            </a:r>
            <a:endParaRPr lang="en-US" dirty="0"/>
          </a:p>
        </p:txBody>
      </p:sp>
      <p:sp>
        <p:nvSpPr>
          <p:cNvPr id="42" name="Rectangle 41">
            <a:extLst>
              <a:ext uri="{FF2B5EF4-FFF2-40B4-BE49-F238E27FC236}">
                <a16:creationId xmlns:a16="http://schemas.microsoft.com/office/drawing/2014/main" id="{7B00DB98-B1FE-A6ED-B077-5613CDE3DB31}"/>
              </a:ext>
            </a:extLst>
          </p:cNvPr>
          <p:cNvSpPr/>
          <p:nvPr/>
        </p:nvSpPr>
        <p:spPr>
          <a:xfrm>
            <a:off x="3969493" y="4055890"/>
            <a:ext cx="2428769" cy="47707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MedicationQA</a:t>
            </a:r>
            <a:endParaRPr lang="en-US" dirty="0"/>
          </a:p>
        </p:txBody>
      </p:sp>
    </p:spTree>
    <p:extLst>
      <p:ext uri="{BB962C8B-B14F-4D97-AF65-F5344CB8AC3E}">
        <p14:creationId xmlns:p14="http://schemas.microsoft.com/office/powerpoint/2010/main" val="3605718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EBC14-EED8-4D85-561A-88DFF090200F}"/>
              </a:ext>
            </a:extLst>
          </p:cNvPr>
          <p:cNvSpPr>
            <a:spLocks noGrp="1"/>
          </p:cNvSpPr>
          <p:nvPr>
            <p:ph type="title"/>
          </p:nvPr>
        </p:nvSpPr>
        <p:spPr/>
        <p:txBody>
          <a:bodyPr/>
          <a:lstStyle/>
          <a:p>
            <a:r>
              <a:rPr lang="en-US" dirty="0"/>
              <a:t>                       </a:t>
            </a:r>
            <a:r>
              <a:rPr lang="en-US" dirty="0" err="1"/>
              <a:t>MultiMedQA</a:t>
            </a:r>
            <a:endParaRPr lang="en-US" dirty="0"/>
          </a:p>
        </p:txBody>
      </p:sp>
      <p:sp>
        <p:nvSpPr>
          <p:cNvPr id="3" name="Content Placeholder 2">
            <a:extLst>
              <a:ext uri="{FF2B5EF4-FFF2-40B4-BE49-F238E27FC236}">
                <a16:creationId xmlns:a16="http://schemas.microsoft.com/office/drawing/2014/main" id="{7027971F-6A8C-4208-F806-EDB3FF089EAB}"/>
              </a:ext>
            </a:extLst>
          </p:cNvPr>
          <p:cNvSpPr>
            <a:spLocks noGrp="1"/>
          </p:cNvSpPr>
          <p:nvPr>
            <p:ph idx="1"/>
          </p:nvPr>
        </p:nvSpPr>
        <p:spPr/>
        <p:txBody>
          <a:bodyPr>
            <a:normAutofit/>
          </a:bodyPr>
          <a:lstStyle/>
          <a:p>
            <a:pPr marL="0" indent="0">
              <a:buNone/>
            </a:pPr>
            <a:r>
              <a:rPr lang="en-US" dirty="0"/>
              <a:t>We need to evaluate beyond multiple choice questions accuracy or   </a:t>
            </a:r>
          </a:p>
          <a:p>
            <a:pPr marL="0" indent="0">
              <a:buNone/>
            </a:pPr>
            <a:r>
              <a:rPr lang="en-US" dirty="0"/>
              <a:t>NLP generation metrics such as BLEU Score.</a:t>
            </a:r>
          </a:p>
          <a:p>
            <a:pPr marL="0" indent="0">
              <a:buNone/>
            </a:pPr>
            <a:endParaRPr lang="en-US" dirty="0"/>
          </a:p>
          <a:p>
            <a:pPr marL="0" indent="0">
              <a:buNone/>
            </a:pPr>
            <a:r>
              <a:rPr lang="en-US" dirty="0" err="1"/>
              <a:t>MultiMedQA</a:t>
            </a:r>
            <a:r>
              <a:rPr lang="en-US" dirty="0"/>
              <a:t> probes Different abilities.</a:t>
            </a:r>
          </a:p>
          <a:p>
            <a:r>
              <a:rPr lang="en-US" dirty="0"/>
              <a:t>Long form answer questions</a:t>
            </a:r>
          </a:p>
          <a:p>
            <a:r>
              <a:rPr lang="en-US" dirty="0"/>
              <a:t>Multiple choice questions</a:t>
            </a:r>
          </a:p>
          <a:p>
            <a:r>
              <a:rPr lang="en-US" dirty="0"/>
              <a:t>Open domain vs closed domain </a:t>
            </a:r>
          </a:p>
          <a:p>
            <a:r>
              <a:rPr lang="en-US" dirty="0"/>
              <a:t>Medical exams, medical research, consumer questions.</a:t>
            </a:r>
          </a:p>
        </p:txBody>
      </p:sp>
    </p:spTree>
    <p:extLst>
      <p:ext uri="{BB962C8B-B14F-4D97-AF65-F5344CB8AC3E}">
        <p14:creationId xmlns:p14="http://schemas.microsoft.com/office/powerpoint/2010/main" val="111671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8F42-DA80-BD36-EB81-782091619F6B}"/>
              </a:ext>
            </a:extLst>
          </p:cNvPr>
          <p:cNvSpPr>
            <a:spLocks noGrp="1"/>
          </p:cNvSpPr>
          <p:nvPr>
            <p:ph type="title"/>
          </p:nvPr>
        </p:nvSpPr>
        <p:spPr>
          <a:xfrm>
            <a:off x="838200" y="365126"/>
            <a:ext cx="10515600" cy="456510"/>
          </a:xfrm>
        </p:spPr>
        <p:txBody>
          <a:bodyPr>
            <a:noAutofit/>
          </a:bodyPr>
          <a:lstStyle/>
          <a:p>
            <a:r>
              <a:rPr lang="en-US" sz="2800" dirty="0"/>
              <a:t>                                   </a:t>
            </a:r>
            <a:r>
              <a:rPr lang="en-US" sz="2800" dirty="0" err="1"/>
              <a:t>MultiMedQA</a:t>
            </a:r>
            <a:r>
              <a:rPr lang="en-US" sz="2800" dirty="0"/>
              <a:t>: Summary</a:t>
            </a:r>
          </a:p>
        </p:txBody>
      </p:sp>
      <p:graphicFrame>
        <p:nvGraphicFramePr>
          <p:cNvPr id="6" name="Table 6">
            <a:extLst>
              <a:ext uri="{FF2B5EF4-FFF2-40B4-BE49-F238E27FC236}">
                <a16:creationId xmlns:a16="http://schemas.microsoft.com/office/drawing/2014/main" id="{2FC45E66-EB7F-A372-48A2-0C2498CBF23F}"/>
              </a:ext>
            </a:extLst>
          </p:cNvPr>
          <p:cNvGraphicFramePr>
            <a:graphicFrameLocks noGrp="1"/>
          </p:cNvGraphicFramePr>
          <p:nvPr>
            <p:ph idx="1"/>
            <p:extLst>
              <p:ext uri="{D42A27DB-BD31-4B8C-83A1-F6EECF244321}">
                <p14:modId xmlns:p14="http://schemas.microsoft.com/office/powerpoint/2010/main" val="1117197859"/>
              </p:ext>
            </p:extLst>
          </p:nvPr>
        </p:nvGraphicFramePr>
        <p:xfrm>
          <a:off x="838200" y="1152940"/>
          <a:ext cx="11141765" cy="5441800"/>
        </p:xfrm>
        <a:graphic>
          <a:graphicData uri="http://schemas.openxmlformats.org/drawingml/2006/table">
            <a:tbl>
              <a:tblPr firstRow="1" bandRow="1">
                <a:tableStyleId>{912C8C85-51F0-491E-9774-3900AFEF0FD7}</a:tableStyleId>
              </a:tblPr>
              <a:tblGrid>
                <a:gridCol w="2785442">
                  <a:extLst>
                    <a:ext uri="{9D8B030D-6E8A-4147-A177-3AD203B41FA5}">
                      <a16:colId xmlns:a16="http://schemas.microsoft.com/office/drawing/2014/main" val="1430736320"/>
                    </a:ext>
                  </a:extLst>
                </a:gridCol>
                <a:gridCol w="3585795">
                  <a:extLst>
                    <a:ext uri="{9D8B030D-6E8A-4147-A177-3AD203B41FA5}">
                      <a16:colId xmlns:a16="http://schemas.microsoft.com/office/drawing/2014/main" val="1245765653"/>
                    </a:ext>
                  </a:extLst>
                </a:gridCol>
                <a:gridCol w="1985086">
                  <a:extLst>
                    <a:ext uri="{9D8B030D-6E8A-4147-A177-3AD203B41FA5}">
                      <a16:colId xmlns:a16="http://schemas.microsoft.com/office/drawing/2014/main" val="3840433411"/>
                    </a:ext>
                  </a:extLst>
                </a:gridCol>
                <a:gridCol w="2785442">
                  <a:extLst>
                    <a:ext uri="{9D8B030D-6E8A-4147-A177-3AD203B41FA5}">
                      <a16:colId xmlns:a16="http://schemas.microsoft.com/office/drawing/2014/main" val="2675250100"/>
                    </a:ext>
                  </a:extLst>
                </a:gridCol>
              </a:tblGrid>
              <a:tr h="310343">
                <a:tc>
                  <a:txBody>
                    <a:bodyPr/>
                    <a:lstStyle/>
                    <a:p>
                      <a:r>
                        <a:rPr lang="en-US" sz="1300" baseline="0" dirty="0"/>
                        <a:t>Dataset</a:t>
                      </a:r>
                    </a:p>
                  </a:txBody>
                  <a:tcPr/>
                </a:tc>
                <a:tc>
                  <a:txBody>
                    <a:bodyPr/>
                    <a:lstStyle/>
                    <a:p>
                      <a:r>
                        <a:rPr lang="en-US" sz="1300" baseline="0" dirty="0"/>
                        <a:t>Format </a:t>
                      </a:r>
                    </a:p>
                  </a:txBody>
                  <a:tcPr/>
                </a:tc>
                <a:tc>
                  <a:txBody>
                    <a:bodyPr/>
                    <a:lstStyle/>
                    <a:p>
                      <a:r>
                        <a:rPr lang="en-US" sz="1300" baseline="0" dirty="0"/>
                        <a:t>Size(Dev/test)</a:t>
                      </a:r>
                    </a:p>
                  </a:txBody>
                  <a:tcPr/>
                </a:tc>
                <a:tc>
                  <a:txBody>
                    <a:bodyPr/>
                    <a:lstStyle/>
                    <a:p>
                      <a:r>
                        <a:rPr lang="en-US" sz="1300" baseline="0"/>
                        <a:t>Domain</a:t>
                      </a:r>
                    </a:p>
                  </a:txBody>
                  <a:tcPr/>
                </a:tc>
                <a:extLst>
                  <a:ext uri="{0D108BD9-81ED-4DB2-BD59-A6C34878D82A}">
                    <a16:rowId xmlns:a16="http://schemas.microsoft.com/office/drawing/2014/main" val="3774538875"/>
                  </a:ext>
                </a:extLst>
              </a:tr>
              <a:tr h="749397">
                <a:tc>
                  <a:txBody>
                    <a:bodyPr/>
                    <a:lstStyle/>
                    <a:p>
                      <a:r>
                        <a:rPr lang="en-US" sz="1300" baseline="0" dirty="0" err="1"/>
                        <a:t>MedQA</a:t>
                      </a:r>
                      <a:r>
                        <a:rPr lang="en-US" sz="1300" baseline="0" dirty="0"/>
                        <a:t>(USMLE)</a:t>
                      </a:r>
                    </a:p>
                  </a:txBody>
                  <a:tcPr/>
                </a:tc>
                <a:tc>
                  <a:txBody>
                    <a:bodyPr/>
                    <a:lstStyle/>
                    <a:p>
                      <a:r>
                        <a:rPr lang="en-US" sz="1300" baseline="0" dirty="0"/>
                        <a:t>Q + A</a:t>
                      </a:r>
                    </a:p>
                    <a:p>
                      <a:r>
                        <a:rPr lang="en-US" sz="1300" baseline="0" dirty="0"/>
                        <a:t>(4-5 Choices)</a:t>
                      </a:r>
                    </a:p>
                  </a:txBody>
                  <a:tcPr/>
                </a:tc>
                <a:tc>
                  <a:txBody>
                    <a:bodyPr/>
                    <a:lstStyle/>
                    <a:p>
                      <a:r>
                        <a:rPr lang="en-US" sz="1300" baseline="0" dirty="0"/>
                        <a:t>11450/1273</a:t>
                      </a:r>
                    </a:p>
                  </a:txBody>
                  <a:tcPr/>
                </a:tc>
                <a:tc>
                  <a:txBody>
                    <a:bodyPr/>
                    <a:lstStyle/>
                    <a:p>
                      <a:r>
                        <a:rPr lang="en-US" sz="1300" baseline="0" dirty="0"/>
                        <a:t>General medical knowledge in US medical licensing exam </a:t>
                      </a:r>
                    </a:p>
                  </a:txBody>
                  <a:tcPr/>
                </a:tc>
                <a:extLst>
                  <a:ext uri="{0D108BD9-81ED-4DB2-BD59-A6C34878D82A}">
                    <a16:rowId xmlns:a16="http://schemas.microsoft.com/office/drawing/2014/main" val="2067627808"/>
                  </a:ext>
                </a:extLst>
              </a:tr>
              <a:tr h="749397">
                <a:tc>
                  <a:txBody>
                    <a:bodyPr/>
                    <a:lstStyle/>
                    <a:p>
                      <a:r>
                        <a:rPr lang="en-US" sz="1300" baseline="0" dirty="0" err="1"/>
                        <a:t>MedMCQA</a:t>
                      </a:r>
                      <a:r>
                        <a:rPr lang="en-US" sz="1300" baseline="0" dirty="0"/>
                        <a:t>(AIIMS/NEET)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aseline="0" dirty="0"/>
                        <a:t>Q +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300" baseline="0" dirty="0"/>
                        <a:t>(4 Choices and Explanations)</a:t>
                      </a:r>
                    </a:p>
                    <a:p>
                      <a:endParaRPr lang="en-US" sz="1300" baseline="0" dirty="0"/>
                    </a:p>
                  </a:txBody>
                  <a:tcPr/>
                </a:tc>
                <a:tc>
                  <a:txBody>
                    <a:bodyPr/>
                    <a:lstStyle/>
                    <a:p>
                      <a:r>
                        <a:rPr lang="en-US" sz="1300" baseline="0" dirty="0"/>
                        <a:t>187k/6.1K</a:t>
                      </a:r>
                    </a:p>
                  </a:txBody>
                  <a:tcPr/>
                </a:tc>
                <a:tc>
                  <a:txBody>
                    <a:bodyPr/>
                    <a:lstStyle/>
                    <a:p>
                      <a:r>
                        <a:rPr lang="en-US" sz="1300" baseline="0" dirty="0"/>
                        <a:t>General Medical knowledge in Indian Medical Entrance Exams</a:t>
                      </a:r>
                    </a:p>
                  </a:txBody>
                  <a:tcPr/>
                </a:tc>
                <a:extLst>
                  <a:ext uri="{0D108BD9-81ED-4DB2-BD59-A6C34878D82A}">
                    <a16:rowId xmlns:a16="http://schemas.microsoft.com/office/drawing/2014/main" val="3097755361"/>
                  </a:ext>
                </a:extLst>
              </a:tr>
              <a:tr h="1199035">
                <a:tc>
                  <a:txBody>
                    <a:bodyPr/>
                    <a:lstStyle/>
                    <a:p>
                      <a:r>
                        <a:rPr lang="en-US" sz="1300" baseline="0" dirty="0" err="1"/>
                        <a:t>PubMedQA</a:t>
                      </a:r>
                      <a:endParaRPr lang="en-US" sz="1300" baseline="0" dirty="0"/>
                    </a:p>
                  </a:txBody>
                  <a:tcPr/>
                </a:tc>
                <a:tc>
                  <a:txBody>
                    <a:bodyPr/>
                    <a:lstStyle/>
                    <a:p>
                      <a:r>
                        <a:rPr lang="en-US" sz="1300" baseline="0" dirty="0"/>
                        <a:t>Q +Context + A</a:t>
                      </a:r>
                    </a:p>
                    <a:p>
                      <a:r>
                        <a:rPr lang="en-US" sz="1300" baseline="0" dirty="0"/>
                        <a:t>(Yes/No/Maybe)</a:t>
                      </a:r>
                    </a:p>
                    <a:p>
                      <a:r>
                        <a:rPr lang="en-US" sz="1300" baseline="0" dirty="0"/>
                        <a:t>(Long Answer)</a:t>
                      </a:r>
                    </a:p>
                  </a:txBody>
                  <a:tcPr/>
                </a:tc>
                <a:tc>
                  <a:txBody>
                    <a:bodyPr/>
                    <a:lstStyle/>
                    <a:p>
                      <a:r>
                        <a:rPr lang="en-US" sz="1300" baseline="0" dirty="0"/>
                        <a:t>500/500</a:t>
                      </a:r>
                    </a:p>
                    <a:p>
                      <a:r>
                        <a:rPr lang="en-US" sz="1300" baseline="0" dirty="0"/>
                        <a:t>#QA pairs :</a:t>
                      </a:r>
                    </a:p>
                    <a:p>
                      <a:r>
                        <a:rPr lang="en-US" sz="1300" baseline="0" dirty="0"/>
                        <a:t>Labeled:1K</a:t>
                      </a:r>
                    </a:p>
                    <a:p>
                      <a:r>
                        <a:rPr lang="en-US" sz="1300" baseline="0" dirty="0"/>
                        <a:t>Unlabeled:61.2K</a:t>
                      </a:r>
                    </a:p>
                    <a:p>
                      <a:r>
                        <a:rPr lang="en-US" sz="1300" baseline="0" dirty="0"/>
                        <a:t>Synthetic:211.3K</a:t>
                      </a:r>
                    </a:p>
                  </a:txBody>
                  <a:tcPr/>
                </a:tc>
                <a:tc>
                  <a:txBody>
                    <a:bodyPr/>
                    <a:lstStyle/>
                    <a:p>
                      <a:r>
                        <a:rPr lang="en-US" sz="1300" baseline="0" dirty="0"/>
                        <a:t>Biomedical Scientific Literature</a:t>
                      </a:r>
                    </a:p>
                  </a:txBody>
                  <a:tcPr/>
                </a:tc>
                <a:extLst>
                  <a:ext uri="{0D108BD9-81ED-4DB2-BD59-A6C34878D82A}">
                    <a16:rowId xmlns:a16="http://schemas.microsoft.com/office/drawing/2014/main" val="1059456091"/>
                  </a:ext>
                </a:extLst>
              </a:tr>
              <a:tr h="861172">
                <a:tc>
                  <a:txBody>
                    <a:bodyPr/>
                    <a:lstStyle/>
                    <a:p>
                      <a:r>
                        <a:rPr lang="en-US" sz="1300" baseline="0" dirty="0"/>
                        <a:t>MMLU</a:t>
                      </a:r>
                    </a:p>
                  </a:txBody>
                  <a:tcPr/>
                </a:tc>
                <a:tc>
                  <a:txBody>
                    <a:bodyPr/>
                    <a:lstStyle/>
                    <a:p>
                      <a:r>
                        <a:rPr lang="en-US" sz="1300" baseline="0" dirty="0"/>
                        <a:t>Q + A</a:t>
                      </a:r>
                    </a:p>
                    <a:p>
                      <a:r>
                        <a:rPr lang="en-US" sz="1300" baseline="0" dirty="0"/>
                        <a:t>(4 choices)</a:t>
                      </a:r>
                    </a:p>
                  </a:txBody>
                  <a:tcPr/>
                </a:tc>
                <a:tc>
                  <a:txBody>
                    <a:bodyPr/>
                    <a:lstStyle/>
                    <a:p>
                      <a:r>
                        <a:rPr lang="en-US" sz="1300" baseline="0" dirty="0"/>
                        <a:t>123/1089</a:t>
                      </a:r>
                    </a:p>
                  </a:txBody>
                  <a:tcPr/>
                </a:tc>
                <a:tc>
                  <a:txBody>
                    <a:bodyPr/>
                    <a:lstStyle/>
                    <a:p>
                      <a:r>
                        <a:rPr lang="en-US" sz="1300" baseline="0" dirty="0"/>
                        <a:t>Medical Knowledge covering anatomy, clinical knowledge, clinical medicine, medical genetics, professional medicine and college biology</a:t>
                      </a:r>
                    </a:p>
                  </a:txBody>
                  <a:tcPr/>
                </a:tc>
                <a:extLst>
                  <a:ext uri="{0D108BD9-81ED-4DB2-BD59-A6C34878D82A}">
                    <a16:rowId xmlns:a16="http://schemas.microsoft.com/office/drawing/2014/main" val="2910645050"/>
                  </a:ext>
                </a:extLst>
              </a:tr>
              <a:tr h="478429">
                <a:tc>
                  <a:txBody>
                    <a:bodyPr/>
                    <a:lstStyle/>
                    <a:p>
                      <a:r>
                        <a:rPr lang="en-US" sz="1300" baseline="0" dirty="0" err="1"/>
                        <a:t>LiveQA</a:t>
                      </a:r>
                      <a:endParaRPr lang="en-US" sz="1300" baseline="0" dirty="0"/>
                    </a:p>
                    <a:p>
                      <a:r>
                        <a:rPr lang="en-US" sz="1300" baseline="0" dirty="0"/>
                        <a:t>TREC 2017</a:t>
                      </a:r>
                    </a:p>
                  </a:txBody>
                  <a:tcPr/>
                </a:tc>
                <a:tc>
                  <a:txBody>
                    <a:bodyPr/>
                    <a:lstStyle/>
                    <a:p>
                      <a:r>
                        <a:rPr lang="en-US" sz="1300" baseline="0" dirty="0"/>
                        <a:t>Q + Long Answer</a:t>
                      </a:r>
                    </a:p>
                    <a:p>
                      <a:r>
                        <a:rPr lang="en-US" sz="1300" baseline="0" dirty="0"/>
                        <a:t>(Librarian answers)</a:t>
                      </a:r>
                    </a:p>
                  </a:txBody>
                  <a:tcPr/>
                </a:tc>
                <a:tc>
                  <a:txBody>
                    <a:bodyPr/>
                    <a:lstStyle/>
                    <a:p>
                      <a:r>
                        <a:rPr lang="en-US" sz="1300" baseline="0" dirty="0"/>
                        <a:t>634/104</a:t>
                      </a:r>
                    </a:p>
                  </a:txBody>
                  <a:tcPr/>
                </a:tc>
                <a:tc>
                  <a:txBody>
                    <a:bodyPr/>
                    <a:lstStyle/>
                    <a:p>
                      <a:r>
                        <a:rPr lang="en-US" sz="1300" baseline="0" dirty="0"/>
                        <a:t>General Medical knowledge sought by consumers</a:t>
                      </a:r>
                    </a:p>
                  </a:txBody>
                  <a:tcPr/>
                </a:tc>
                <a:extLst>
                  <a:ext uri="{0D108BD9-81ED-4DB2-BD59-A6C34878D82A}">
                    <a16:rowId xmlns:a16="http://schemas.microsoft.com/office/drawing/2014/main" val="2111689269"/>
                  </a:ext>
                </a:extLst>
              </a:tr>
              <a:tr h="574348">
                <a:tc>
                  <a:txBody>
                    <a:bodyPr/>
                    <a:lstStyle/>
                    <a:p>
                      <a:r>
                        <a:rPr lang="en-US" sz="1300" baseline="0" dirty="0" err="1"/>
                        <a:t>MedicationQA</a:t>
                      </a:r>
                      <a:endParaRPr lang="en-US" sz="1300" baseline="0" dirty="0"/>
                    </a:p>
                  </a:txBody>
                  <a:tcPr/>
                </a:tc>
                <a:tc>
                  <a:txBody>
                    <a:bodyPr/>
                    <a:lstStyle/>
                    <a:p>
                      <a:r>
                        <a:rPr lang="en-US" sz="1300" baseline="0" dirty="0"/>
                        <a:t>Q + A</a:t>
                      </a:r>
                    </a:p>
                    <a:p>
                      <a:r>
                        <a:rPr lang="en-US" sz="1300" baseline="0" dirty="0"/>
                        <a:t>(Long Answer)</a:t>
                      </a:r>
                    </a:p>
                  </a:txBody>
                  <a:tcPr/>
                </a:tc>
                <a:tc>
                  <a:txBody>
                    <a:bodyPr/>
                    <a:lstStyle/>
                    <a:p>
                      <a:r>
                        <a:rPr lang="en-US" sz="1300" baseline="0" dirty="0"/>
                        <a:t>NA/674</a:t>
                      </a:r>
                    </a:p>
                  </a:txBody>
                  <a:tcPr/>
                </a:tc>
                <a:tc>
                  <a:txBody>
                    <a:bodyPr/>
                    <a:lstStyle/>
                    <a:p>
                      <a:r>
                        <a:rPr lang="en-US" sz="1300" baseline="0" dirty="0"/>
                        <a:t>Medication Knowledge frequently sought by consumers</a:t>
                      </a:r>
                    </a:p>
                  </a:txBody>
                  <a:tcPr/>
                </a:tc>
                <a:extLst>
                  <a:ext uri="{0D108BD9-81ED-4DB2-BD59-A6C34878D82A}">
                    <a16:rowId xmlns:a16="http://schemas.microsoft.com/office/drawing/2014/main" val="2787594426"/>
                  </a:ext>
                </a:extLst>
              </a:tr>
              <a:tr h="310343">
                <a:tc>
                  <a:txBody>
                    <a:bodyPr/>
                    <a:lstStyle/>
                    <a:p>
                      <a:r>
                        <a:rPr lang="en-US" sz="1300" baseline="0" dirty="0" err="1"/>
                        <a:t>HealthSearchQA</a:t>
                      </a:r>
                      <a:r>
                        <a:rPr lang="en-US" sz="1300" baseline="0" dirty="0"/>
                        <a:t> </a:t>
                      </a:r>
                    </a:p>
                  </a:txBody>
                  <a:tcPr/>
                </a:tc>
                <a:tc>
                  <a:txBody>
                    <a:bodyPr/>
                    <a:lstStyle/>
                    <a:p>
                      <a:r>
                        <a:rPr lang="en-US" sz="1300" baseline="0" dirty="0"/>
                        <a:t>Q + Manual Expert Evaluation</a:t>
                      </a:r>
                    </a:p>
                  </a:txBody>
                  <a:tcPr/>
                </a:tc>
                <a:tc>
                  <a:txBody>
                    <a:bodyPr/>
                    <a:lstStyle/>
                    <a:p>
                      <a:r>
                        <a:rPr lang="en-US" sz="1300" baseline="0" dirty="0"/>
                        <a:t>3375</a:t>
                      </a:r>
                    </a:p>
                  </a:txBody>
                  <a:tcPr/>
                </a:tc>
                <a:tc>
                  <a:txBody>
                    <a:bodyPr/>
                    <a:lstStyle/>
                    <a:p>
                      <a:r>
                        <a:rPr lang="en-US" sz="1300" baseline="0" dirty="0"/>
                        <a:t>General Medical Knowledge Searched By the Consumers</a:t>
                      </a:r>
                    </a:p>
                  </a:txBody>
                  <a:tcPr/>
                </a:tc>
                <a:extLst>
                  <a:ext uri="{0D108BD9-81ED-4DB2-BD59-A6C34878D82A}">
                    <a16:rowId xmlns:a16="http://schemas.microsoft.com/office/drawing/2014/main" val="3841276977"/>
                  </a:ext>
                </a:extLst>
              </a:tr>
            </a:tbl>
          </a:graphicData>
        </a:graphic>
      </p:graphicFrame>
    </p:spTree>
    <p:extLst>
      <p:ext uri="{BB962C8B-B14F-4D97-AF65-F5344CB8AC3E}">
        <p14:creationId xmlns:p14="http://schemas.microsoft.com/office/powerpoint/2010/main" val="19167847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801</TotalTime>
  <Words>1283</Words>
  <Application>Microsoft Office PowerPoint</Application>
  <PresentationFormat>Widescreen</PresentationFormat>
  <Paragraphs>199</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A Brief Presentation on Large Language Models Encode Clinical Knowledge by Karan Singhal et al. (2023)</vt:lpstr>
      <vt:lpstr>Agenda</vt:lpstr>
      <vt:lpstr>Intersection of Medicine and language</vt:lpstr>
      <vt:lpstr>The promise of Foundation Models</vt:lpstr>
      <vt:lpstr>                        Vulnerabilities</vt:lpstr>
      <vt:lpstr>                          Model Tasks</vt:lpstr>
      <vt:lpstr>MultiMedQA: Medical Question Answering Benchmark</vt:lpstr>
      <vt:lpstr>                       MultiMedQA</vt:lpstr>
      <vt:lpstr>                                   MultiMedQA: Summary</vt:lpstr>
      <vt:lpstr>                   MultiMedQA Summary</vt:lpstr>
      <vt:lpstr>               Pathways Language Model</vt:lpstr>
      <vt:lpstr>                          Palm Model  </vt:lpstr>
      <vt:lpstr>                            Flan-Palm</vt:lpstr>
      <vt:lpstr>       Data Efficient Alignment Strategies </vt:lpstr>
      <vt:lpstr>                Chain of Thought Prompting</vt:lpstr>
      <vt:lpstr>                  Self Consisting Prompting</vt:lpstr>
      <vt:lpstr>                      Prompt Tuning</vt:lpstr>
      <vt:lpstr>                    Instruction Tuning</vt:lpstr>
      <vt:lpstr>Results and Experiments</vt:lpstr>
      <vt:lpstr>         Continuation of the Previous Slide</vt:lpstr>
      <vt:lpstr>                           Limitations </vt:lpstr>
      <vt:lpstr>                             Limitations</vt:lpstr>
      <vt:lpstr>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 Bin Sadain Mridha</dc:creator>
  <cp:lastModifiedBy>Sad Bin Sadain Mridha</cp:lastModifiedBy>
  <cp:revision>23</cp:revision>
  <dcterms:created xsi:type="dcterms:W3CDTF">2023-08-24T20:04:52Z</dcterms:created>
  <dcterms:modified xsi:type="dcterms:W3CDTF">2023-08-26T12:48:59Z</dcterms:modified>
</cp:coreProperties>
</file>