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1F658-10BC-4AE0-8382-364D85E3788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9FE06D-648C-488A-AEDA-5C034FE01A8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5G has the potential to bring innovative technologies that were not possible with 4G-LTE. Naturally, it is going to cause major changes in all industries.</a:t>
          </a:r>
          <a:endParaRPr lang="en-US"/>
        </a:p>
      </dgm:t>
    </dgm:pt>
    <dgm:pt modelId="{DC54ED96-2ADC-470E-88F8-7C6CFF8F0167}" type="parTrans" cxnId="{72CEF8CC-B968-4CA1-A8E4-82FF6097E2EF}">
      <dgm:prSet/>
      <dgm:spPr/>
      <dgm:t>
        <a:bodyPr/>
        <a:lstStyle/>
        <a:p>
          <a:endParaRPr lang="en-US"/>
        </a:p>
      </dgm:t>
    </dgm:pt>
    <dgm:pt modelId="{88705960-C5FB-4699-BC48-CB9FA6F148D8}" type="sibTrans" cxnId="{72CEF8CC-B968-4CA1-A8E4-82FF6097E2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62AC67-871F-4F22-94C1-B4DAE788FF9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What should you do as a retailer to take advantage of the “20 times faster than the current 4G-LTE connections”?</a:t>
          </a:r>
          <a:endParaRPr lang="en-US"/>
        </a:p>
      </dgm:t>
    </dgm:pt>
    <dgm:pt modelId="{8910232F-8A2C-413A-A3A3-173923C41E8A}" type="parTrans" cxnId="{5BF62090-D64A-4C8A-8D9F-08331D2BDE69}">
      <dgm:prSet/>
      <dgm:spPr/>
      <dgm:t>
        <a:bodyPr/>
        <a:lstStyle/>
        <a:p>
          <a:endParaRPr lang="en-US"/>
        </a:p>
      </dgm:t>
    </dgm:pt>
    <dgm:pt modelId="{AECE5AA4-48A2-415C-B275-C69F14486567}" type="sibTrans" cxnId="{5BF62090-D64A-4C8A-8D9F-08331D2BDE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D9023A-DD0D-499C-85AE-E00FA8E7F33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5G in IoT, AR/VR technology, and with AI has the potential to upgrade the experience of buying products and services in-store and online.</a:t>
          </a:r>
          <a:endParaRPr lang="en-US"/>
        </a:p>
      </dgm:t>
    </dgm:pt>
    <dgm:pt modelId="{00597C80-06B8-4AF0-B9A0-694D335E61B8}" type="parTrans" cxnId="{CF654616-E825-4BDB-BB35-B4C19FC43083}">
      <dgm:prSet/>
      <dgm:spPr/>
      <dgm:t>
        <a:bodyPr/>
        <a:lstStyle/>
        <a:p>
          <a:endParaRPr lang="en-US"/>
        </a:p>
      </dgm:t>
    </dgm:pt>
    <dgm:pt modelId="{3F8B9C7B-2240-4338-9FA6-128472E46FAA}" type="sibTrans" cxnId="{CF654616-E825-4BDB-BB35-B4C19FC430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150268-4AA7-435F-99AC-937E7EBA5B7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Educating your employees of 5G and conducting brainstorming sessions to discuss the potential use cases of 5G in your business will keep you a step ahead of your competition.</a:t>
          </a:r>
          <a:endParaRPr lang="en-US"/>
        </a:p>
      </dgm:t>
    </dgm:pt>
    <dgm:pt modelId="{0D893281-BCA6-4AEB-ADF7-16624C7139F4}" type="parTrans" cxnId="{E7564E12-D6D2-4A0E-96D2-510D67B2C966}">
      <dgm:prSet/>
      <dgm:spPr/>
      <dgm:t>
        <a:bodyPr/>
        <a:lstStyle/>
        <a:p>
          <a:endParaRPr lang="en-US"/>
        </a:p>
      </dgm:t>
    </dgm:pt>
    <dgm:pt modelId="{EA324B87-A9C3-416A-8A63-8A7FD5B5A978}" type="sibTrans" cxnId="{E7564E12-D6D2-4A0E-96D2-510D67B2C966}">
      <dgm:prSet/>
      <dgm:spPr/>
      <dgm:t>
        <a:bodyPr/>
        <a:lstStyle/>
        <a:p>
          <a:endParaRPr lang="en-US"/>
        </a:p>
      </dgm:t>
    </dgm:pt>
    <dgm:pt modelId="{BEEB599F-6827-4E9A-94EC-E29777A32D11}" type="pres">
      <dgm:prSet presAssocID="{1E21F658-10BC-4AE0-8382-364D85E37889}" presName="root" presStyleCnt="0">
        <dgm:presLayoutVars>
          <dgm:dir/>
          <dgm:resizeHandles val="exact"/>
        </dgm:presLayoutVars>
      </dgm:prSet>
      <dgm:spPr/>
    </dgm:pt>
    <dgm:pt modelId="{B8C59A36-2BF6-471E-9688-A6AAF3298002}" type="pres">
      <dgm:prSet presAssocID="{1E21F658-10BC-4AE0-8382-364D85E37889}" presName="container" presStyleCnt="0">
        <dgm:presLayoutVars>
          <dgm:dir/>
          <dgm:resizeHandles val="exact"/>
        </dgm:presLayoutVars>
      </dgm:prSet>
      <dgm:spPr/>
    </dgm:pt>
    <dgm:pt modelId="{5FE12A87-5B3B-48D9-920A-8BC26D21D461}" type="pres">
      <dgm:prSet presAssocID="{E89FE06D-648C-488A-AEDA-5C034FE01A87}" presName="compNode" presStyleCnt="0"/>
      <dgm:spPr/>
    </dgm:pt>
    <dgm:pt modelId="{A534EC9A-ADA0-469A-8D40-ABC9743994B9}" type="pres">
      <dgm:prSet presAssocID="{E89FE06D-648C-488A-AEDA-5C034FE01A87}" presName="iconBgRect" presStyleLbl="bgShp" presStyleIdx="0" presStyleCnt="4"/>
      <dgm:spPr/>
    </dgm:pt>
    <dgm:pt modelId="{B659DC06-D046-499B-8849-14C3C6648C65}" type="pres">
      <dgm:prSet presAssocID="{E89FE06D-648C-488A-AEDA-5C034FE01A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5ED07DDE-CE62-4031-9CB4-2AF56DFB1FF3}" type="pres">
      <dgm:prSet presAssocID="{E89FE06D-648C-488A-AEDA-5C034FE01A87}" presName="spaceRect" presStyleCnt="0"/>
      <dgm:spPr/>
    </dgm:pt>
    <dgm:pt modelId="{27ED5CC3-5198-4093-B67F-BA2D63591670}" type="pres">
      <dgm:prSet presAssocID="{E89FE06D-648C-488A-AEDA-5C034FE01A87}" presName="textRect" presStyleLbl="revTx" presStyleIdx="0" presStyleCnt="4">
        <dgm:presLayoutVars>
          <dgm:chMax val="1"/>
          <dgm:chPref val="1"/>
        </dgm:presLayoutVars>
      </dgm:prSet>
      <dgm:spPr/>
    </dgm:pt>
    <dgm:pt modelId="{B1CAA3D3-59B0-4F01-8623-0DB9BCB53F14}" type="pres">
      <dgm:prSet presAssocID="{88705960-C5FB-4699-BC48-CB9FA6F148D8}" presName="sibTrans" presStyleLbl="sibTrans2D1" presStyleIdx="0" presStyleCnt="0"/>
      <dgm:spPr/>
    </dgm:pt>
    <dgm:pt modelId="{BD3EE07B-0EED-4E7E-959E-1A68403CAC90}" type="pres">
      <dgm:prSet presAssocID="{0362AC67-871F-4F22-94C1-B4DAE788FF96}" presName="compNode" presStyleCnt="0"/>
      <dgm:spPr/>
    </dgm:pt>
    <dgm:pt modelId="{A1B798E2-5655-4E95-85CE-2986B6074933}" type="pres">
      <dgm:prSet presAssocID="{0362AC67-871F-4F22-94C1-B4DAE788FF96}" presName="iconBgRect" presStyleLbl="bgShp" presStyleIdx="1" presStyleCnt="4"/>
      <dgm:spPr/>
    </dgm:pt>
    <dgm:pt modelId="{479A5BED-766C-4045-81B5-A5E063ED2E55}" type="pres">
      <dgm:prSet presAssocID="{0362AC67-871F-4F22-94C1-B4DAE788FF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0510F246-BECD-4499-9920-62F00EB8C26A}" type="pres">
      <dgm:prSet presAssocID="{0362AC67-871F-4F22-94C1-B4DAE788FF96}" presName="spaceRect" presStyleCnt="0"/>
      <dgm:spPr/>
    </dgm:pt>
    <dgm:pt modelId="{F526BB85-D091-4104-9E45-955E1A0CD1BA}" type="pres">
      <dgm:prSet presAssocID="{0362AC67-871F-4F22-94C1-B4DAE788FF96}" presName="textRect" presStyleLbl="revTx" presStyleIdx="1" presStyleCnt="4">
        <dgm:presLayoutVars>
          <dgm:chMax val="1"/>
          <dgm:chPref val="1"/>
        </dgm:presLayoutVars>
      </dgm:prSet>
      <dgm:spPr/>
    </dgm:pt>
    <dgm:pt modelId="{2510190F-3B40-4926-A6E7-8AB39F66F0DA}" type="pres">
      <dgm:prSet presAssocID="{AECE5AA4-48A2-415C-B275-C69F14486567}" presName="sibTrans" presStyleLbl="sibTrans2D1" presStyleIdx="0" presStyleCnt="0"/>
      <dgm:spPr/>
    </dgm:pt>
    <dgm:pt modelId="{158585DC-65B2-4185-A6B8-54DC66263A67}" type="pres">
      <dgm:prSet presAssocID="{DAD9023A-DD0D-499C-85AE-E00FA8E7F331}" presName="compNode" presStyleCnt="0"/>
      <dgm:spPr/>
    </dgm:pt>
    <dgm:pt modelId="{8482383C-9F99-4B24-A398-2CCA7AFE1C04}" type="pres">
      <dgm:prSet presAssocID="{DAD9023A-DD0D-499C-85AE-E00FA8E7F331}" presName="iconBgRect" presStyleLbl="bgShp" presStyleIdx="2" presStyleCnt="4"/>
      <dgm:spPr/>
    </dgm:pt>
    <dgm:pt modelId="{B8DB8A24-61ED-4939-9E85-A2512B33288F}" type="pres">
      <dgm:prSet presAssocID="{DAD9023A-DD0D-499C-85AE-E00FA8E7F3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06751B6E-F930-46BE-BC41-C4DA747E0232}" type="pres">
      <dgm:prSet presAssocID="{DAD9023A-DD0D-499C-85AE-E00FA8E7F331}" presName="spaceRect" presStyleCnt="0"/>
      <dgm:spPr/>
    </dgm:pt>
    <dgm:pt modelId="{D77F5BB2-C45C-4A9C-AC62-ACAA11FFAB4A}" type="pres">
      <dgm:prSet presAssocID="{DAD9023A-DD0D-499C-85AE-E00FA8E7F331}" presName="textRect" presStyleLbl="revTx" presStyleIdx="2" presStyleCnt="4">
        <dgm:presLayoutVars>
          <dgm:chMax val="1"/>
          <dgm:chPref val="1"/>
        </dgm:presLayoutVars>
      </dgm:prSet>
      <dgm:spPr/>
    </dgm:pt>
    <dgm:pt modelId="{DE90B4BF-FB79-4999-823A-688133DB9CF3}" type="pres">
      <dgm:prSet presAssocID="{3F8B9C7B-2240-4338-9FA6-128472E46FAA}" presName="sibTrans" presStyleLbl="sibTrans2D1" presStyleIdx="0" presStyleCnt="0"/>
      <dgm:spPr/>
    </dgm:pt>
    <dgm:pt modelId="{9091C86D-D4A1-472E-A04E-B7263E9CC28F}" type="pres">
      <dgm:prSet presAssocID="{AA150268-4AA7-435F-99AC-937E7EBA5B7A}" presName="compNode" presStyleCnt="0"/>
      <dgm:spPr/>
    </dgm:pt>
    <dgm:pt modelId="{471F59CA-8074-4264-99A0-4EA0F5E3DA08}" type="pres">
      <dgm:prSet presAssocID="{AA150268-4AA7-435F-99AC-937E7EBA5B7A}" presName="iconBgRect" presStyleLbl="bgShp" presStyleIdx="3" presStyleCnt="4"/>
      <dgm:spPr/>
    </dgm:pt>
    <dgm:pt modelId="{4FC91ED6-2038-45F9-BEEE-E02B281CA07D}" type="pres">
      <dgm:prSet presAssocID="{AA150268-4AA7-435F-99AC-937E7EBA5B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181377A5-4455-4BAC-A4C4-DB490DB3B849}" type="pres">
      <dgm:prSet presAssocID="{AA150268-4AA7-435F-99AC-937E7EBA5B7A}" presName="spaceRect" presStyleCnt="0"/>
      <dgm:spPr/>
    </dgm:pt>
    <dgm:pt modelId="{B24D1489-6241-47F4-BD8C-6547D5B4316A}" type="pres">
      <dgm:prSet presAssocID="{AA150268-4AA7-435F-99AC-937E7EBA5B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7564E12-D6D2-4A0E-96D2-510D67B2C966}" srcId="{1E21F658-10BC-4AE0-8382-364D85E37889}" destId="{AA150268-4AA7-435F-99AC-937E7EBA5B7A}" srcOrd="3" destOrd="0" parTransId="{0D893281-BCA6-4AEB-ADF7-16624C7139F4}" sibTransId="{EA324B87-A9C3-416A-8A63-8A7FD5B5A978}"/>
    <dgm:cxn modelId="{CF654616-E825-4BDB-BB35-B4C19FC43083}" srcId="{1E21F658-10BC-4AE0-8382-364D85E37889}" destId="{DAD9023A-DD0D-499C-85AE-E00FA8E7F331}" srcOrd="2" destOrd="0" parTransId="{00597C80-06B8-4AF0-B9A0-694D335E61B8}" sibTransId="{3F8B9C7B-2240-4338-9FA6-128472E46FAA}"/>
    <dgm:cxn modelId="{15C57C1D-306B-41DF-9DE1-37816C1970B7}" type="presOf" srcId="{AECE5AA4-48A2-415C-B275-C69F14486567}" destId="{2510190F-3B40-4926-A6E7-8AB39F66F0DA}" srcOrd="0" destOrd="0" presId="urn:microsoft.com/office/officeart/2018/2/layout/IconCircleList"/>
    <dgm:cxn modelId="{5093D23E-CD2C-4FFF-82FF-19D9C60AAF5C}" type="presOf" srcId="{AA150268-4AA7-435F-99AC-937E7EBA5B7A}" destId="{B24D1489-6241-47F4-BD8C-6547D5B4316A}" srcOrd="0" destOrd="0" presId="urn:microsoft.com/office/officeart/2018/2/layout/IconCircleList"/>
    <dgm:cxn modelId="{B592AE59-DADA-45D0-BD62-E250E70DA7ED}" type="presOf" srcId="{DAD9023A-DD0D-499C-85AE-E00FA8E7F331}" destId="{D77F5BB2-C45C-4A9C-AC62-ACAA11FFAB4A}" srcOrd="0" destOrd="0" presId="urn:microsoft.com/office/officeart/2018/2/layout/IconCircleList"/>
    <dgm:cxn modelId="{AD7DD863-7E48-49E9-931D-312780B818C1}" type="presOf" srcId="{3F8B9C7B-2240-4338-9FA6-128472E46FAA}" destId="{DE90B4BF-FB79-4999-823A-688133DB9CF3}" srcOrd="0" destOrd="0" presId="urn:microsoft.com/office/officeart/2018/2/layout/IconCircleList"/>
    <dgm:cxn modelId="{8EFED082-CAE0-4856-B98E-6CF973AE180D}" type="presOf" srcId="{88705960-C5FB-4699-BC48-CB9FA6F148D8}" destId="{B1CAA3D3-59B0-4F01-8623-0DB9BCB53F14}" srcOrd="0" destOrd="0" presId="urn:microsoft.com/office/officeart/2018/2/layout/IconCircleList"/>
    <dgm:cxn modelId="{5BF62090-D64A-4C8A-8D9F-08331D2BDE69}" srcId="{1E21F658-10BC-4AE0-8382-364D85E37889}" destId="{0362AC67-871F-4F22-94C1-B4DAE788FF96}" srcOrd="1" destOrd="0" parTransId="{8910232F-8A2C-413A-A3A3-173923C41E8A}" sibTransId="{AECE5AA4-48A2-415C-B275-C69F14486567}"/>
    <dgm:cxn modelId="{5F37D091-6DA7-43FA-BB97-AD8F3CE061A9}" type="presOf" srcId="{0362AC67-871F-4F22-94C1-B4DAE788FF96}" destId="{F526BB85-D091-4104-9E45-955E1A0CD1BA}" srcOrd="0" destOrd="0" presId="urn:microsoft.com/office/officeart/2018/2/layout/IconCircleList"/>
    <dgm:cxn modelId="{65050C9A-133A-451E-8658-A9A49FE12CEB}" type="presOf" srcId="{E89FE06D-648C-488A-AEDA-5C034FE01A87}" destId="{27ED5CC3-5198-4093-B67F-BA2D63591670}" srcOrd="0" destOrd="0" presId="urn:microsoft.com/office/officeart/2018/2/layout/IconCircleList"/>
    <dgm:cxn modelId="{79B070C4-9918-4F9E-BB3D-9F1AF0248C27}" type="presOf" srcId="{1E21F658-10BC-4AE0-8382-364D85E37889}" destId="{BEEB599F-6827-4E9A-94EC-E29777A32D11}" srcOrd="0" destOrd="0" presId="urn:microsoft.com/office/officeart/2018/2/layout/IconCircleList"/>
    <dgm:cxn modelId="{72CEF8CC-B968-4CA1-A8E4-82FF6097E2EF}" srcId="{1E21F658-10BC-4AE0-8382-364D85E37889}" destId="{E89FE06D-648C-488A-AEDA-5C034FE01A87}" srcOrd="0" destOrd="0" parTransId="{DC54ED96-2ADC-470E-88F8-7C6CFF8F0167}" sibTransId="{88705960-C5FB-4699-BC48-CB9FA6F148D8}"/>
    <dgm:cxn modelId="{539951F6-C3F8-4B97-B4BA-1AA13FEE21B5}" type="presParOf" srcId="{BEEB599F-6827-4E9A-94EC-E29777A32D11}" destId="{B8C59A36-2BF6-471E-9688-A6AAF3298002}" srcOrd="0" destOrd="0" presId="urn:microsoft.com/office/officeart/2018/2/layout/IconCircleList"/>
    <dgm:cxn modelId="{70567623-81DB-4291-84D4-03FBE5E5FAEA}" type="presParOf" srcId="{B8C59A36-2BF6-471E-9688-A6AAF3298002}" destId="{5FE12A87-5B3B-48D9-920A-8BC26D21D461}" srcOrd="0" destOrd="0" presId="urn:microsoft.com/office/officeart/2018/2/layout/IconCircleList"/>
    <dgm:cxn modelId="{8A3D35DA-A627-4E02-992E-C5C4B92FB465}" type="presParOf" srcId="{5FE12A87-5B3B-48D9-920A-8BC26D21D461}" destId="{A534EC9A-ADA0-469A-8D40-ABC9743994B9}" srcOrd="0" destOrd="0" presId="urn:microsoft.com/office/officeart/2018/2/layout/IconCircleList"/>
    <dgm:cxn modelId="{D5FDE6D0-6711-4D91-A42D-7CDC1BE7CEB5}" type="presParOf" srcId="{5FE12A87-5B3B-48D9-920A-8BC26D21D461}" destId="{B659DC06-D046-499B-8849-14C3C6648C65}" srcOrd="1" destOrd="0" presId="urn:microsoft.com/office/officeart/2018/2/layout/IconCircleList"/>
    <dgm:cxn modelId="{ECB2FCA2-0293-470B-8C0E-36FFA74BBE7F}" type="presParOf" srcId="{5FE12A87-5B3B-48D9-920A-8BC26D21D461}" destId="{5ED07DDE-CE62-4031-9CB4-2AF56DFB1FF3}" srcOrd="2" destOrd="0" presId="urn:microsoft.com/office/officeart/2018/2/layout/IconCircleList"/>
    <dgm:cxn modelId="{C95AFE09-772D-4B32-AFC9-8F6051BA524B}" type="presParOf" srcId="{5FE12A87-5B3B-48D9-920A-8BC26D21D461}" destId="{27ED5CC3-5198-4093-B67F-BA2D63591670}" srcOrd="3" destOrd="0" presId="urn:microsoft.com/office/officeart/2018/2/layout/IconCircleList"/>
    <dgm:cxn modelId="{6341369D-2729-4B65-A816-614C83BBC86C}" type="presParOf" srcId="{B8C59A36-2BF6-471E-9688-A6AAF3298002}" destId="{B1CAA3D3-59B0-4F01-8623-0DB9BCB53F14}" srcOrd="1" destOrd="0" presId="urn:microsoft.com/office/officeart/2018/2/layout/IconCircleList"/>
    <dgm:cxn modelId="{D22D8555-AE1E-48E1-9925-31182F35C959}" type="presParOf" srcId="{B8C59A36-2BF6-471E-9688-A6AAF3298002}" destId="{BD3EE07B-0EED-4E7E-959E-1A68403CAC90}" srcOrd="2" destOrd="0" presId="urn:microsoft.com/office/officeart/2018/2/layout/IconCircleList"/>
    <dgm:cxn modelId="{2027E88B-E6F3-4596-BBAF-048343366894}" type="presParOf" srcId="{BD3EE07B-0EED-4E7E-959E-1A68403CAC90}" destId="{A1B798E2-5655-4E95-85CE-2986B6074933}" srcOrd="0" destOrd="0" presId="urn:microsoft.com/office/officeart/2018/2/layout/IconCircleList"/>
    <dgm:cxn modelId="{1BD86710-6581-49F4-A769-A78C2BF962EA}" type="presParOf" srcId="{BD3EE07B-0EED-4E7E-959E-1A68403CAC90}" destId="{479A5BED-766C-4045-81B5-A5E063ED2E55}" srcOrd="1" destOrd="0" presId="urn:microsoft.com/office/officeart/2018/2/layout/IconCircleList"/>
    <dgm:cxn modelId="{3B48F876-9164-4DD5-8DD8-4BFE95B1210A}" type="presParOf" srcId="{BD3EE07B-0EED-4E7E-959E-1A68403CAC90}" destId="{0510F246-BECD-4499-9920-62F00EB8C26A}" srcOrd="2" destOrd="0" presId="urn:microsoft.com/office/officeart/2018/2/layout/IconCircleList"/>
    <dgm:cxn modelId="{C190771F-952A-45DB-B7AB-F7B443115FE9}" type="presParOf" srcId="{BD3EE07B-0EED-4E7E-959E-1A68403CAC90}" destId="{F526BB85-D091-4104-9E45-955E1A0CD1BA}" srcOrd="3" destOrd="0" presId="urn:microsoft.com/office/officeart/2018/2/layout/IconCircleList"/>
    <dgm:cxn modelId="{E07C1BCA-E912-44F4-BD48-04C4440319B9}" type="presParOf" srcId="{B8C59A36-2BF6-471E-9688-A6AAF3298002}" destId="{2510190F-3B40-4926-A6E7-8AB39F66F0DA}" srcOrd="3" destOrd="0" presId="urn:microsoft.com/office/officeart/2018/2/layout/IconCircleList"/>
    <dgm:cxn modelId="{21586097-1607-4044-AC37-45563F955076}" type="presParOf" srcId="{B8C59A36-2BF6-471E-9688-A6AAF3298002}" destId="{158585DC-65B2-4185-A6B8-54DC66263A67}" srcOrd="4" destOrd="0" presId="urn:microsoft.com/office/officeart/2018/2/layout/IconCircleList"/>
    <dgm:cxn modelId="{A24F10EA-0CD8-4D3B-8BC2-1774CCBF4F20}" type="presParOf" srcId="{158585DC-65B2-4185-A6B8-54DC66263A67}" destId="{8482383C-9F99-4B24-A398-2CCA7AFE1C04}" srcOrd="0" destOrd="0" presId="urn:microsoft.com/office/officeart/2018/2/layout/IconCircleList"/>
    <dgm:cxn modelId="{CC485F17-345C-42DF-BB77-96A4714EE303}" type="presParOf" srcId="{158585DC-65B2-4185-A6B8-54DC66263A67}" destId="{B8DB8A24-61ED-4939-9E85-A2512B33288F}" srcOrd="1" destOrd="0" presId="urn:microsoft.com/office/officeart/2018/2/layout/IconCircleList"/>
    <dgm:cxn modelId="{FE858691-88E5-4ED9-BE9E-E1E83842B507}" type="presParOf" srcId="{158585DC-65B2-4185-A6B8-54DC66263A67}" destId="{06751B6E-F930-46BE-BC41-C4DA747E0232}" srcOrd="2" destOrd="0" presId="urn:microsoft.com/office/officeart/2018/2/layout/IconCircleList"/>
    <dgm:cxn modelId="{18D5BFD9-FA3F-45CD-A950-5F224A668D9D}" type="presParOf" srcId="{158585DC-65B2-4185-A6B8-54DC66263A67}" destId="{D77F5BB2-C45C-4A9C-AC62-ACAA11FFAB4A}" srcOrd="3" destOrd="0" presId="urn:microsoft.com/office/officeart/2018/2/layout/IconCircleList"/>
    <dgm:cxn modelId="{DAF80683-03B5-4DFE-8EC4-6AEE7C0E00D9}" type="presParOf" srcId="{B8C59A36-2BF6-471E-9688-A6AAF3298002}" destId="{DE90B4BF-FB79-4999-823A-688133DB9CF3}" srcOrd="5" destOrd="0" presId="urn:microsoft.com/office/officeart/2018/2/layout/IconCircleList"/>
    <dgm:cxn modelId="{002A5D35-EEE1-4341-B28F-A5C76364BED2}" type="presParOf" srcId="{B8C59A36-2BF6-471E-9688-A6AAF3298002}" destId="{9091C86D-D4A1-472E-A04E-B7263E9CC28F}" srcOrd="6" destOrd="0" presId="urn:microsoft.com/office/officeart/2018/2/layout/IconCircleList"/>
    <dgm:cxn modelId="{B3642ABF-8BF2-4AB0-B8BF-24BA2DF0C593}" type="presParOf" srcId="{9091C86D-D4A1-472E-A04E-B7263E9CC28F}" destId="{471F59CA-8074-4264-99A0-4EA0F5E3DA08}" srcOrd="0" destOrd="0" presId="urn:microsoft.com/office/officeart/2018/2/layout/IconCircleList"/>
    <dgm:cxn modelId="{9E3959E4-4AF9-4D6C-8455-8386FF8E5833}" type="presParOf" srcId="{9091C86D-D4A1-472E-A04E-B7263E9CC28F}" destId="{4FC91ED6-2038-45F9-BEEE-E02B281CA07D}" srcOrd="1" destOrd="0" presId="urn:microsoft.com/office/officeart/2018/2/layout/IconCircleList"/>
    <dgm:cxn modelId="{7700D865-EB51-4E74-8607-4C2AC9C06CA3}" type="presParOf" srcId="{9091C86D-D4A1-472E-A04E-B7263E9CC28F}" destId="{181377A5-4455-4BAC-A4C4-DB490DB3B849}" srcOrd="2" destOrd="0" presId="urn:microsoft.com/office/officeart/2018/2/layout/IconCircleList"/>
    <dgm:cxn modelId="{07338E63-E781-493F-9D1A-9C9F526056DB}" type="presParOf" srcId="{9091C86D-D4A1-472E-A04E-B7263E9CC28F}" destId="{B24D1489-6241-47F4-BD8C-6547D5B4316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3839A4-831E-4C3C-8D1F-3F34A8A7AC9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7110916-EF22-4EF3-A89C-9E02ED468552}">
      <dgm:prSet/>
      <dgm:spPr/>
      <dgm:t>
        <a:bodyPr/>
        <a:lstStyle/>
        <a:p>
          <a:r>
            <a:rPr lang="en-CA"/>
            <a:t>Analysis</a:t>
          </a:r>
          <a:endParaRPr lang="en-US"/>
        </a:p>
      </dgm:t>
    </dgm:pt>
    <dgm:pt modelId="{DE86C36F-83C5-4D64-AA64-5D3F9366498A}" type="parTrans" cxnId="{CE259B91-CDB4-4127-BB61-6CE65CA0678E}">
      <dgm:prSet/>
      <dgm:spPr/>
      <dgm:t>
        <a:bodyPr/>
        <a:lstStyle/>
        <a:p>
          <a:endParaRPr lang="en-US"/>
        </a:p>
      </dgm:t>
    </dgm:pt>
    <dgm:pt modelId="{6B25731A-DF86-4144-B4D5-ACB3A98187E9}" type="sibTrans" cxnId="{CE259B91-CDB4-4127-BB61-6CE65CA0678E}">
      <dgm:prSet/>
      <dgm:spPr/>
      <dgm:t>
        <a:bodyPr/>
        <a:lstStyle/>
        <a:p>
          <a:endParaRPr lang="en-US"/>
        </a:p>
      </dgm:t>
    </dgm:pt>
    <dgm:pt modelId="{55926A72-895E-47D8-AF8E-627D5B02C8D4}">
      <dgm:prSet/>
      <dgm:spPr/>
      <dgm:t>
        <a:bodyPr/>
        <a:lstStyle/>
        <a:p>
          <a:r>
            <a:rPr lang="en-CA"/>
            <a:t>The direct and indirect impacts of 5G on a customer’s user experience will be discussed using information from the ICTC’s report, </a:t>
          </a:r>
          <a:r>
            <a:rPr lang="en-CA" i="1"/>
            <a:t>5G: Jumpstarting Our Digital Future.</a:t>
          </a:r>
          <a:endParaRPr lang="en-US"/>
        </a:p>
      </dgm:t>
    </dgm:pt>
    <dgm:pt modelId="{FE110485-0E72-4A59-84E9-0B35DA9C564C}" type="parTrans" cxnId="{6352B31A-BDE5-40C7-BE36-35C03E8CCE96}">
      <dgm:prSet/>
      <dgm:spPr/>
      <dgm:t>
        <a:bodyPr/>
        <a:lstStyle/>
        <a:p>
          <a:endParaRPr lang="en-US"/>
        </a:p>
      </dgm:t>
    </dgm:pt>
    <dgm:pt modelId="{104E8F5A-9AD4-43B3-A883-5915F2B87A18}" type="sibTrans" cxnId="{6352B31A-BDE5-40C7-BE36-35C03E8CCE96}">
      <dgm:prSet/>
      <dgm:spPr/>
      <dgm:t>
        <a:bodyPr/>
        <a:lstStyle/>
        <a:p>
          <a:endParaRPr lang="en-US"/>
        </a:p>
      </dgm:t>
    </dgm:pt>
    <dgm:pt modelId="{6294DE3D-4ED9-4E1A-83EF-2363B82525AC}">
      <dgm:prSet/>
      <dgm:spPr/>
      <dgm:t>
        <a:bodyPr/>
        <a:lstStyle/>
        <a:p>
          <a:r>
            <a:rPr lang="en-CA"/>
            <a:t>Three areas that could have the biggest impact on the retail industry will be evaluated.</a:t>
          </a:r>
          <a:endParaRPr lang="en-US"/>
        </a:p>
      </dgm:t>
    </dgm:pt>
    <dgm:pt modelId="{6919355D-9CA6-4271-B239-0E07561394E5}" type="parTrans" cxnId="{7C3647E0-B6D0-432E-B014-23B876707E36}">
      <dgm:prSet/>
      <dgm:spPr/>
      <dgm:t>
        <a:bodyPr/>
        <a:lstStyle/>
        <a:p>
          <a:endParaRPr lang="en-US"/>
        </a:p>
      </dgm:t>
    </dgm:pt>
    <dgm:pt modelId="{A119A04B-311E-4E1D-A78B-C333083C7407}" type="sibTrans" cxnId="{7C3647E0-B6D0-432E-B014-23B876707E36}">
      <dgm:prSet/>
      <dgm:spPr/>
      <dgm:t>
        <a:bodyPr/>
        <a:lstStyle/>
        <a:p>
          <a:endParaRPr lang="en-US"/>
        </a:p>
      </dgm:t>
    </dgm:pt>
    <dgm:pt modelId="{DC4ED674-8F42-4A56-87EC-81F93525D2C8}">
      <dgm:prSet/>
      <dgm:spPr/>
      <dgm:t>
        <a:bodyPr/>
        <a:lstStyle/>
        <a:p>
          <a:r>
            <a:rPr lang="en-CA"/>
            <a:t>Internet of Things (IoT)</a:t>
          </a:r>
          <a:endParaRPr lang="en-US"/>
        </a:p>
      </dgm:t>
    </dgm:pt>
    <dgm:pt modelId="{F479EB88-7ACF-490C-948B-CF4D11671BA3}" type="parTrans" cxnId="{6690295A-29E9-4966-8FDC-4B7D3460B1C7}">
      <dgm:prSet/>
      <dgm:spPr/>
      <dgm:t>
        <a:bodyPr/>
        <a:lstStyle/>
        <a:p>
          <a:endParaRPr lang="en-US"/>
        </a:p>
      </dgm:t>
    </dgm:pt>
    <dgm:pt modelId="{C264781A-7EA5-4581-B482-9357D4C9DDBC}" type="sibTrans" cxnId="{6690295A-29E9-4966-8FDC-4B7D3460B1C7}">
      <dgm:prSet/>
      <dgm:spPr/>
      <dgm:t>
        <a:bodyPr/>
        <a:lstStyle/>
        <a:p>
          <a:endParaRPr lang="en-US"/>
        </a:p>
      </dgm:t>
    </dgm:pt>
    <dgm:pt modelId="{31FD9C02-2CC4-4D71-A376-0E1488B725CF}">
      <dgm:prSet/>
      <dgm:spPr/>
      <dgm:t>
        <a:bodyPr/>
        <a:lstStyle/>
        <a:p>
          <a:r>
            <a:rPr lang="en-CA"/>
            <a:t>Augmented Reality and Virtual Reality</a:t>
          </a:r>
          <a:endParaRPr lang="en-US"/>
        </a:p>
      </dgm:t>
    </dgm:pt>
    <dgm:pt modelId="{F7295182-0D2F-403F-8CF1-4CBA43BDB3E4}" type="parTrans" cxnId="{0BA4863F-A434-4274-A31D-DD14C17D3172}">
      <dgm:prSet/>
      <dgm:spPr/>
      <dgm:t>
        <a:bodyPr/>
        <a:lstStyle/>
        <a:p>
          <a:endParaRPr lang="en-US"/>
        </a:p>
      </dgm:t>
    </dgm:pt>
    <dgm:pt modelId="{2FE4A492-0DA9-48E0-A058-BABFBDFE045F}" type="sibTrans" cxnId="{0BA4863F-A434-4274-A31D-DD14C17D3172}">
      <dgm:prSet/>
      <dgm:spPr/>
      <dgm:t>
        <a:bodyPr/>
        <a:lstStyle/>
        <a:p>
          <a:endParaRPr lang="en-US"/>
        </a:p>
      </dgm:t>
    </dgm:pt>
    <dgm:pt modelId="{1D3457EC-1055-44DE-AB4B-A5379347919F}">
      <dgm:prSet/>
      <dgm:spPr/>
      <dgm:t>
        <a:bodyPr/>
        <a:lstStyle/>
        <a:p>
          <a:r>
            <a:rPr lang="en-CA"/>
            <a:t>Artificial Intelligence and Machine Learning</a:t>
          </a:r>
          <a:endParaRPr lang="en-US"/>
        </a:p>
      </dgm:t>
    </dgm:pt>
    <dgm:pt modelId="{AC811E30-693F-43C9-ABE3-5BDCB74E0DA0}" type="parTrans" cxnId="{04BD710C-69D3-4519-9039-10CED888EB34}">
      <dgm:prSet/>
      <dgm:spPr/>
      <dgm:t>
        <a:bodyPr/>
        <a:lstStyle/>
        <a:p>
          <a:endParaRPr lang="en-US"/>
        </a:p>
      </dgm:t>
    </dgm:pt>
    <dgm:pt modelId="{634269AF-5A5D-40DB-AAC3-2E20603680A7}" type="sibTrans" cxnId="{04BD710C-69D3-4519-9039-10CED888EB34}">
      <dgm:prSet/>
      <dgm:spPr/>
      <dgm:t>
        <a:bodyPr/>
        <a:lstStyle/>
        <a:p>
          <a:endParaRPr lang="en-US"/>
        </a:p>
      </dgm:t>
    </dgm:pt>
    <dgm:pt modelId="{AB7C4C2C-6EEE-4D42-B5C2-B1932009BD32}">
      <dgm:prSet/>
      <dgm:spPr/>
      <dgm:t>
        <a:bodyPr/>
        <a:lstStyle/>
        <a:p>
          <a:r>
            <a:rPr lang="en-CA"/>
            <a:t>Criteria</a:t>
          </a:r>
          <a:endParaRPr lang="en-US"/>
        </a:p>
      </dgm:t>
    </dgm:pt>
    <dgm:pt modelId="{B11FC405-CBDE-485B-A9BD-6371D535D7E3}" type="parTrans" cxnId="{828C3667-916E-4A33-BF63-4531E2E23948}">
      <dgm:prSet/>
      <dgm:spPr/>
      <dgm:t>
        <a:bodyPr/>
        <a:lstStyle/>
        <a:p>
          <a:endParaRPr lang="en-US"/>
        </a:p>
      </dgm:t>
    </dgm:pt>
    <dgm:pt modelId="{57CB8F55-DEC9-42CA-AC18-796BFECCD257}" type="sibTrans" cxnId="{828C3667-916E-4A33-BF63-4531E2E23948}">
      <dgm:prSet/>
      <dgm:spPr/>
      <dgm:t>
        <a:bodyPr/>
        <a:lstStyle/>
        <a:p>
          <a:endParaRPr lang="en-US"/>
        </a:p>
      </dgm:t>
    </dgm:pt>
    <dgm:pt modelId="{31CA4A79-C44E-48E9-A870-BBF4CAE72B00}">
      <dgm:prSet/>
      <dgm:spPr/>
      <dgm:t>
        <a:bodyPr/>
        <a:lstStyle/>
        <a:p>
          <a:r>
            <a:rPr lang="en-CA"/>
            <a:t>How will application of 5G in the above technologies change user experience?</a:t>
          </a:r>
          <a:endParaRPr lang="en-US"/>
        </a:p>
      </dgm:t>
    </dgm:pt>
    <dgm:pt modelId="{15202169-DA14-4A19-94A4-1C53521B8A05}" type="parTrans" cxnId="{1920C090-7EFE-45C6-A073-A822798EBDB5}">
      <dgm:prSet/>
      <dgm:spPr/>
      <dgm:t>
        <a:bodyPr/>
        <a:lstStyle/>
        <a:p>
          <a:endParaRPr lang="en-US"/>
        </a:p>
      </dgm:t>
    </dgm:pt>
    <dgm:pt modelId="{6FA7522D-A781-4B18-9EF8-B65DD864BB63}" type="sibTrans" cxnId="{1920C090-7EFE-45C6-A073-A822798EBDB5}">
      <dgm:prSet/>
      <dgm:spPr/>
      <dgm:t>
        <a:bodyPr/>
        <a:lstStyle/>
        <a:p>
          <a:endParaRPr lang="en-US"/>
        </a:p>
      </dgm:t>
    </dgm:pt>
    <dgm:pt modelId="{FA87FA6F-3656-44D9-B6BE-659FDBB43AED}">
      <dgm:prSet/>
      <dgm:spPr/>
      <dgm:t>
        <a:bodyPr/>
        <a:lstStyle/>
        <a:p>
          <a:r>
            <a:rPr lang="en-CA"/>
            <a:t>Assumptions</a:t>
          </a:r>
          <a:endParaRPr lang="en-US"/>
        </a:p>
      </dgm:t>
    </dgm:pt>
    <dgm:pt modelId="{1F28B41C-A318-4C46-99FE-676CFB0E993B}" type="parTrans" cxnId="{ABD2040D-5546-4C74-AAEE-3B0286D922E7}">
      <dgm:prSet/>
      <dgm:spPr/>
      <dgm:t>
        <a:bodyPr/>
        <a:lstStyle/>
        <a:p>
          <a:endParaRPr lang="en-US"/>
        </a:p>
      </dgm:t>
    </dgm:pt>
    <dgm:pt modelId="{64A2A7DA-EC98-44BC-BF97-5A78AC62AE41}" type="sibTrans" cxnId="{ABD2040D-5546-4C74-AAEE-3B0286D922E7}">
      <dgm:prSet/>
      <dgm:spPr/>
      <dgm:t>
        <a:bodyPr/>
        <a:lstStyle/>
        <a:p>
          <a:endParaRPr lang="en-US"/>
        </a:p>
      </dgm:t>
    </dgm:pt>
    <dgm:pt modelId="{C09D7B69-1237-4E17-9A4B-06C235752B51}">
      <dgm:prSet/>
      <dgm:spPr/>
      <dgm:t>
        <a:bodyPr/>
        <a:lstStyle/>
        <a:p>
          <a:r>
            <a:rPr lang="en-US"/>
            <a:t>The above topics will have the </a:t>
          </a:r>
          <a:r>
            <a:rPr lang="en-US" b="1"/>
            <a:t>biggest impact </a:t>
          </a:r>
          <a:r>
            <a:rPr lang="en-US"/>
            <a:t>on retail businesses.</a:t>
          </a:r>
        </a:p>
      </dgm:t>
    </dgm:pt>
    <dgm:pt modelId="{F5C86FC6-8795-42C9-96DF-8EFC3C2D8D4D}" type="parTrans" cxnId="{4295BC0D-453A-4B6E-83B3-C1B88390BBCB}">
      <dgm:prSet/>
      <dgm:spPr/>
      <dgm:t>
        <a:bodyPr/>
        <a:lstStyle/>
        <a:p>
          <a:endParaRPr lang="en-US"/>
        </a:p>
      </dgm:t>
    </dgm:pt>
    <dgm:pt modelId="{D8AEED22-FD22-4A73-9232-3C675B5B4F34}" type="sibTrans" cxnId="{4295BC0D-453A-4B6E-83B3-C1B88390BBCB}">
      <dgm:prSet/>
      <dgm:spPr/>
      <dgm:t>
        <a:bodyPr/>
        <a:lstStyle/>
        <a:p>
          <a:endParaRPr lang="en-US"/>
        </a:p>
      </dgm:t>
    </dgm:pt>
    <dgm:pt modelId="{B076A230-C813-4284-8889-FEE223D10C6A}">
      <dgm:prSet/>
      <dgm:spPr/>
      <dgm:t>
        <a:bodyPr/>
        <a:lstStyle/>
        <a:p>
          <a:r>
            <a:rPr lang="en-US"/>
            <a:t>Improving user experience is the best way to improve customer acquisition and retention.</a:t>
          </a:r>
        </a:p>
      </dgm:t>
    </dgm:pt>
    <dgm:pt modelId="{F48993C1-2AE5-45A2-A03D-4E86E98434FE}" type="parTrans" cxnId="{E6B33471-B0D3-4509-B26D-EF5876B47652}">
      <dgm:prSet/>
      <dgm:spPr/>
      <dgm:t>
        <a:bodyPr/>
        <a:lstStyle/>
        <a:p>
          <a:endParaRPr lang="en-US"/>
        </a:p>
      </dgm:t>
    </dgm:pt>
    <dgm:pt modelId="{67FC3844-EE6E-42AC-8610-045CFB1221E5}" type="sibTrans" cxnId="{E6B33471-B0D3-4509-B26D-EF5876B47652}">
      <dgm:prSet/>
      <dgm:spPr/>
      <dgm:t>
        <a:bodyPr/>
        <a:lstStyle/>
        <a:p>
          <a:endParaRPr lang="en-US"/>
        </a:p>
      </dgm:t>
    </dgm:pt>
    <dgm:pt modelId="{9D2D5106-D71E-2241-82B1-3FF0A55857CB}" type="pres">
      <dgm:prSet presAssocID="{0C3839A4-831E-4C3C-8D1F-3F34A8A7AC9F}" presName="linear" presStyleCnt="0">
        <dgm:presLayoutVars>
          <dgm:animLvl val="lvl"/>
          <dgm:resizeHandles val="exact"/>
        </dgm:presLayoutVars>
      </dgm:prSet>
      <dgm:spPr/>
    </dgm:pt>
    <dgm:pt modelId="{C56AE0B0-C2E3-4341-AFDC-16B6A27412E1}" type="pres">
      <dgm:prSet presAssocID="{57110916-EF22-4EF3-A89C-9E02ED4685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85C5DA-B182-F746-90C5-EF73577ED3E0}" type="pres">
      <dgm:prSet presAssocID="{57110916-EF22-4EF3-A89C-9E02ED468552}" presName="childText" presStyleLbl="revTx" presStyleIdx="0" presStyleCnt="3">
        <dgm:presLayoutVars>
          <dgm:bulletEnabled val="1"/>
        </dgm:presLayoutVars>
      </dgm:prSet>
      <dgm:spPr/>
    </dgm:pt>
    <dgm:pt modelId="{69EB43E7-AFDB-E947-A735-8C509F80FC8B}" type="pres">
      <dgm:prSet presAssocID="{AB7C4C2C-6EEE-4D42-B5C2-B1932009BD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28F861-8343-BD40-93B4-577CF6758764}" type="pres">
      <dgm:prSet presAssocID="{AB7C4C2C-6EEE-4D42-B5C2-B1932009BD32}" presName="childText" presStyleLbl="revTx" presStyleIdx="1" presStyleCnt="3">
        <dgm:presLayoutVars>
          <dgm:bulletEnabled val="1"/>
        </dgm:presLayoutVars>
      </dgm:prSet>
      <dgm:spPr/>
    </dgm:pt>
    <dgm:pt modelId="{BC797ACC-E709-F848-BC2C-177C98F27338}" type="pres">
      <dgm:prSet presAssocID="{FA87FA6F-3656-44D9-B6BE-659FDBB43AE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2DD294E-C338-9443-8D54-AD6E417D6210}" type="pres">
      <dgm:prSet presAssocID="{FA87FA6F-3656-44D9-B6BE-659FDBB43AE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4BD710C-69D3-4519-9039-10CED888EB34}" srcId="{6294DE3D-4ED9-4E1A-83EF-2363B82525AC}" destId="{1D3457EC-1055-44DE-AB4B-A5379347919F}" srcOrd="2" destOrd="0" parTransId="{AC811E30-693F-43C9-ABE3-5BDCB74E0DA0}" sibTransId="{634269AF-5A5D-40DB-AAC3-2E20603680A7}"/>
    <dgm:cxn modelId="{ABD2040D-5546-4C74-AAEE-3B0286D922E7}" srcId="{0C3839A4-831E-4C3C-8D1F-3F34A8A7AC9F}" destId="{FA87FA6F-3656-44D9-B6BE-659FDBB43AED}" srcOrd="2" destOrd="0" parTransId="{1F28B41C-A318-4C46-99FE-676CFB0E993B}" sibTransId="{64A2A7DA-EC98-44BC-BF97-5A78AC62AE41}"/>
    <dgm:cxn modelId="{4295BC0D-453A-4B6E-83B3-C1B88390BBCB}" srcId="{FA87FA6F-3656-44D9-B6BE-659FDBB43AED}" destId="{C09D7B69-1237-4E17-9A4B-06C235752B51}" srcOrd="0" destOrd="0" parTransId="{F5C86FC6-8795-42C9-96DF-8EFC3C2D8D4D}" sibTransId="{D8AEED22-FD22-4A73-9232-3C675B5B4F34}"/>
    <dgm:cxn modelId="{6352B31A-BDE5-40C7-BE36-35C03E8CCE96}" srcId="{57110916-EF22-4EF3-A89C-9E02ED468552}" destId="{55926A72-895E-47D8-AF8E-627D5B02C8D4}" srcOrd="0" destOrd="0" parTransId="{FE110485-0E72-4A59-84E9-0B35DA9C564C}" sibTransId="{104E8F5A-9AD4-43B3-A883-5915F2B87A18}"/>
    <dgm:cxn modelId="{4EB5A820-52CC-D244-B067-85256EB0CF72}" type="presOf" srcId="{1D3457EC-1055-44DE-AB4B-A5379347919F}" destId="{5485C5DA-B182-F746-90C5-EF73577ED3E0}" srcOrd="0" destOrd="4" presId="urn:microsoft.com/office/officeart/2005/8/layout/vList2"/>
    <dgm:cxn modelId="{963C3422-C356-8E48-AD91-9F0753B3A5C7}" type="presOf" srcId="{B076A230-C813-4284-8889-FEE223D10C6A}" destId="{52DD294E-C338-9443-8D54-AD6E417D6210}" srcOrd="0" destOrd="1" presId="urn:microsoft.com/office/officeart/2005/8/layout/vList2"/>
    <dgm:cxn modelId="{E2FBAA29-AF86-C549-BE62-99DFC9241270}" type="presOf" srcId="{31CA4A79-C44E-48E9-A870-BBF4CAE72B00}" destId="{7E28F861-8343-BD40-93B4-577CF6758764}" srcOrd="0" destOrd="0" presId="urn:microsoft.com/office/officeart/2005/8/layout/vList2"/>
    <dgm:cxn modelId="{0BA4863F-A434-4274-A31D-DD14C17D3172}" srcId="{6294DE3D-4ED9-4E1A-83EF-2363B82525AC}" destId="{31FD9C02-2CC4-4D71-A376-0E1488B725CF}" srcOrd="1" destOrd="0" parTransId="{F7295182-0D2F-403F-8CF1-4CBA43BDB3E4}" sibTransId="{2FE4A492-0DA9-48E0-A058-BABFBDFE045F}"/>
    <dgm:cxn modelId="{6690295A-29E9-4966-8FDC-4B7D3460B1C7}" srcId="{6294DE3D-4ED9-4E1A-83EF-2363B82525AC}" destId="{DC4ED674-8F42-4A56-87EC-81F93525D2C8}" srcOrd="0" destOrd="0" parTransId="{F479EB88-7ACF-490C-948B-CF4D11671BA3}" sibTransId="{C264781A-7EA5-4581-B482-9357D4C9DDBC}"/>
    <dgm:cxn modelId="{B811565F-A78C-274A-B1FE-255C2E923647}" type="presOf" srcId="{0C3839A4-831E-4C3C-8D1F-3F34A8A7AC9F}" destId="{9D2D5106-D71E-2241-82B1-3FF0A55857CB}" srcOrd="0" destOrd="0" presId="urn:microsoft.com/office/officeart/2005/8/layout/vList2"/>
    <dgm:cxn modelId="{DEEB1062-43D7-7847-A219-7329B531B3CB}" type="presOf" srcId="{6294DE3D-4ED9-4E1A-83EF-2363B82525AC}" destId="{5485C5DA-B182-F746-90C5-EF73577ED3E0}" srcOrd="0" destOrd="1" presId="urn:microsoft.com/office/officeart/2005/8/layout/vList2"/>
    <dgm:cxn modelId="{828C3667-916E-4A33-BF63-4531E2E23948}" srcId="{0C3839A4-831E-4C3C-8D1F-3F34A8A7AC9F}" destId="{AB7C4C2C-6EEE-4D42-B5C2-B1932009BD32}" srcOrd="1" destOrd="0" parTransId="{B11FC405-CBDE-485B-A9BD-6371D535D7E3}" sibTransId="{57CB8F55-DEC9-42CA-AC18-796BFECCD257}"/>
    <dgm:cxn modelId="{407B5F6A-390F-C643-BEA0-DB392C370FA6}" type="presOf" srcId="{C09D7B69-1237-4E17-9A4B-06C235752B51}" destId="{52DD294E-C338-9443-8D54-AD6E417D6210}" srcOrd="0" destOrd="0" presId="urn:microsoft.com/office/officeart/2005/8/layout/vList2"/>
    <dgm:cxn modelId="{E6B33471-B0D3-4509-B26D-EF5876B47652}" srcId="{FA87FA6F-3656-44D9-B6BE-659FDBB43AED}" destId="{B076A230-C813-4284-8889-FEE223D10C6A}" srcOrd="1" destOrd="0" parTransId="{F48993C1-2AE5-45A2-A03D-4E86E98434FE}" sibTransId="{67FC3844-EE6E-42AC-8610-045CFB1221E5}"/>
    <dgm:cxn modelId="{7C9F3D8C-B63E-BF4F-AD01-13629AAD6845}" type="presOf" srcId="{DC4ED674-8F42-4A56-87EC-81F93525D2C8}" destId="{5485C5DA-B182-F746-90C5-EF73577ED3E0}" srcOrd="0" destOrd="2" presId="urn:microsoft.com/office/officeart/2005/8/layout/vList2"/>
    <dgm:cxn modelId="{1920C090-7EFE-45C6-A073-A822798EBDB5}" srcId="{AB7C4C2C-6EEE-4D42-B5C2-B1932009BD32}" destId="{31CA4A79-C44E-48E9-A870-BBF4CAE72B00}" srcOrd="0" destOrd="0" parTransId="{15202169-DA14-4A19-94A4-1C53521B8A05}" sibTransId="{6FA7522D-A781-4B18-9EF8-B65DD864BB63}"/>
    <dgm:cxn modelId="{CE259B91-CDB4-4127-BB61-6CE65CA0678E}" srcId="{0C3839A4-831E-4C3C-8D1F-3F34A8A7AC9F}" destId="{57110916-EF22-4EF3-A89C-9E02ED468552}" srcOrd="0" destOrd="0" parTransId="{DE86C36F-83C5-4D64-AA64-5D3F9366498A}" sibTransId="{6B25731A-DF86-4144-B4D5-ACB3A98187E9}"/>
    <dgm:cxn modelId="{D5501D95-AB15-364C-B01F-D658A057A220}" type="presOf" srcId="{55926A72-895E-47D8-AF8E-627D5B02C8D4}" destId="{5485C5DA-B182-F746-90C5-EF73577ED3E0}" srcOrd="0" destOrd="0" presId="urn:microsoft.com/office/officeart/2005/8/layout/vList2"/>
    <dgm:cxn modelId="{EA75869D-A2B1-2544-8089-8B7EAA9DD953}" type="presOf" srcId="{31FD9C02-2CC4-4D71-A376-0E1488B725CF}" destId="{5485C5DA-B182-F746-90C5-EF73577ED3E0}" srcOrd="0" destOrd="3" presId="urn:microsoft.com/office/officeart/2005/8/layout/vList2"/>
    <dgm:cxn modelId="{EE1605AA-018B-4547-90B3-CFAC42AE2471}" type="presOf" srcId="{57110916-EF22-4EF3-A89C-9E02ED468552}" destId="{C56AE0B0-C2E3-4341-AFDC-16B6A27412E1}" srcOrd="0" destOrd="0" presId="urn:microsoft.com/office/officeart/2005/8/layout/vList2"/>
    <dgm:cxn modelId="{21E25DDB-B799-F542-A462-5D75B1CB8815}" type="presOf" srcId="{AB7C4C2C-6EEE-4D42-B5C2-B1932009BD32}" destId="{69EB43E7-AFDB-E947-A735-8C509F80FC8B}" srcOrd="0" destOrd="0" presId="urn:microsoft.com/office/officeart/2005/8/layout/vList2"/>
    <dgm:cxn modelId="{7C3647E0-B6D0-432E-B014-23B876707E36}" srcId="{57110916-EF22-4EF3-A89C-9E02ED468552}" destId="{6294DE3D-4ED9-4E1A-83EF-2363B82525AC}" srcOrd="1" destOrd="0" parTransId="{6919355D-9CA6-4271-B239-0E07561394E5}" sibTransId="{A119A04B-311E-4E1D-A78B-C333083C7407}"/>
    <dgm:cxn modelId="{1FA653F7-D8B4-4140-BF64-847FED9E0BF3}" type="presOf" srcId="{FA87FA6F-3656-44D9-B6BE-659FDBB43AED}" destId="{BC797ACC-E709-F848-BC2C-177C98F27338}" srcOrd="0" destOrd="0" presId="urn:microsoft.com/office/officeart/2005/8/layout/vList2"/>
    <dgm:cxn modelId="{16BFFF2A-80C2-A240-9AF3-EDF58DD882C8}" type="presParOf" srcId="{9D2D5106-D71E-2241-82B1-3FF0A55857CB}" destId="{C56AE0B0-C2E3-4341-AFDC-16B6A27412E1}" srcOrd="0" destOrd="0" presId="urn:microsoft.com/office/officeart/2005/8/layout/vList2"/>
    <dgm:cxn modelId="{C17FD147-CE34-A148-BA7F-7FEFAF05C7A2}" type="presParOf" srcId="{9D2D5106-D71E-2241-82B1-3FF0A55857CB}" destId="{5485C5DA-B182-F746-90C5-EF73577ED3E0}" srcOrd="1" destOrd="0" presId="urn:microsoft.com/office/officeart/2005/8/layout/vList2"/>
    <dgm:cxn modelId="{AFA80068-0DF3-414B-A371-42218D62D7F6}" type="presParOf" srcId="{9D2D5106-D71E-2241-82B1-3FF0A55857CB}" destId="{69EB43E7-AFDB-E947-A735-8C509F80FC8B}" srcOrd="2" destOrd="0" presId="urn:microsoft.com/office/officeart/2005/8/layout/vList2"/>
    <dgm:cxn modelId="{78030DD6-FF72-E54D-8A56-6F6142AF49B9}" type="presParOf" srcId="{9D2D5106-D71E-2241-82B1-3FF0A55857CB}" destId="{7E28F861-8343-BD40-93B4-577CF6758764}" srcOrd="3" destOrd="0" presId="urn:microsoft.com/office/officeart/2005/8/layout/vList2"/>
    <dgm:cxn modelId="{16DB938D-D1E0-AE4B-81C8-8F765E3EA0C4}" type="presParOf" srcId="{9D2D5106-D71E-2241-82B1-3FF0A55857CB}" destId="{BC797ACC-E709-F848-BC2C-177C98F27338}" srcOrd="4" destOrd="0" presId="urn:microsoft.com/office/officeart/2005/8/layout/vList2"/>
    <dgm:cxn modelId="{7E228864-EF20-BB46-A6D5-FCEF173363DB}" type="presParOf" srcId="{9D2D5106-D71E-2241-82B1-3FF0A55857CB}" destId="{52DD294E-C338-9443-8D54-AD6E417D621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4EC9A-ADA0-469A-8D40-ABC9743994B9}">
      <dsp:nvSpPr>
        <dsp:cNvPr id="0" name=""/>
        <dsp:cNvSpPr/>
      </dsp:nvSpPr>
      <dsp:spPr>
        <a:xfrm>
          <a:off x="218942" y="169826"/>
          <a:ext cx="1339325" cy="13393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9DC06-D046-499B-8849-14C3C6648C65}">
      <dsp:nvSpPr>
        <dsp:cNvPr id="0" name=""/>
        <dsp:cNvSpPr/>
      </dsp:nvSpPr>
      <dsp:spPr>
        <a:xfrm>
          <a:off x="500200" y="451085"/>
          <a:ext cx="776808" cy="7768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D5CC3-5198-4093-B67F-BA2D63591670}">
      <dsp:nvSpPr>
        <dsp:cNvPr id="0" name=""/>
        <dsp:cNvSpPr/>
      </dsp:nvSpPr>
      <dsp:spPr>
        <a:xfrm>
          <a:off x="1845266" y="169826"/>
          <a:ext cx="3156980" cy="1339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5G has the potential to bring innovative technologies that were not possible with 4G-LTE. Naturally, it is going to cause major changes in all industries.</a:t>
          </a:r>
          <a:endParaRPr lang="en-US" sz="1400" kern="1200"/>
        </a:p>
      </dsp:txBody>
      <dsp:txXfrm>
        <a:off x="1845266" y="169826"/>
        <a:ext cx="3156980" cy="1339325"/>
      </dsp:txXfrm>
    </dsp:sp>
    <dsp:sp modelId="{A1B798E2-5655-4E95-85CE-2986B6074933}">
      <dsp:nvSpPr>
        <dsp:cNvPr id="0" name=""/>
        <dsp:cNvSpPr/>
      </dsp:nvSpPr>
      <dsp:spPr>
        <a:xfrm>
          <a:off x="5552327" y="169826"/>
          <a:ext cx="1339325" cy="13393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A5BED-766C-4045-81B5-A5E063ED2E55}">
      <dsp:nvSpPr>
        <dsp:cNvPr id="0" name=""/>
        <dsp:cNvSpPr/>
      </dsp:nvSpPr>
      <dsp:spPr>
        <a:xfrm>
          <a:off x="5833585" y="451085"/>
          <a:ext cx="776808" cy="7768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6BB85-D091-4104-9E45-955E1A0CD1BA}">
      <dsp:nvSpPr>
        <dsp:cNvPr id="0" name=""/>
        <dsp:cNvSpPr/>
      </dsp:nvSpPr>
      <dsp:spPr>
        <a:xfrm>
          <a:off x="7178650" y="169826"/>
          <a:ext cx="3156980" cy="1339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What should you do as a retailer to take advantage of the “20 times faster than the current 4G-LTE connections”?</a:t>
          </a:r>
          <a:endParaRPr lang="en-US" sz="1400" kern="1200"/>
        </a:p>
      </dsp:txBody>
      <dsp:txXfrm>
        <a:off x="7178650" y="169826"/>
        <a:ext cx="3156980" cy="1339325"/>
      </dsp:txXfrm>
    </dsp:sp>
    <dsp:sp modelId="{8482383C-9F99-4B24-A398-2CCA7AFE1C04}">
      <dsp:nvSpPr>
        <dsp:cNvPr id="0" name=""/>
        <dsp:cNvSpPr/>
      </dsp:nvSpPr>
      <dsp:spPr>
        <a:xfrm>
          <a:off x="218942" y="2127358"/>
          <a:ext cx="1339325" cy="13393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B8A24-61ED-4939-9E85-A2512B33288F}">
      <dsp:nvSpPr>
        <dsp:cNvPr id="0" name=""/>
        <dsp:cNvSpPr/>
      </dsp:nvSpPr>
      <dsp:spPr>
        <a:xfrm>
          <a:off x="500200" y="2408617"/>
          <a:ext cx="776808" cy="7768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F5BB2-C45C-4A9C-AC62-ACAA11FFAB4A}">
      <dsp:nvSpPr>
        <dsp:cNvPr id="0" name=""/>
        <dsp:cNvSpPr/>
      </dsp:nvSpPr>
      <dsp:spPr>
        <a:xfrm>
          <a:off x="1845266" y="2127358"/>
          <a:ext cx="3156980" cy="1339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5G in IoT, AR/VR technology, and with AI has the potential to upgrade the experience of buying products and services in-store and online.</a:t>
          </a:r>
          <a:endParaRPr lang="en-US" sz="1400" kern="1200"/>
        </a:p>
      </dsp:txBody>
      <dsp:txXfrm>
        <a:off x="1845266" y="2127358"/>
        <a:ext cx="3156980" cy="1339325"/>
      </dsp:txXfrm>
    </dsp:sp>
    <dsp:sp modelId="{471F59CA-8074-4264-99A0-4EA0F5E3DA08}">
      <dsp:nvSpPr>
        <dsp:cNvPr id="0" name=""/>
        <dsp:cNvSpPr/>
      </dsp:nvSpPr>
      <dsp:spPr>
        <a:xfrm>
          <a:off x="5552327" y="2127358"/>
          <a:ext cx="1339325" cy="13393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91ED6-2038-45F9-BEEE-E02B281CA07D}">
      <dsp:nvSpPr>
        <dsp:cNvPr id="0" name=""/>
        <dsp:cNvSpPr/>
      </dsp:nvSpPr>
      <dsp:spPr>
        <a:xfrm>
          <a:off x="5833585" y="2408617"/>
          <a:ext cx="776808" cy="7768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D1489-6241-47F4-BD8C-6547D5B4316A}">
      <dsp:nvSpPr>
        <dsp:cNvPr id="0" name=""/>
        <dsp:cNvSpPr/>
      </dsp:nvSpPr>
      <dsp:spPr>
        <a:xfrm>
          <a:off x="7178650" y="2127358"/>
          <a:ext cx="3156980" cy="1339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Educating your employees of 5G and conducting brainstorming sessions to discuss the potential use cases of 5G in your business will keep you a step ahead of your competition.</a:t>
          </a:r>
          <a:endParaRPr lang="en-US" sz="1400" kern="1200"/>
        </a:p>
      </dsp:txBody>
      <dsp:txXfrm>
        <a:off x="7178650" y="2127358"/>
        <a:ext cx="3156980" cy="1339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AE0B0-C2E3-4341-AFDC-16B6A27412E1}">
      <dsp:nvSpPr>
        <dsp:cNvPr id="0" name=""/>
        <dsp:cNvSpPr/>
      </dsp:nvSpPr>
      <dsp:spPr>
        <a:xfrm>
          <a:off x="0" y="96397"/>
          <a:ext cx="5728344" cy="45571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Analysis</a:t>
          </a:r>
          <a:endParaRPr lang="en-US" sz="1900" kern="1200"/>
        </a:p>
      </dsp:txBody>
      <dsp:txXfrm>
        <a:off x="22246" y="118643"/>
        <a:ext cx="5683852" cy="411223"/>
      </dsp:txXfrm>
    </dsp:sp>
    <dsp:sp modelId="{5485C5DA-B182-F746-90C5-EF73577ED3E0}">
      <dsp:nvSpPr>
        <dsp:cNvPr id="0" name=""/>
        <dsp:cNvSpPr/>
      </dsp:nvSpPr>
      <dsp:spPr>
        <a:xfrm>
          <a:off x="0" y="552112"/>
          <a:ext cx="5728344" cy="192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87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500" kern="1200"/>
            <a:t>The direct and indirect impacts of 5G on a customer’s user experience will be discussed using information from the ICTC’s report, </a:t>
          </a:r>
          <a:r>
            <a:rPr lang="en-CA" sz="1500" i="1" kern="1200"/>
            <a:t>5G: Jumpstarting Our Digital Future.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500" kern="1200"/>
            <a:t>Three areas that could have the biggest impact on the retail industry will be evaluated.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500" kern="1200"/>
            <a:t>Internet of Things (IoT)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500" kern="1200"/>
            <a:t>Augmented Reality and Virtual Reality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500" kern="1200"/>
            <a:t>Artificial Intelligence and Machine Learning</a:t>
          </a:r>
          <a:endParaRPr lang="en-US" sz="1500" kern="1200"/>
        </a:p>
      </dsp:txBody>
      <dsp:txXfrm>
        <a:off x="0" y="552112"/>
        <a:ext cx="5728344" cy="1927170"/>
      </dsp:txXfrm>
    </dsp:sp>
    <dsp:sp modelId="{69EB43E7-AFDB-E947-A735-8C509F80FC8B}">
      <dsp:nvSpPr>
        <dsp:cNvPr id="0" name=""/>
        <dsp:cNvSpPr/>
      </dsp:nvSpPr>
      <dsp:spPr>
        <a:xfrm>
          <a:off x="0" y="2479282"/>
          <a:ext cx="5728344" cy="45571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Criteria</a:t>
          </a:r>
          <a:endParaRPr lang="en-US" sz="1900" kern="1200"/>
        </a:p>
      </dsp:txBody>
      <dsp:txXfrm>
        <a:off x="22246" y="2501528"/>
        <a:ext cx="5683852" cy="411223"/>
      </dsp:txXfrm>
    </dsp:sp>
    <dsp:sp modelId="{7E28F861-8343-BD40-93B4-577CF6758764}">
      <dsp:nvSpPr>
        <dsp:cNvPr id="0" name=""/>
        <dsp:cNvSpPr/>
      </dsp:nvSpPr>
      <dsp:spPr>
        <a:xfrm>
          <a:off x="0" y="2934997"/>
          <a:ext cx="5728344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87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500" kern="1200"/>
            <a:t>How will application of 5G in the above technologies change user experience?</a:t>
          </a:r>
          <a:endParaRPr lang="en-US" sz="1500" kern="1200"/>
        </a:p>
      </dsp:txBody>
      <dsp:txXfrm>
        <a:off x="0" y="2934997"/>
        <a:ext cx="5728344" cy="471960"/>
      </dsp:txXfrm>
    </dsp:sp>
    <dsp:sp modelId="{BC797ACC-E709-F848-BC2C-177C98F27338}">
      <dsp:nvSpPr>
        <dsp:cNvPr id="0" name=""/>
        <dsp:cNvSpPr/>
      </dsp:nvSpPr>
      <dsp:spPr>
        <a:xfrm>
          <a:off x="0" y="3406957"/>
          <a:ext cx="5728344" cy="45571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Assumptions</a:t>
          </a:r>
          <a:endParaRPr lang="en-US" sz="1900" kern="1200"/>
        </a:p>
      </dsp:txBody>
      <dsp:txXfrm>
        <a:off x="22246" y="3429203"/>
        <a:ext cx="5683852" cy="411223"/>
      </dsp:txXfrm>
    </dsp:sp>
    <dsp:sp modelId="{52DD294E-C338-9443-8D54-AD6E417D6210}">
      <dsp:nvSpPr>
        <dsp:cNvPr id="0" name=""/>
        <dsp:cNvSpPr/>
      </dsp:nvSpPr>
      <dsp:spPr>
        <a:xfrm>
          <a:off x="0" y="3862672"/>
          <a:ext cx="5728344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87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The above topics will have the </a:t>
          </a:r>
          <a:r>
            <a:rPr lang="en-US" sz="1500" b="1" kern="1200"/>
            <a:t>biggest impact </a:t>
          </a:r>
          <a:r>
            <a:rPr lang="en-US" sz="1500" kern="1200"/>
            <a:t>on retail businesses.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Improving user experience is the best way to improve customer acquisition and retention.</a:t>
          </a:r>
        </a:p>
      </dsp:txBody>
      <dsp:txXfrm>
        <a:off x="0" y="3862672"/>
        <a:ext cx="5728344" cy="94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F714-3312-F441-9A31-C706CCBBA48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D8A-DCE9-6040-A645-D93CD5F3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F714-3312-F441-9A31-C706CCBBA48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D8A-DCE9-6040-A645-D93CD5F3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7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F714-3312-F441-9A31-C706CCBBA48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D8A-DCE9-6040-A645-D93CD5F3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F714-3312-F441-9A31-C706CCBBA48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D8A-DCE9-6040-A645-D93CD5F3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96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F714-3312-F441-9A31-C706CCBBA48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D8A-DCE9-6040-A645-D93CD5F3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00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F714-3312-F441-9A31-C706CCBBA48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D8A-DCE9-6040-A645-D93CD5F3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0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F714-3312-F441-9A31-C706CCBBA48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D8A-DCE9-6040-A645-D93CD5F3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F714-3312-F441-9A31-C706CCBBA48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D8A-DCE9-6040-A645-D93CD5F3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7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F714-3312-F441-9A31-C706CCBBA48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D8A-DCE9-6040-A645-D93CD5F3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6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F714-3312-F441-9A31-C706CCBBA48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D8A-DCE9-6040-A645-D93CD5F3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8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F714-3312-F441-9A31-C706CCBBA48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D8A-DCE9-6040-A645-D93CD5F3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8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F714-3312-F441-9A31-C706CCBBA48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D8A-DCE9-6040-A645-D93CD5F3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9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F714-3312-F441-9A31-C706CCBBA48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AD8A-DCE9-6040-A645-D93CD5F3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4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A20F714-3312-F441-9A31-C706CCBBA48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10DAD8A-DCE9-6040-A645-D93CD5F3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6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A20F714-3312-F441-9A31-C706CCBBA48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10DAD8A-DCE9-6040-A645-D93CD5F3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6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usoperantic.com/en/soa-strategy-and-internet-of-things-part-1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3.0/" TargetMode="External"/><Relationship Id="rId3" Type="http://schemas.openxmlformats.org/officeDocument/2006/relationships/hyperlink" Target="http://technofaq.org/posts/2016/05/how-virtual-and-augmented-reality-will-change-the-way-we-shop/" TargetMode="External"/><Relationship Id="rId7" Type="http://schemas.openxmlformats.org/officeDocument/2006/relationships/hyperlink" Target="https://technofaq.org/posts/2018/07/4-examples-of-future-technology-coming-to-your-workplac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https://technofaq.org/posts/2017/06/4-mind-blowing-things-you-can-do-with-augmented-reality/" TargetMode="Externa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itn.hms.harvard.edu/flash/2017/recommended-machine-learning-helps-choose-consume-nex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hyperlink" Target="http://futurism.com/researchers-just-broke-a-world-record-in-superfast-5g-technology/" TargetMode="External"/><Relationship Id="rId7" Type="http://schemas.openxmlformats.org/officeDocument/2006/relationships/hyperlink" Target="http://rootindexing.com/evaluation-method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hyperlink" Target="https://www.flickr.com/photos/gotcredit/39817155273/in/photostream/" TargetMode="External"/><Relationship Id="rId10" Type="http://schemas.openxmlformats.org/officeDocument/2006/relationships/hyperlink" Target="https://creativecommons.org/licenses/by-nc/3.0/" TargetMode="External"/><Relationship Id="rId4" Type="http://schemas.openxmlformats.org/officeDocument/2006/relationships/image" Target="../media/image16.jpg"/><Relationship Id="rId9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DEE5-F353-8849-B04F-CF761311A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0000">
            <a:normAutofit/>
          </a:bodyPr>
          <a:lstStyle/>
          <a:p>
            <a:r>
              <a:rPr lang="en-US" dirty="0"/>
              <a:t>5G – Are you prepared for the change?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9036C-3FC0-2246-BA2E-1DF678AF5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05666"/>
          </a:xfrm>
        </p:spPr>
        <p:txBody>
          <a:bodyPr>
            <a:normAutofit/>
          </a:bodyPr>
          <a:lstStyle/>
          <a:p>
            <a:r>
              <a:rPr lang="en-CA" dirty="0"/>
              <a:t>“5G – or 5th generation – technology is much more than just the next generation of connectivity and Internet.” </a:t>
            </a:r>
            <a:r>
              <a:rPr lang="en-CA" b="1" dirty="0"/>
              <a:t>– ICTC, 2018</a:t>
            </a:r>
          </a:p>
        </p:txBody>
      </p:sp>
    </p:spTree>
    <p:extLst>
      <p:ext uri="{BB962C8B-B14F-4D97-AF65-F5344CB8AC3E}">
        <p14:creationId xmlns:p14="http://schemas.microsoft.com/office/powerpoint/2010/main" val="43994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B861-E2CA-0F4A-A8B9-06A00399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89C959-FBF8-42FC-99B5-73C447A9CF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21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03A0D-A1CE-DD4F-9F48-B599CF64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CA" sz="3700"/>
              <a:t>Analysis Methodology</a:t>
            </a:r>
            <a:endParaRPr lang="en-US" sz="37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5F94D7-A0DC-4E40-BBE1-5137B094D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76948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030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270741A-E503-9A46-BB22-0ED2B6535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233" r="21226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1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58775-F67A-374B-9575-3B1FAACB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US" dirty="0"/>
              <a:t>Argument 1 -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E8C2-E441-6940-89E1-E3B5BB80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en-CA" dirty="0"/>
              <a:t>5G in IoT will enable faster data transfers between devices, creating a better user experience. </a:t>
            </a:r>
          </a:p>
          <a:p>
            <a:r>
              <a:rPr lang="en-CA" dirty="0"/>
              <a:t>Example: Better check-out 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30589-FB91-B149-BE79-0077C0BFA08A}"/>
              </a:ext>
            </a:extLst>
          </p:cNvPr>
          <p:cNvSpPr txBox="1"/>
          <p:nvPr/>
        </p:nvSpPr>
        <p:spPr>
          <a:xfrm>
            <a:off x="9522609" y="6657945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modusoperantic.com/en/soa-strategy-and-internet-of-things-part-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9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AB8-B91B-CC45-A4C9-237CBD8B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Argument 2 – AR/VR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8DD7-49C9-3D4C-BA45-C36211086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572149" cy="3636511"/>
          </a:xfrm>
          <a:effectLst/>
        </p:spPr>
        <p:txBody>
          <a:bodyPr>
            <a:normAutofit/>
          </a:bodyPr>
          <a:lstStyle/>
          <a:p>
            <a:r>
              <a:rPr lang="en-CA"/>
              <a:t>5G in AR/VR has the potential to introduce new ways of customer service. </a:t>
            </a:r>
          </a:p>
          <a:p>
            <a:r>
              <a:rPr lang="en-CA"/>
              <a:t>Example: AR/VR technology can be used to navigate a store and its products from the comfort of one’s home.</a:t>
            </a:r>
            <a:endParaRPr lang="en-US" dirty="0"/>
          </a:p>
        </p:txBody>
      </p:sp>
      <p:pic>
        <p:nvPicPr>
          <p:cNvPr id="11" name="Picture 10" descr="A picture containing text, indoor, person, office&#10;&#10;Description automatically generated">
            <a:extLst>
              <a:ext uri="{FF2B5EF4-FFF2-40B4-BE49-F238E27FC236}">
                <a16:creationId xmlns:a16="http://schemas.microsoft.com/office/drawing/2014/main" id="{8B47AD3E-CB0E-9A4D-89E2-FAE4C3CD8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934" r="5065" b="2"/>
          <a:stretch/>
        </p:blipFill>
        <p:spPr>
          <a:xfrm>
            <a:off x="7534655" y="10"/>
            <a:ext cx="4657339" cy="2285990"/>
          </a:xfrm>
          <a:prstGeom prst="rect">
            <a:avLst/>
          </a:prstGeom>
        </p:spPr>
      </p:pic>
      <p:pic>
        <p:nvPicPr>
          <p:cNvPr id="5" name="Picture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91A42616-C75E-074B-93D3-54A59D7200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-3" b="11158"/>
          <a:stretch/>
        </p:blipFill>
        <p:spPr>
          <a:xfrm>
            <a:off x="7534649" y="2286000"/>
            <a:ext cx="4657339" cy="2286000"/>
          </a:xfrm>
          <a:prstGeom prst="rect">
            <a:avLst/>
          </a:prstGeom>
        </p:spPr>
      </p:pic>
      <p:pic>
        <p:nvPicPr>
          <p:cNvPr id="8" name="Picture 7" descr="A picture containing text, person, indoor, electronics&#10;&#10;Description automatically generated">
            <a:extLst>
              <a:ext uri="{FF2B5EF4-FFF2-40B4-BE49-F238E27FC236}">
                <a16:creationId xmlns:a16="http://schemas.microsoft.com/office/drawing/2014/main" id="{E70DACBC-63C2-9B45-8F74-6F62E9A605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5608" r="-3" b="-3"/>
          <a:stretch/>
        </p:blipFill>
        <p:spPr>
          <a:xfrm>
            <a:off x="7534637" y="4572000"/>
            <a:ext cx="4657338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85F9A0-59C6-4343-A438-E7B245EB744D}"/>
              </a:ext>
            </a:extLst>
          </p:cNvPr>
          <p:cNvSpPr txBox="1"/>
          <p:nvPr/>
        </p:nvSpPr>
        <p:spPr>
          <a:xfrm>
            <a:off x="9341529" y="4371945"/>
            <a:ext cx="28504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technofaq.org/posts/2017/06/4-mind-blowing-things-you-can-do-with-augmented-realit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543B7-5B47-094C-9A95-498EA5D163FF}"/>
              </a:ext>
            </a:extLst>
          </p:cNvPr>
          <p:cNvSpPr txBox="1"/>
          <p:nvPr/>
        </p:nvSpPr>
        <p:spPr>
          <a:xfrm>
            <a:off x="9341516" y="6657945"/>
            <a:ext cx="28504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7" tooltip="https://technofaq.org/posts/2018/07/4-examples-of-future-technology-coming-to-your-workplac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9319-00C4-CF43-A241-12C80BFBDE3A}"/>
              </a:ext>
            </a:extLst>
          </p:cNvPr>
          <p:cNvSpPr txBox="1"/>
          <p:nvPr/>
        </p:nvSpPr>
        <p:spPr>
          <a:xfrm>
            <a:off x="9341535" y="2085945"/>
            <a:ext cx="28504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technofaq.org/posts/2016/05/how-virtual-and-augmented-reality-will-change-the-way-we-shop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6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5E8644-1562-9742-BE25-914FFC0CBB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991" r="1689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BF384D-9519-6948-9708-50052503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Argument 3 -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DDBE4-E641-C44A-B05C-9AEC869D8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CA" dirty="0"/>
              <a:t>5G will enable numerous machine learning applications to reach a consumer with a combination of low latency and cloud computing. </a:t>
            </a:r>
          </a:p>
          <a:p>
            <a:r>
              <a:rPr lang="en-CA" dirty="0"/>
              <a:t>Example: faster and better image search results when shopping online.</a:t>
            </a:r>
          </a:p>
          <a:p>
            <a:r>
              <a:rPr lang="en-CA" dirty="0"/>
              <a:t>Whether it is the deployment of autonomous vehicles or crop monitoring applications, 5G and Machine Learning can enhance existing processes and introduce applications that were not thought of before.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D7B26-3AC8-E746-A868-96B6F5C4F903}"/>
              </a:ext>
            </a:extLst>
          </p:cNvPr>
          <p:cNvSpPr txBox="1"/>
          <p:nvPr/>
        </p:nvSpPr>
        <p:spPr>
          <a:xfrm>
            <a:off x="9341541" y="6657945"/>
            <a:ext cx="28504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itn.hms.harvard.edu/flash/2017/recommended-machine-learning-helps-choose-consume-nex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8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9449-AE5E-6043-B7E3-54FDC7F6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A985-95EE-264B-9B57-B736E3D88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5G combined with technologies like IoT, AR/VR and AI has the capability to transform user experience in a way described in sci-fi movies.</a:t>
            </a:r>
          </a:p>
          <a:p>
            <a:r>
              <a:rPr lang="en-CA" dirty="0"/>
              <a:t>To keep up with the industry and a step ahead your competitors, it is necessary to prepare for the technological revolution.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5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2D1720A9-DCEB-48CC-A314-129E5A48E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8CA77-746D-4743-9D3F-FDDA9200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264" y="447187"/>
            <a:ext cx="7052734" cy="1514300"/>
          </a:xfrm>
          <a:effectLst/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Recommendation</a:t>
            </a:r>
          </a:p>
        </p:txBody>
      </p:sp>
      <p:pic>
        <p:nvPicPr>
          <p:cNvPr id="11" name="Picture 10" descr="A picture containing person&#10;&#10;Description automatically generated">
            <a:extLst>
              <a:ext uri="{FF2B5EF4-FFF2-40B4-BE49-F238E27FC236}">
                <a16:creationId xmlns:a16="http://schemas.microsoft.com/office/drawing/2014/main" id="{5427EF19-5E94-DF45-955F-6BCC8DE9A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8029" y="711417"/>
            <a:ext cx="2567221" cy="1700784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9DC20861-33C0-F74F-B585-14E97CAE3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03901" y="2576792"/>
            <a:ext cx="2272556" cy="1704417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8" name="Picture 7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D28CA4B5-F141-6244-8C17-283570B14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63475" y="4445800"/>
            <a:ext cx="2765502" cy="1700784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A1F5-A075-A24F-A9A2-E20054A62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  <a:effectLst/>
        </p:spPr>
        <p:txBody>
          <a:bodyPr>
            <a:normAutofit/>
          </a:bodyPr>
          <a:lstStyle/>
          <a:p>
            <a:r>
              <a:rPr lang="en-CA" dirty="0"/>
              <a:t>Educate your team of the 5G technology.</a:t>
            </a:r>
          </a:p>
          <a:p>
            <a:r>
              <a:rPr lang="en-CA" dirty="0"/>
              <a:t>Evaluate how 5G can improve your product and services – most of all the user experience.</a:t>
            </a:r>
          </a:p>
          <a:p>
            <a:r>
              <a:rPr lang="en-CA" dirty="0"/>
              <a:t>Working on integrating 5G-enabled technology in your business now will keep you a step ahead of your competition.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2E0F8-CAC0-0248-B9BA-7888A5807C6E}"/>
              </a:ext>
            </a:extLst>
          </p:cNvPr>
          <p:cNvSpPr txBox="1"/>
          <p:nvPr/>
        </p:nvSpPr>
        <p:spPr>
          <a:xfrm>
            <a:off x="1018967" y="4081154"/>
            <a:ext cx="25394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5" tooltip="https://www.flickr.com/photos/gotcredit/39817155273/in/photostrea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8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58728-F9BA-944A-A3F3-0C79EB016E9F}"/>
              </a:ext>
            </a:extLst>
          </p:cNvPr>
          <p:cNvSpPr txBox="1"/>
          <p:nvPr/>
        </p:nvSpPr>
        <p:spPr>
          <a:xfrm>
            <a:off x="948436" y="5946529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7" tooltip="http://rootindexing.com/evaluation-metho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06373-4D39-674D-9E99-BABEA5769A2C}"/>
              </a:ext>
            </a:extLst>
          </p:cNvPr>
          <p:cNvSpPr txBox="1"/>
          <p:nvPr/>
        </p:nvSpPr>
        <p:spPr>
          <a:xfrm>
            <a:off x="896941" y="2180711"/>
            <a:ext cx="270939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futurism.com/researchers-just-broke-a-world-record-in-superfast-5g-technolog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0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37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AE997-8B3D-9044-8A67-2C4D9EFD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99E8-C0A8-0342-A42B-8E9128C4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7954627" cy="3894531"/>
          </a:xfrm>
          <a:effectLst/>
        </p:spPr>
        <p:txBody>
          <a:bodyPr anchor="t">
            <a:normAutofit/>
          </a:bodyPr>
          <a:lstStyle/>
          <a:p>
            <a:r>
              <a:rPr lang="en-CA" sz="2000"/>
              <a:t>Davidson, R., McLaughlin, R. (2018). </a:t>
            </a:r>
            <a:r>
              <a:rPr lang="en-CA" sz="2000" i="1"/>
              <a:t>5G: Jumpstarting Our Digital Future</a:t>
            </a:r>
            <a:r>
              <a:rPr lang="en-CA" sz="2000"/>
              <a:t>. Information and Communications Technology Council (ICTC). Ottawa, Canada. </a:t>
            </a:r>
          </a:p>
          <a:p>
            <a:r>
              <a:rPr lang="en-US" sz="2000"/>
              <a:t>https://www.digitalcommerce360.com/article/e-commerce-sales-retail-sales-ten-year-review/</a:t>
            </a:r>
          </a:p>
        </p:txBody>
      </p:sp>
    </p:spTree>
    <p:extLst>
      <p:ext uri="{BB962C8B-B14F-4D97-AF65-F5344CB8AC3E}">
        <p14:creationId xmlns:p14="http://schemas.microsoft.com/office/powerpoint/2010/main" val="1264224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{E7807CA3-C24C-BD4C-8229-B8AE351E66C7}tf10001121_mac</Template>
  <TotalTime>485</TotalTime>
  <Words>606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5G – Are you prepared for the change?</vt:lpstr>
      <vt:lpstr>Introduction</vt:lpstr>
      <vt:lpstr>Analysis Methodology</vt:lpstr>
      <vt:lpstr>Argument 1 - IoT</vt:lpstr>
      <vt:lpstr>Argument 2 – AR/VR</vt:lpstr>
      <vt:lpstr>Argument 3 - AI</vt:lpstr>
      <vt:lpstr>Conclusion</vt:lpstr>
      <vt:lpstr>Recommendation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</dc:title>
  <dc:creator>Raj Dholakia</dc:creator>
  <cp:lastModifiedBy>Raj Dholakia</cp:lastModifiedBy>
  <cp:revision>4</cp:revision>
  <dcterms:created xsi:type="dcterms:W3CDTF">2021-11-25T02:13:36Z</dcterms:created>
  <dcterms:modified xsi:type="dcterms:W3CDTF">2021-11-26T04:50:46Z</dcterms:modified>
</cp:coreProperties>
</file>