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62" r:id="rId5"/>
    <p:sldId id="261" r:id="rId6"/>
    <p:sldId id="263" r:id="rId7"/>
    <p:sldId id="264" r:id="rId8"/>
    <p:sldId id="266" r:id="rId9"/>
    <p:sldId id="265" r:id="rId10"/>
    <p:sldId id="259" r:id="rId11"/>
    <p:sldId id="260" r:id="rId12"/>
    <p:sldId id="267" r:id="rId13"/>
    <p:sldId id="268" r:id="rId14"/>
    <p:sldId id="269" r:id="rId15"/>
    <p:sldId id="270" r:id="rId16"/>
    <p:sldId id="271" r:id="rId17"/>
    <p:sldId id="272" r:id="rId18"/>
    <p:sldId id="273" r:id="rId19"/>
    <p:sldId id="274"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687"/>
  </p:normalViewPr>
  <p:slideViewPr>
    <p:cSldViewPr snapToGrid="0" snapToObjects="1">
      <p:cViewPr>
        <p:scale>
          <a:sx n="94" d="100"/>
          <a:sy n="94" d="100"/>
        </p:scale>
        <p:origin x="736" y="4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8/12/21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8/12/21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8/12/21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8/12/21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8/12/21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8/12/21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nalyticsvidhya.com/blog/2016/07/deeper-regression-analysis-assumptions-plots-solu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kaggle.com/spscientist/students-performance-in-exams/co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BCC2-8F83-9E44-8FA3-BEEA2EE96C2B}"/>
              </a:ext>
            </a:extLst>
          </p:cNvPr>
          <p:cNvSpPr>
            <a:spLocks noGrp="1"/>
          </p:cNvSpPr>
          <p:nvPr>
            <p:ph type="ctrTitle"/>
          </p:nvPr>
        </p:nvSpPr>
        <p:spPr/>
        <p:txBody>
          <a:bodyPr/>
          <a:lstStyle/>
          <a:p>
            <a:r>
              <a:rPr lang="en-US" sz="8800" dirty="0"/>
              <a:t>Student performance Analysis</a:t>
            </a:r>
          </a:p>
        </p:txBody>
      </p:sp>
      <p:sp>
        <p:nvSpPr>
          <p:cNvPr id="3" name="Subtitle 2">
            <a:extLst>
              <a:ext uri="{FF2B5EF4-FFF2-40B4-BE49-F238E27FC236}">
                <a16:creationId xmlns:a16="http://schemas.microsoft.com/office/drawing/2014/main" id="{9D813FE7-47A1-7D46-B3D0-05673EEE04F8}"/>
              </a:ext>
            </a:extLst>
          </p:cNvPr>
          <p:cNvSpPr>
            <a:spLocks noGrp="1"/>
          </p:cNvSpPr>
          <p:nvPr>
            <p:ph type="subTitle" idx="1"/>
          </p:nvPr>
        </p:nvSpPr>
        <p:spPr>
          <a:xfrm>
            <a:off x="1069848" y="4389120"/>
            <a:ext cx="7891272" cy="1584168"/>
          </a:xfrm>
        </p:spPr>
        <p:txBody>
          <a:bodyPr>
            <a:normAutofit/>
          </a:bodyPr>
          <a:lstStyle/>
          <a:p>
            <a:r>
              <a:rPr lang="en-US" dirty="0"/>
              <a:t>Forecasting final grade of students with a Regression Model.</a:t>
            </a:r>
          </a:p>
          <a:p>
            <a:r>
              <a:rPr lang="en-US" i="1" dirty="0"/>
              <a:t>Audience: Ministry of Education</a:t>
            </a:r>
          </a:p>
          <a:p>
            <a:r>
              <a:rPr lang="en-US" i="1" dirty="0"/>
              <a:t>Presenter: Raj Dholakia (100813041)</a:t>
            </a:r>
          </a:p>
        </p:txBody>
      </p:sp>
    </p:spTree>
    <p:extLst>
      <p:ext uri="{BB962C8B-B14F-4D97-AF65-F5344CB8AC3E}">
        <p14:creationId xmlns:p14="http://schemas.microsoft.com/office/powerpoint/2010/main" val="59457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5A02-CFDF-AB49-9012-A03A8F0CE2A1}"/>
              </a:ext>
            </a:extLst>
          </p:cNvPr>
          <p:cNvSpPr>
            <a:spLocks noGrp="1"/>
          </p:cNvSpPr>
          <p:nvPr>
            <p:ph type="title"/>
          </p:nvPr>
        </p:nvSpPr>
        <p:spPr>
          <a:xfrm>
            <a:off x="1069848" y="395447"/>
            <a:ext cx="10058400" cy="1609344"/>
          </a:xfrm>
        </p:spPr>
        <p:txBody>
          <a:bodyPr/>
          <a:lstStyle/>
          <a:p>
            <a:r>
              <a:rPr lang="en-US" dirty="0"/>
              <a:t>What Does A Regression Model Require?</a:t>
            </a:r>
          </a:p>
        </p:txBody>
      </p:sp>
      <p:sp>
        <p:nvSpPr>
          <p:cNvPr id="3" name="Content Placeholder 2">
            <a:extLst>
              <a:ext uri="{FF2B5EF4-FFF2-40B4-BE49-F238E27FC236}">
                <a16:creationId xmlns:a16="http://schemas.microsoft.com/office/drawing/2014/main" id="{271A27FA-2A82-884C-B554-19D760DAFA05}"/>
              </a:ext>
            </a:extLst>
          </p:cNvPr>
          <p:cNvSpPr>
            <a:spLocks noGrp="1"/>
          </p:cNvSpPr>
          <p:nvPr>
            <p:ph idx="1"/>
          </p:nvPr>
        </p:nvSpPr>
        <p:spPr>
          <a:xfrm>
            <a:off x="1066800" y="2100117"/>
            <a:ext cx="10058400" cy="1108680"/>
          </a:xfrm>
        </p:spPr>
        <p:txBody>
          <a:bodyPr>
            <a:normAutofit fontScale="85000" lnSpcReduction="10000"/>
          </a:bodyPr>
          <a:lstStyle/>
          <a:p>
            <a:r>
              <a:rPr lang="en-US" dirty="0"/>
              <a:t>There are a few assumptions that need to managed before creating a regression model. Ensuring the dataset meets these assumptions will prepare a regression model that performs well.</a:t>
            </a:r>
          </a:p>
          <a:p>
            <a:r>
              <a:rPr lang="en-US" dirty="0"/>
              <a:t>Considering the insights from the exploratory data analysis of the datasets, it was decided that the analysis should focus at meeting two assumptions.</a:t>
            </a:r>
          </a:p>
          <a:p>
            <a:pPr marL="0" indent="0">
              <a:buNone/>
            </a:pPr>
            <a:endParaRPr lang="en-US" dirty="0"/>
          </a:p>
        </p:txBody>
      </p:sp>
      <p:graphicFrame>
        <p:nvGraphicFramePr>
          <p:cNvPr id="4" name="Table 4">
            <a:extLst>
              <a:ext uri="{FF2B5EF4-FFF2-40B4-BE49-F238E27FC236}">
                <a16:creationId xmlns:a16="http://schemas.microsoft.com/office/drawing/2014/main" id="{3C0AF489-7EAA-1A4A-AAE2-0E5083DA5928}"/>
              </a:ext>
            </a:extLst>
          </p:cNvPr>
          <p:cNvGraphicFramePr>
            <a:graphicFrameLocks noGrp="1"/>
          </p:cNvGraphicFramePr>
          <p:nvPr>
            <p:extLst>
              <p:ext uri="{D42A27DB-BD31-4B8C-83A1-F6EECF244321}">
                <p14:modId xmlns:p14="http://schemas.microsoft.com/office/powerpoint/2010/main" val="2776739232"/>
              </p:ext>
            </p:extLst>
          </p:nvPr>
        </p:nvGraphicFramePr>
        <p:xfrm>
          <a:off x="277092" y="3346705"/>
          <a:ext cx="11637816" cy="2834640"/>
        </p:xfrm>
        <a:graphic>
          <a:graphicData uri="http://schemas.openxmlformats.org/drawingml/2006/table">
            <a:tbl>
              <a:tblPr firstRow="1" bandRow="1">
                <a:tableStyleId>{5C22544A-7EE6-4342-B048-85BDC9FD1C3A}</a:tableStyleId>
              </a:tblPr>
              <a:tblGrid>
                <a:gridCol w="3879272">
                  <a:extLst>
                    <a:ext uri="{9D8B030D-6E8A-4147-A177-3AD203B41FA5}">
                      <a16:colId xmlns:a16="http://schemas.microsoft.com/office/drawing/2014/main" val="1107533345"/>
                    </a:ext>
                  </a:extLst>
                </a:gridCol>
                <a:gridCol w="3879272">
                  <a:extLst>
                    <a:ext uri="{9D8B030D-6E8A-4147-A177-3AD203B41FA5}">
                      <a16:colId xmlns:a16="http://schemas.microsoft.com/office/drawing/2014/main" val="2285039190"/>
                    </a:ext>
                  </a:extLst>
                </a:gridCol>
                <a:gridCol w="3879272">
                  <a:extLst>
                    <a:ext uri="{9D8B030D-6E8A-4147-A177-3AD203B41FA5}">
                      <a16:colId xmlns:a16="http://schemas.microsoft.com/office/drawing/2014/main" val="3259628269"/>
                    </a:ext>
                  </a:extLst>
                </a:gridCol>
              </a:tblGrid>
              <a:tr h="174627">
                <a:tc>
                  <a:txBody>
                    <a:bodyPr/>
                    <a:lstStyle/>
                    <a:p>
                      <a:r>
                        <a:rPr lang="en-US" sz="1400" dirty="0"/>
                        <a:t>Assumption</a:t>
                      </a:r>
                    </a:p>
                  </a:txBody>
                  <a:tcPr/>
                </a:tc>
                <a:tc>
                  <a:txBody>
                    <a:bodyPr/>
                    <a:lstStyle/>
                    <a:p>
                      <a:r>
                        <a:rPr lang="en-US" sz="1400" dirty="0"/>
                        <a:t>Description</a:t>
                      </a:r>
                    </a:p>
                  </a:txBody>
                  <a:tcPr/>
                </a:tc>
                <a:tc>
                  <a:txBody>
                    <a:bodyPr/>
                    <a:lstStyle/>
                    <a:p>
                      <a:r>
                        <a:rPr lang="en-US" sz="1400" dirty="0"/>
                        <a:t>Identification process</a:t>
                      </a:r>
                    </a:p>
                  </a:txBody>
                  <a:tcPr/>
                </a:tc>
                <a:extLst>
                  <a:ext uri="{0D108BD9-81ED-4DB2-BD59-A6C34878D82A}">
                    <a16:rowId xmlns:a16="http://schemas.microsoft.com/office/drawing/2014/main" val="597365180"/>
                  </a:ext>
                </a:extLst>
              </a:tr>
              <a:tr h="947292">
                <a:tc>
                  <a:txBody>
                    <a:bodyPr/>
                    <a:lstStyle/>
                    <a:p>
                      <a:r>
                        <a:rPr lang="en-US" sz="1400" dirty="0"/>
                        <a:t>Multi-collinearity</a:t>
                      </a:r>
                    </a:p>
                  </a:txBody>
                  <a:tcPr/>
                </a:tc>
                <a:tc>
                  <a:txBody>
                    <a:bodyPr/>
                    <a:lstStyle/>
                    <a:p>
                      <a:pPr marL="0" indent="0">
                        <a:buFont typeface="+mj-lt"/>
                        <a:buNone/>
                      </a:pPr>
                      <a:r>
                        <a:rPr lang="en-US" sz="1400" dirty="0"/>
                        <a:t>A dataset with highly correlated independent variables can make it difficult to infer the features that important for predicting the response variables (in this case grades – `G3`).</a:t>
                      </a:r>
                    </a:p>
                  </a:txBody>
                  <a:tcPr/>
                </a:tc>
                <a:tc>
                  <a:txBody>
                    <a:bodyPr/>
                    <a:lstStyle/>
                    <a:p>
                      <a:r>
                        <a:rPr lang="en-US" sz="1400" dirty="0"/>
                        <a:t>Use Variance Inflation Factor (VIF) to know which variables have a high multicollinearity. A value higher than 10 is ideally considered to be concerning.</a:t>
                      </a:r>
                    </a:p>
                  </a:txBody>
                  <a:tcPr/>
                </a:tc>
                <a:extLst>
                  <a:ext uri="{0D108BD9-81ED-4DB2-BD59-A6C34878D82A}">
                    <a16:rowId xmlns:a16="http://schemas.microsoft.com/office/drawing/2014/main" val="787482658"/>
                  </a:ext>
                </a:extLst>
              </a:tr>
              <a:tr h="1205644">
                <a:tc>
                  <a:txBody>
                    <a:bodyPr/>
                    <a:lstStyle/>
                    <a:p>
                      <a:r>
                        <a:rPr lang="en-US" sz="1400" dirty="0"/>
                        <a:t>Normal distribution of the error terms</a:t>
                      </a:r>
                    </a:p>
                  </a:txBody>
                  <a:tcPr/>
                </a:tc>
                <a:tc>
                  <a:txBody>
                    <a:bodyPr/>
                    <a:lstStyle/>
                    <a:p>
                      <a:r>
                        <a:rPr lang="en-US" sz="1400" dirty="0"/>
                        <a:t>Having a non—normal distribution of error terms will make the confidence intervals unstable, which will make it difficult to have an accurate representation of the coefficients, hence difficulty carrying our feature importance.</a:t>
                      </a:r>
                    </a:p>
                  </a:txBody>
                  <a:tcPr/>
                </a:tc>
                <a:tc>
                  <a:txBody>
                    <a:bodyPr/>
                    <a:lstStyle/>
                    <a:p>
                      <a:r>
                        <a:rPr lang="en-US" sz="1400" dirty="0"/>
                        <a:t>Use Q-Q plots to determine if the distribution of errors is normal or no. “</a:t>
                      </a:r>
                      <a:r>
                        <a:rPr lang="en-GB" sz="1400" b="0" i="1" u="none" strike="noStrike" kern="1200" dirty="0">
                          <a:solidFill>
                            <a:schemeClr val="dk1"/>
                          </a:solidFill>
                          <a:effectLst/>
                          <a:latin typeface="+mn-lt"/>
                          <a:ea typeface="+mn-ea"/>
                          <a:cs typeface="+mn-cs"/>
                        </a:rPr>
                        <a:t>Presence of non – normal distribution suggests that there are a few unusual data points which must be studied closely to make a better model.</a:t>
                      </a:r>
                      <a:r>
                        <a:rPr lang="en-GB" sz="1400" b="0" i="0" u="none" strike="noStrike" kern="1200" dirty="0">
                          <a:solidFill>
                            <a:schemeClr val="dk1"/>
                          </a:solidFill>
                          <a:effectLst/>
                          <a:latin typeface="+mn-lt"/>
                          <a:ea typeface="+mn-ea"/>
                          <a:cs typeface="+mn-cs"/>
                        </a:rPr>
                        <a:t>” (Source: </a:t>
                      </a:r>
                      <a:r>
                        <a:rPr lang="en-GB" sz="1400" b="0" i="0" u="none" strike="noStrike" kern="1200" dirty="0">
                          <a:solidFill>
                            <a:schemeClr val="dk1"/>
                          </a:solidFill>
                          <a:effectLst/>
                          <a:latin typeface="+mn-lt"/>
                          <a:ea typeface="+mn-ea"/>
                          <a:cs typeface="+mn-cs"/>
                          <a:hlinkClick r:id="rId2"/>
                        </a:rPr>
                        <a:t>Analytics Vidhya</a:t>
                      </a:r>
                      <a:r>
                        <a:rPr lang="en-GB" sz="1400" b="0" i="0" u="none" strike="noStrike" kern="1200" dirty="0">
                          <a:solidFill>
                            <a:schemeClr val="dk1"/>
                          </a:solidFill>
                          <a:effectLst/>
                          <a:latin typeface="+mn-lt"/>
                          <a:ea typeface="+mn-ea"/>
                          <a:cs typeface="+mn-cs"/>
                        </a:rPr>
                        <a:t>)</a:t>
                      </a:r>
                      <a:endParaRPr lang="en-US" sz="1400" dirty="0"/>
                    </a:p>
                  </a:txBody>
                  <a:tcPr/>
                </a:tc>
                <a:extLst>
                  <a:ext uri="{0D108BD9-81ED-4DB2-BD59-A6C34878D82A}">
                    <a16:rowId xmlns:a16="http://schemas.microsoft.com/office/drawing/2014/main" val="791986164"/>
                  </a:ext>
                </a:extLst>
              </a:tr>
            </a:tbl>
          </a:graphicData>
        </a:graphic>
      </p:graphicFrame>
    </p:spTree>
    <p:extLst>
      <p:ext uri="{BB962C8B-B14F-4D97-AF65-F5344CB8AC3E}">
        <p14:creationId xmlns:p14="http://schemas.microsoft.com/office/powerpoint/2010/main" val="37889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9DE1-B1A3-734F-8045-9EA4B89F8D05}"/>
              </a:ext>
            </a:extLst>
          </p:cNvPr>
          <p:cNvSpPr>
            <a:spLocks noGrp="1"/>
          </p:cNvSpPr>
          <p:nvPr>
            <p:ph type="title"/>
          </p:nvPr>
        </p:nvSpPr>
        <p:spPr/>
        <p:txBody>
          <a:bodyPr/>
          <a:lstStyle/>
          <a:p>
            <a:r>
              <a:rPr lang="en-US" dirty="0"/>
              <a:t>Do the Datasets meet the assumptions?</a:t>
            </a:r>
          </a:p>
        </p:txBody>
      </p:sp>
      <p:sp>
        <p:nvSpPr>
          <p:cNvPr id="3" name="Content Placeholder 2">
            <a:extLst>
              <a:ext uri="{FF2B5EF4-FFF2-40B4-BE49-F238E27FC236}">
                <a16:creationId xmlns:a16="http://schemas.microsoft.com/office/drawing/2014/main" id="{EE0C2251-811A-2A4E-AB35-A4602F333BF2}"/>
              </a:ext>
            </a:extLst>
          </p:cNvPr>
          <p:cNvSpPr>
            <a:spLocks noGrp="1"/>
          </p:cNvSpPr>
          <p:nvPr>
            <p:ph idx="1"/>
          </p:nvPr>
        </p:nvSpPr>
        <p:spPr>
          <a:xfrm>
            <a:off x="1069848" y="2121408"/>
            <a:ext cx="8981666" cy="1781852"/>
          </a:xfrm>
        </p:spPr>
        <p:txBody>
          <a:bodyPr>
            <a:normAutofit fontScale="92500" lnSpcReduction="20000"/>
          </a:bodyPr>
          <a:lstStyle/>
          <a:p>
            <a:r>
              <a:rPr lang="en-US" dirty="0"/>
              <a:t>There are seven (7) variables with a VIF factor greater than 10. These variables have high multi-collinearity with the independent variables.</a:t>
            </a:r>
          </a:p>
          <a:p>
            <a:r>
              <a:rPr lang="en-US" dirty="0"/>
              <a:t>The histogram shows that the distribution of G3 is not close to a normal distribution because of all the zeros students have received.</a:t>
            </a:r>
          </a:p>
          <a:p>
            <a:r>
              <a:rPr lang="en-US" dirty="0"/>
              <a:t>The QQ-plot states that the distribution is not perfectly normal.</a:t>
            </a:r>
          </a:p>
          <a:p>
            <a:r>
              <a:rPr lang="en-US" dirty="0"/>
              <a:t>The Shapiro-</a:t>
            </a:r>
            <a:r>
              <a:rPr lang="en-US" dirty="0" err="1"/>
              <a:t>Vilko</a:t>
            </a:r>
            <a:r>
              <a:rPr lang="en-US" dirty="0"/>
              <a:t> test proved that the sample does not look Gaussian.</a:t>
            </a:r>
          </a:p>
        </p:txBody>
      </p:sp>
      <p:pic>
        <p:nvPicPr>
          <p:cNvPr id="5" name="Picture 4">
            <a:extLst>
              <a:ext uri="{FF2B5EF4-FFF2-40B4-BE49-F238E27FC236}">
                <a16:creationId xmlns:a16="http://schemas.microsoft.com/office/drawing/2014/main" id="{5195772F-DCE5-F645-B65D-748E489AE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1514" y="484632"/>
            <a:ext cx="1930400" cy="4546600"/>
          </a:xfrm>
          <a:prstGeom prst="rect">
            <a:avLst/>
          </a:prstGeom>
        </p:spPr>
      </p:pic>
      <p:pic>
        <p:nvPicPr>
          <p:cNvPr id="7" name="Picture 6">
            <a:extLst>
              <a:ext uri="{FF2B5EF4-FFF2-40B4-BE49-F238E27FC236}">
                <a16:creationId xmlns:a16="http://schemas.microsoft.com/office/drawing/2014/main" id="{1C0B24A3-7C41-314F-B734-90D7D57B5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18420"/>
            <a:ext cx="4137034" cy="2639580"/>
          </a:xfrm>
          <a:prstGeom prst="rect">
            <a:avLst/>
          </a:prstGeom>
        </p:spPr>
      </p:pic>
      <p:pic>
        <p:nvPicPr>
          <p:cNvPr id="9" name="Picture 8">
            <a:extLst>
              <a:ext uri="{FF2B5EF4-FFF2-40B4-BE49-F238E27FC236}">
                <a16:creationId xmlns:a16="http://schemas.microsoft.com/office/drawing/2014/main" id="{C6026E63-00A6-1940-9413-93429214F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9199" y="4210639"/>
            <a:ext cx="4137034" cy="2647361"/>
          </a:xfrm>
          <a:prstGeom prst="rect">
            <a:avLst/>
          </a:prstGeom>
        </p:spPr>
      </p:pic>
      <p:pic>
        <p:nvPicPr>
          <p:cNvPr id="11" name="Picture 10">
            <a:extLst>
              <a:ext uri="{FF2B5EF4-FFF2-40B4-BE49-F238E27FC236}">
                <a16:creationId xmlns:a16="http://schemas.microsoft.com/office/drawing/2014/main" id="{6A517DD0-2A3C-E843-9F76-33A44E17C185}"/>
              </a:ext>
            </a:extLst>
          </p:cNvPr>
          <p:cNvPicPr>
            <a:picLocks noChangeAspect="1"/>
          </p:cNvPicPr>
          <p:nvPr/>
        </p:nvPicPr>
        <p:blipFill rotWithShape="1">
          <a:blip r:embed="rId5">
            <a:extLst>
              <a:ext uri="{28A0092B-C50C-407E-A947-70E740481C1C}">
                <a14:useLocalDpi xmlns:a14="http://schemas.microsoft.com/office/drawing/2010/main" val="0"/>
              </a:ext>
            </a:extLst>
          </a:blip>
          <a:srcRect b="26071"/>
          <a:stretch/>
        </p:blipFill>
        <p:spPr>
          <a:xfrm>
            <a:off x="8047596" y="5420331"/>
            <a:ext cx="4177022" cy="646331"/>
          </a:xfrm>
          <a:prstGeom prst="rect">
            <a:avLst/>
          </a:prstGeom>
        </p:spPr>
      </p:pic>
      <p:sp>
        <p:nvSpPr>
          <p:cNvPr id="12" name="TextBox 11">
            <a:extLst>
              <a:ext uri="{FF2B5EF4-FFF2-40B4-BE49-F238E27FC236}">
                <a16:creationId xmlns:a16="http://schemas.microsoft.com/office/drawing/2014/main" id="{818B5CFA-236A-0D4C-8EE1-470EF81D55AC}"/>
              </a:ext>
            </a:extLst>
          </p:cNvPr>
          <p:cNvSpPr txBox="1"/>
          <p:nvPr/>
        </p:nvSpPr>
        <p:spPr>
          <a:xfrm>
            <a:off x="450376" y="3971499"/>
            <a:ext cx="3411940" cy="368489"/>
          </a:xfrm>
          <a:prstGeom prst="rect">
            <a:avLst/>
          </a:prstGeom>
          <a:noFill/>
        </p:spPr>
        <p:txBody>
          <a:bodyPr wrap="square" rtlCol="0">
            <a:spAutoFit/>
          </a:bodyPr>
          <a:lstStyle/>
          <a:p>
            <a:pPr algn="ctr"/>
            <a:r>
              <a:rPr lang="en-US" dirty="0"/>
              <a:t>Histogram of G3</a:t>
            </a:r>
          </a:p>
        </p:txBody>
      </p:sp>
      <p:sp>
        <p:nvSpPr>
          <p:cNvPr id="13" name="TextBox 12">
            <a:extLst>
              <a:ext uri="{FF2B5EF4-FFF2-40B4-BE49-F238E27FC236}">
                <a16:creationId xmlns:a16="http://schemas.microsoft.com/office/drawing/2014/main" id="{10628393-110A-0E43-A144-D468B527781B}"/>
              </a:ext>
            </a:extLst>
          </p:cNvPr>
          <p:cNvSpPr txBox="1"/>
          <p:nvPr/>
        </p:nvSpPr>
        <p:spPr>
          <a:xfrm>
            <a:off x="4410663" y="3900001"/>
            <a:ext cx="3411940" cy="368489"/>
          </a:xfrm>
          <a:prstGeom prst="rect">
            <a:avLst/>
          </a:prstGeom>
          <a:noFill/>
        </p:spPr>
        <p:txBody>
          <a:bodyPr wrap="square" rtlCol="0">
            <a:spAutoFit/>
          </a:bodyPr>
          <a:lstStyle/>
          <a:p>
            <a:pPr algn="ctr"/>
            <a:r>
              <a:rPr lang="en-US" dirty="0"/>
              <a:t>QQ-plot of G3</a:t>
            </a:r>
          </a:p>
        </p:txBody>
      </p:sp>
      <p:sp>
        <p:nvSpPr>
          <p:cNvPr id="14" name="TextBox 13">
            <a:extLst>
              <a:ext uri="{FF2B5EF4-FFF2-40B4-BE49-F238E27FC236}">
                <a16:creationId xmlns:a16="http://schemas.microsoft.com/office/drawing/2014/main" id="{AAF98F00-AD59-4E42-BE38-C3249CF2CEBA}"/>
              </a:ext>
            </a:extLst>
          </p:cNvPr>
          <p:cNvSpPr txBox="1"/>
          <p:nvPr/>
        </p:nvSpPr>
        <p:spPr>
          <a:xfrm>
            <a:off x="7769424" y="5085089"/>
            <a:ext cx="4564180" cy="369332"/>
          </a:xfrm>
          <a:prstGeom prst="rect">
            <a:avLst/>
          </a:prstGeom>
          <a:noFill/>
        </p:spPr>
        <p:txBody>
          <a:bodyPr wrap="square" rtlCol="0">
            <a:spAutoFit/>
          </a:bodyPr>
          <a:lstStyle/>
          <a:p>
            <a:pPr algn="ctr"/>
            <a:r>
              <a:rPr lang="en-US" dirty="0"/>
              <a:t>G3 - Shapiro-</a:t>
            </a:r>
            <a:r>
              <a:rPr lang="en-US" dirty="0" err="1"/>
              <a:t>Vilko</a:t>
            </a:r>
            <a:r>
              <a:rPr lang="en-US" dirty="0"/>
              <a:t> Normality Test Result</a:t>
            </a:r>
          </a:p>
        </p:txBody>
      </p:sp>
    </p:spTree>
    <p:extLst>
      <p:ext uri="{BB962C8B-B14F-4D97-AF65-F5344CB8AC3E}">
        <p14:creationId xmlns:p14="http://schemas.microsoft.com/office/powerpoint/2010/main" val="192840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ED14-1268-7B42-98E7-2A055AEF0EB9}"/>
              </a:ext>
            </a:extLst>
          </p:cNvPr>
          <p:cNvSpPr>
            <a:spLocks noGrp="1"/>
          </p:cNvSpPr>
          <p:nvPr>
            <p:ph type="title"/>
          </p:nvPr>
        </p:nvSpPr>
        <p:spPr/>
        <p:txBody>
          <a:bodyPr/>
          <a:lstStyle/>
          <a:p>
            <a:r>
              <a:rPr lang="en-US" dirty="0"/>
              <a:t>How to prepare the data?</a:t>
            </a:r>
          </a:p>
        </p:txBody>
      </p:sp>
      <p:sp>
        <p:nvSpPr>
          <p:cNvPr id="3" name="Content Placeholder 2">
            <a:extLst>
              <a:ext uri="{FF2B5EF4-FFF2-40B4-BE49-F238E27FC236}">
                <a16:creationId xmlns:a16="http://schemas.microsoft.com/office/drawing/2014/main" id="{5E7AD13D-8188-324F-938B-FD85A60E92AC}"/>
              </a:ext>
            </a:extLst>
          </p:cNvPr>
          <p:cNvSpPr>
            <a:spLocks noGrp="1"/>
          </p:cNvSpPr>
          <p:nvPr>
            <p:ph idx="1"/>
          </p:nvPr>
        </p:nvSpPr>
        <p:spPr/>
        <p:txBody>
          <a:bodyPr>
            <a:normAutofit/>
          </a:bodyPr>
          <a:lstStyle/>
          <a:p>
            <a:r>
              <a:rPr lang="en-US" dirty="0"/>
              <a:t>It is complicated to adjust the dataset if it already does not meet the assumptions. However, first step is to identify the problem.</a:t>
            </a:r>
          </a:p>
          <a:p>
            <a:r>
              <a:rPr lang="en-US" dirty="0"/>
              <a:t>A few methods can be used to ensure the regression model performs well on the data.</a:t>
            </a:r>
          </a:p>
          <a:p>
            <a:pPr marL="457200" indent="-457200">
              <a:buFont typeface="+mj-lt"/>
              <a:buAutoNum type="arabicPeriod"/>
            </a:pPr>
            <a:r>
              <a:rPr lang="en-US" dirty="0"/>
              <a:t>Variables with a high VIF can be removed and the model performance compared to the one with and without these variables.</a:t>
            </a:r>
          </a:p>
          <a:p>
            <a:pPr marL="457200" indent="-457200">
              <a:buFont typeface="+mj-lt"/>
              <a:buAutoNum type="arabicPeriod"/>
            </a:pPr>
            <a:r>
              <a:rPr lang="en-US" dirty="0"/>
              <a:t>To ensure that the distribution of errors is normal, specific data points will have to be identified and manipulated. It is a long process and beyond the scope of this assignment.</a:t>
            </a:r>
          </a:p>
        </p:txBody>
      </p:sp>
    </p:spTree>
    <p:extLst>
      <p:ext uri="{BB962C8B-B14F-4D97-AF65-F5344CB8AC3E}">
        <p14:creationId xmlns:p14="http://schemas.microsoft.com/office/powerpoint/2010/main" val="177076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A221-4394-D643-B0D7-C59E2DD624EA}"/>
              </a:ext>
            </a:extLst>
          </p:cNvPr>
          <p:cNvSpPr>
            <a:spLocks noGrp="1"/>
          </p:cNvSpPr>
          <p:nvPr>
            <p:ph type="title"/>
          </p:nvPr>
        </p:nvSpPr>
        <p:spPr>
          <a:xfrm>
            <a:off x="540755" y="361802"/>
            <a:ext cx="6955036" cy="1609344"/>
          </a:xfrm>
        </p:spPr>
        <p:txBody>
          <a:bodyPr>
            <a:normAutofit fontScale="90000"/>
          </a:bodyPr>
          <a:lstStyle/>
          <a:p>
            <a:r>
              <a:rPr lang="en-US" dirty="0"/>
              <a:t>How did the baseline Regression models perform?</a:t>
            </a:r>
          </a:p>
        </p:txBody>
      </p:sp>
      <p:sp>
        <p:nvSpPr>
          <p:cNvPr id="3" name="Content Placeholder 2">
            <a:extLst>
              <a:ext uri="{FF2B5EF4-FFF2-40B4-BE49-F238E27FC236}">
                <a16:creationId xmlns:a16="http://schemas.microsoft.com/office/drawing/2014/main" id="{57C6DC02-16BF-264A-9DB7-79B840107D73}"/>
              </a:ext>
            </a:extLst>
          </p:cNvPr>
          <p:cNvSpPr>
            <a:spLocks noGrp="1"/>
          </p:cNvSpPr>
          <p:nvPr>
            <p:ph idx="1"/>
          </p:nvPr>
        </p:nvSpPr>
        <p:spPr>
          <a:xfrm>
            <a:off x="540755" y="2121408"/>
            <a:ext cx="4037595" cy="4374790"/>
          </a:xfrm>
        </p:spPr>
        <p:txBody>
          <a:bodyPr>
            <a:normAutofit lnSpcReduction="10000"/>
          </a:bodyPr>
          <a:lstStyle/>
          <a:p>
            <a:r>
              <a:rPr lang="en-US" dirty="0"/>
              <a:t>The baseline model performed well with a R2 score of </a:t>
            </a:r>
            <a:r>
              <a:rPr lang="en-US" b="1" dirty="0"/>
              <a:t>0.86</a:t>
            </a:r>
            <a:r>
              <a:rPr lang="en-US" dirty="0"/>
              <a:t> and an Adjusted R2 score of </a:t>
            </a:r>
            <a:r>
              <a:rPr lang="en-US" b="1" dirty="0"/>
              <a:t>0.85</a:t>
            </a:r>
            <a:r>
              <a:rPr lang="en-US" dirty="0"/>
              <a:t>.</a:t>
            </a:r>
          </a:p>
          <a:p>
            <a:r>
              <a:rPr lang="en-US" dirty="0"/>
              <a:t>The learning curves follows the ideal learning paths, indicating that the model is not overfitting the dataset. The variance is low as the difference between the training and validation curves closes in.</a:t>
            </a:r>
          </a:p>
          <a:p>
            <a:r>
              <a:rPr lang="en-US" dirty="0"/>
              <a:t>The box plots shows the cross validated RMSE results. The mean is </a:t>
            </a:r>
            <a:r>
              <a:rPr lang="en-US" b="1" dirty="0"/>
              <a:t>1.59</a:t>
            </a:r>
            <a:r>
              <a:rPr lang="en-US" dirty="0"/>
              <a:t>, which is higher than the threshold (1.13) RMSE value.</a:t>
            </a:r>
            <a:endParaRPr lang="en-US" b="1" dirty="0"/>
          </a:p>
          <a:p>
            <a:endParaRPr lang="en-US" b="1" dirty="0"/>
          </a:p>
        </p:txBody>
      </p:sp>
      <p:pic>
        <p:nvPicPr>
          <p:cNvPr id="5" name="Picture 4">
            <a:extLst>
              <a:ext uri="{FF2B5EF4-FFF2-40B4-BE49-F238E27FC236}">
                <a16:creationId xmlns:a16="http://schemas.microsoft.com/office/drawing/2014/main" id="{70628574-7B67-DF41-99A0-5D4F4D95E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563" y="2971800"/>
            <a:ext cx="3035300" cy="914400"/>
          </a:xfrm>
          <a:prstGeom prst="rect">
            <a:avLst/>
          </a:prstGeom>
        </p:spPr>
      </p:pic>
      <p:pic>
        <p:nvPicPr>
          <p:cNvPr id="7" name="Picture 6">
            <a:extLst>
              <a:ext uri="{FF2B5EF4-FFF2-40B4-BE49-F238E27FC236}">
                <a16:creationId xmlns:a16="http://schemas.microsoft.com/office/drawing/2014/main" id="{292D4E2B-9FC1-134E-AA18-8F586CDD1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6863" y="0"/>
            <a:ext cx="4125137" cy="4612943"/>
          </a:xfrm>
          <a:prstGeom prst="rect">
            <a:avLst/>
          </a:prstGeom>
        </p:spPr>
      </p:pic>
      <p:pic>
        <p:nvPicPr>
          <p:cNvPr id="9" name="Picture 8">
            <a:extLst>
              <a:ext uri="{FF2B5EF4-FFF2-40B4-BE49-F238E27FC236}">
                <a16:creationId xmlns:a16="http://schemas.microsoft.com/office/drawing/2014/main" id="{55D21F9D-688C-794A-8B18-D4E203C45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470" y="3955452"/>
            <a:ext cx="4381378" cy="2902548"/>
          </a:xfrm>
          <a:prstGeom prst="rect">
            <a:avLst/>
          </a:prstGeom>
        </p:spPr>
      </p:pic>
    </p:spTree>
    <p:extLst>
      <p:ext uri="{BB962C8B-B14F-4D97-AF65-F5344CB8AC3E}">
        <p14:creationId xmlns:p14="http://schemas.microsoft.com/office/powerpoint/2010/main" val="219124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0F92-3139-F145-9658-4E6FCE9E99B0}"/>
              </a:ext>
            </a:extLst>
          </p:cNvPr>
          <p:cNvSpPr>
            <a:spLocks noGrp="1"/>
          </p:cNvSpPr>
          <p:nvPr>
            <p:ph type="title"/>
          </p:nvPr>
        </p:nvSpPr>
        <p:spPr/>
        <p:txBody>
          <a:bodyPr/>
          <a:lstStyle/>
          <a:p>
            <a:r>
              <a:rPr lang="en-US" dirty="0"/>
              <a:t>What were the most important features?</a:t>
            </a:r>
          </a:p>
        </p:txBody>
      </p:sp>
      <p:sp>
        <p:nvSpPr>
          <p:cNvPr id="3" name="Content Placeholder 2">
            <a:extLst>
              <a:ext uri="{FF2B5EF4-FFF2-40B4-BE49-F238E27FC236}">
                <a16:creationId xmlns:a16="http://schemas.microsoft.com/office/drawing/2014/main" id="{5FAE3B42-79AE-0E47-B21B-2CA08A077186}"/>
              </a:ext>
            </a:extLst>
          </p:cNvPr>
          <p:cNvSpPr>
            <a:spLocks noGrp="1"/>
          </p:cNvSpPr>
          <p:nvPr>
            <p:ph idx="1"/>
          </p:nvPr>
        </p:nvSpPr>
        <p:spPr/>
        <p:txBody>
          <a:bodyPr/>
          <a:lstStyle/>
          <a:p>
            <a:r>
              <a:rPr lang="en-US" dirty="0"/>
              <a:t>Feature importance in a regression model involves observing the coefficients of the regression equation. The larger the value of the coefficient, the larger the impact of the variable on the response or target variable.</a:t>
            </a:r>
          </a:p>
          <a:p>
            <a:r>
              <a:rPr lang="en-US" dirty="0"/>
              <a:t>The top 10 positive and negative coefficients are studied separately to understand the type of impact the variables have on the target variable.</a:t>
            </a:r>
          </a:p>
          <a:p>
            <a:endParaRPr lang="en-US" dirty="0"/>
          </a:p>
        </p:txBody>
      </p:sp>
      <p:pic>
        <p:nvPicPr>
          <p:cNvPr id="5" name="Picture 4">
            <a:extLst>
              <a:ext uri="{FF2B5EF4-FFF2-40B4-BE49-F238E27FC236}">
                <a16:creationId xmlns:a16="http://schemas.microsoft.com/office/drawing/2014/main" id="{45B12553-2787-2840-A380-31D34EC3F73A}"/>
              </a:ext>
            </a:extLst>
          </p:cNvPr>
          <p:cNvPicPr>
            <a:picLocks noChangeAspect="1"/>
          </p:cNvPicPr>
          <p:nvPr/>
        </p:nvPicPr>
        <p:blipFill rotWithShape="1">
          <a:blip r:embed="rId2">
            <a:extLst>
              <a:ext uri="{28A0092B-C50C-407E-A947-70E740481C1C}">
                <a14:useLocalDpi xmlns:a14="http://schemas.microsoft.com/office/drawing/2010/main" val="0"/>
              </a:ext>
            </a:extLst>
          </a:blip>
          <a:srcRect l="-4866" r="-4866"/>
          <a:stretch/>
        </p:blipFill>
        <p:spPr>
          <a:xfrm>
            <a:off x="456426" y="3698543"/>
            <a:ext cx="1978925" cy="3159457"/>
          </a:xfrm>
          <a:prstGeom prst="rect">
            <a:avLst/>
          </a:prstGeom>
        </p:spPr>
      </p:pic>
      <p:pic>
        <p:nvPicPr>
          <p:cNvPr id="7" name="Picture 6">
            <a:extLst>
              <a:ext uri="{FF2B5EF4-FFF2-40B4-BE49-F238E27FC236}">
                <a16:creationId xmlns:a16="http://schemas.microsoft.com/office/drawing/2014/main" id="{8C469C78-DAC0-9241-B2F1-BE38310A77EF}"/>
              </a:ext>
            </a:extLst>
          </p:cNvPr>
          <p:cNvPicPr>
            <a:picLocks noChangeAspect="1"/>
          </p:cNvPicPr>
          <p:nvPr/>
        </p:nvPicPr>
        <p:blipFill rotWithShape="1">
          <a:blip r:embed="rId3">
            <a:extLst>
              <a:ext uri="{28A0092B-C50C-407E-A947-70E740481C1C}">
                <a14:useLocalDpi xmlns:a14="http://schemas.microsoft.com/office/drawing/2010/main" val="0"/>
              </a:ext>
            </a:extLst>
          </a:blip>
          <a:srcRect l="-1078" r="479"/>
          <a:stretch/>
        </p:blipFill>
        <p:spPr>
          <a:xfrm>
            <a:off x="2272206" y="3698542"/>
            <a:ext cx="1707174" cy="3159457"/>
          </a:xfrm>
          <a:prstGeom prst="rect">
            <a:avLst/>
          </a:prstGeom>
        </p:spPr>
      </p:pic>
      <p:sp>
        <p:nvSpPr>
          <p:cNvPr id="8" name="Content Placeholder 2">
            <a:extLst>
              <a:ext uri="{FF2B5EF4-FFF2-40B4-BE49-F238E27FC236}">
                <a16:creationId xmlns:a16="http://schemas.microsoft.com/office/drawing/2014/main" id="{EF0AC9F9-6606-8C43-AE7D-D32C2D648510}"/>
              </a:ext>
            </a:extLst>
          </p:cNvPr>
          <p:cNvSpPr txBox="1">
            <a:spLocks/>
          </p:cNvSpPr>
          <p:nvPr/>
        </p:nvSpPr>
        <p:spPr>
          <a:xfrm>
            <a:off x="4131780" y="3925918"/>
            <a:ext cx="7148868" cy="239868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Some interesting discoveries here:</a:t>
            </a:r>
          </a:p>
          <a:p>
            <a:pPr lvl="1"/>
            <a:r>
              <a:rPr lang="en-US" dirty="0"/>
              <a:t>Being involved in extra-curricular activities, in a romantic relationship and getting extra classes (paid) for the course has a </a:t>
            </a:r>
            <a:r>
              <a:rPr lang="en-US" b="1" dirty="0"/>
              <a:t>negative impact </a:t>
            </a:r>
            <a:r>
              <a:rPr lang="en-US" dirty="0"/>
              <a:t>on the a </a:t>
            </a:r>
            <a:r>
              <a:rPr lang="en-US" b="1" dirty="0"/>
              <a:t>student’s final grade</a:t>
            </a:r>
            <a:r>
              <a:rPr lang="en-US" dirty="0"/>
              <a:t>.</a:t>
            </a:r>
          </a:p>
          <a:p>
            <a:pPr lvl="1"/>
            <a:r>
              <a:rPr lang="en-US" dirty="0"/>
              <a:t>On the positive end, family support, school and grades in the first two periods (G1 and G2) have a positive impact on a student’s grades.</a:t>
            </a:r>
          </a:p>
          <a:p>
            <a:pPr lvl="1"/>
            <a:r>
              <a:rPr lang="en-US" dirty="0"/>
              <a:t>sex has a small effect on the grades of a student.</a:t>
            </a:r>
          </a:p>
        </p:txBody>
      </p:sp>
    </p:spTree>
    <p:extLst>
      <p:ext uri="{BB962C8B-B14F-4D97-AF65-F5344CB8AC3E}">
        <p14:creationId xmlns:p14="http://schemas.microsoft.com/office/powerpoint/2010/main" val="53927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CB4F-75AB-C948-AB84-6F012A9FD691}"/>
              </a:ext>
            </a:extLst>
          </p:cNvPr>
          <p:cNvSpPr>
            <a:spLocks noGrp="1"/>
          </p:cNvSpPr>
          <p:nvPr>
            <p:ph type="title"/>
          </p:nvPr>
        </p:nvSpPr>
        <p:spPr/>
        <p:txBody>
          <a:bodyPr/>
          <a:lstStyle/>
          <a:p>
            <a:r>
              <a:rPr lang="en-US" dirty="0"/>
              <a:t>A little about the external dataset</a:t>
            </a:r>
          </a:p>
        </p:txBody>
      </p:sp>
      <p:sp>
        <p:nvSpPr>
          <p:cNvPr id="3" name="Content Placeholder 2">
            <a:extLst>
              <a:ext uri="{FF2B5EF4-FFF2-40B4-BE49-F238E27FC236}">
                <a16:creationId xmlns:a16="http://schemas.microsoft.com/office/drawing/2014/main" id="{A8A59B5F-348D-9D46-9A92-5792E09BB42B}"/>
              </a:ext>
            </a:extLst>
          </p:cNvPr>
          <p:cNvSpPr>
            <a:spLocks noGrp="1"/>
          </p:cNvSpPr>
          <p:nvPr>
            <p:ph idx="1"/>
          </p:nvPr>
        </p:nvSpPr>
        <p:spPr>
          <a:xfrm>
            <a:off x="1069848" y="2121408"/>
            <a:ext cx="10058400" cy="1609344"/>
          </a:xfrm>
        </p:spPr>
        <p:txBody>
          <a:bodyPr>
            <a:normAutofit/>
          </a:bodyPr>
          <a:lstStyle/>
          <a:p>
            <a:r>
              <a:rPr lang="en-US" dirty="0"/>
              <a:t>The external dataset was found on </a:t>
            </a:r>
            <a:r>
              <a:rPr lang="en-US" dirty="0">
                <a:hlinkClick r:id="rId2"/>
              </a:rPr>
              <a:t>Kaggle</a:t>
            </a:r>
            <a:r>
              <a:rPr lang="en-US" dirty="0"/>
              <a:t>.</a:t>
            </a:r>
          </a:p>
          <a:p>
            <a:r>
              <a:rPr lang="en-US" dirty="0"/>
              <a:t>It contains marks achieved by students for various subjects. </a:t>
            </a:r>
          </a:p>
          <a:p>
            <a:r>
              <a:rPr lang="en-US" dirty="0"/>
              <a:t>Three key numerical variables reflect the grades of a student: `math score`, `reading score` and `writing score`. </a:t>
            </a:r>
          </a:p>
        </p:txBody>
      </p:sp>
      <p:pic>
        <p:nvPicPr>
          <p:cNvPr id="5" name="Picture 4">
            <a:extLst>
              <a:ext uri="{FF2B5EF4-FFF2-40B4-BE49-F238E27FC236}">
                <a16:creationId xmlns:a16="http://schemas.microsoft.com/office/drawing/2014/main" id="{ED643CD6-D597-D64A-8E2A-CE33E2347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452" y="3612426"/>
            <a:ext cx="4965700" cy="2463800"/>
          </a:xfrm>
          <a:prstGeom prst="rect">
            <a:avLst/>
          </a:prstGeom>
        </p:spPr>
      </p:pic>
      <p:sp>
        <p:nvSpPr>
          <p:cNvPr id="8" name="Content Placeholder 2">
            <a:extLst>
              <a:ext uri="{FF2B5EF4-FFF2-40B4-BE49-F238E27FC236}">
                <a16:creationId xmlns:a16="http://schemas.microsoft.com/office/drawing/2014/main" id="{57CCFF98-2AEB-AD4D-9914-103BB640A60F}"/>
              </a:ext>
            </a:extLst>
          </p:cNvPr>
          <p:cNvSpPr txBox="1">
            <a:spLocks/>
          </p:cNvSpPr>
          <p:nvPr/>
        </p:nvSpPr>
        <p:spPr>
          <a:xfrm>
            <a:off x="1069848" y="3758184"/>
            <a:ext cx="5499085" cy="24638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There are five other variables in the dataset.</a:t>
            </a:r>
          </a:p>
          <a:p>
            <a:r>
              <a:rPr lang="en-US" dirty="0"/>
              <a:t>Two variables that are common between the datasets are:</a:t>
            </a:r>
          </a:p>
          <a:p>
            <a:pPr lvl="1"/>
            <a:r>
              <a:rPr lang="en-US" dirty="0"/>
              <a:t>Gender</a:t>
            </a:r>
          </a:p>
          <a:p>
            <a:pPr lvl="1"/>
            <a:r>
              <a:rPr lang="en-US" dirty="0"/>
              <a:t>Parental level of education.</a:t>
            </a:r>
          </a:p>
        </p:txBody>
      </p:sp>
    </p:spTree>
    <p:extLst>
      <p:ext uri="{BB962C8B-B14F-4D97-AF65-F5344CB8AC3E}">
        <p14:creationId xmlns:p14="http://schemas.microsoft.com/office/powerpoint/2010/main" val="207843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B66E-5BA4-3F46-BDF8-FD6D5A51E171}"/>
              </a:ext>
            </a:extLst>
          </p:cNvPr>
          <p:cNvSpPr>
            <a:spLocks noGrp="1"/>
          </p:cNvSpPr>
          <p:nvPr>
            <p:ph type="title"/>
          </p:nvPr>
        </p:nvSpPr>
        <p:spPr>
          <a:xfrm>
            <a:off x="7751928" y="484632"/>
            <a:ext cx="4094329" cy="1609344"/>
          </a:xfrm>
        </p:spPr>
        <p:txBody>
          <a:bodyPr>
            <a:normAutofit fontScale="90000"/>
          </a:bodyPr>
          <a:lstStyle/>
          <a:p>
            <a:r>
              <a:rPr lang="en-US" dirty="0"/>
              <a:t>EDA – External Dataset</a:t>
            </a:r>
          </a:p>
        </p:txBody>
      </p:sp>
      <p:sp>
        <p:nvSpPr>
          <p:cNvPr id="3" name="Content Placeholder 2">
            <a:extLst>
              <a:ext uri="{FF2B5EF4-FFF2-40B4-BE49-F238E27FC236}">
                <a16:creationId xmlns:a16="http://schemas.microsoft.com/office/drawing/2014/main" id="{7BA5C089-8A32-BB4A-93FD-A559F5B5DADB}"/>
              </a:ext>
            </a:extLst>
          </p:cNvPr>
          <p:cNvSpPr>
            <a:spLocks noGrp="1"/>
          </p:cNvSpPr>
          <p:nvPr>
            <p:ph idx="1"/>
          </p:nvPr>
        </p:nvSpPr>
        <p:spPr>
          <a:xfrm>
            <a:off x="7751927" y="2121408"/>
            <a:ext cx="4094329" cy="4050792"/>
          </a:xfrm>
        </p:spPr>
        <p:txBody>
          <a:bodyPr/>
          <a:lstStyle/>
          <a:p>
            <a:pPr marL="0" indent="0">
              <a:buNone/>
            </a:pPr>
            <a:r>
              <a:rPr lang="en-US" dirty="0"/>
              <a:t>From the associations plot, it is evident that</a:t>
            </a:r>
          </a:p>
          <a:p>
            <a:r>
              <a:rPr lang="en-US" dirty="0"/>
              <a:t>`math score` is highly correlated to `reading score` and `writing score`. </a:t>
            </a:r>
          </a:p>
          <a:p>
            <a:r>
              <a:rPr lang="en-US" dirty="0"/>
              <a:t>After that the categorical variables seem to have a moderate correlation with `math score`.</a:t>
            </a:r>
          </a:p>
          <a:p>
            <a:pPr lvl="1"/>
            <a:endParaRPr lang="en-US" dirty="0"/>
          </a:p>
        </p:txBody>
      </p:sp>
      <p:pic>
        <p:nvPicPr>
          <p:cNvPr id="5" name="Picture 4">
            <a:extLst>
              <a:ext uri="{FF2B5EF4-FFF2-40B4-BE49-F238E27FC236}">
                <a16:creationId xmlns:a16="http://schemas.microsoft.com/office/drawing/2014/main" id="{9C7EFF0F-18B4-074C-B446-2CB30C502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06997" cy="6858000"/>
          </a:xfrm>
          <a:prstGeom prst="rect">
            <a:avLst/>
          </a:prstGeom>
        </p:spPr>
      </p:pic>
    </p:spTree>
    <p:extLst>
      <p:ext uri="{BB962C8B-B14F-4D97-AF65-F5344CB8AC3E}">
        <p14:creationId xmlns:p14="http://schemas.microsoft.com/office/powerpoint/2010/main" val="57465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3BA7-BFF4-7C40-A0E2-0239A8EE6033}"/>
              </a:ext>
            </a:extLst>
          </p:cNvPr>
          <p:cNvSpPr>
            <a:spLocks noGrp="1"/>
          </p:cNvSpPr>
          <p:nvPr>
            <p:ph type="title"/>
          </p:nvPr>
        </p:nvSpPr>
        <p:spPr>
          <a:xfrm>
            <a:off x="327546" y="484632"/>
            <a:ext cx="6517754" cy="1609344"/>
          </a:xfrm>
        </p:spPr>
        <p:txBody>
          <a:bodyPr>
            <a:normAutofit fontScale="90000"/>
          </a:bodyPr>
          <a:lstStyle/>
          <a:p>
            <a:r>
              <a:rPr lang="en-US" dirty="0"/>
              <a:t>Does the external dataset meet the assumptions?</a:t>
            </a:r>
          </a:p>
        </p:txBody>
      </p:sp>
      <p:sp>
        <p:nvSpPr>
          <p:cNvPr id="3" name="Content Placeholder 2">
            <a:extLst>
              <a:ext uri="{FF2B5EF4-FFF2-40B4-BE49-F238E27FC236}">
                <a16:creationId xmlns:a16="http://schemas.microsoft.com/office/drawing/2014/main" id="{4E277D68-14A2-4C40-B410-50B0E8767D81}"/>
              </a:ext>
            </a:extLst>
          </p:cNvPr>
          <p:cNvSpPr>
            <a:spLocks noGrp="1"/>
          </p:cNvSpPr>
          <p:nvPr>
            <p:ph idx="1"/>
          </p:nvPr>
        </p:nvSpPr>
        <p:spPr>
          <a:xfrm>
            <a:off x="327546" y="2306472"/>
            <a:ext cx="6517754" cy="3865728"/>
          </a:xfrm>
        </p:spPr>
        <p:txBody>
          <a:bodyPr/>
          <a:lstStyle/>
          <a:p>
            <a:r>
              <a:rPr lang="en-US" dirty="0"/>
              <a:t>The histogram shows a good normal distribution of the data.</a:t>
            </a:r>
          </a:p>
          <a:p>
            <a:r>
              <a:rPr lang="en-US" dirty="0"/>
              <a:t>The QQ-plot shows that the distribution of errors follows a normal distribution for this dataset, unlike the previous one.</a:t>
            </a:r>
          </a:p>
          <a:p>
            <a:r>
              <a:rPr lang="en-US" dirty="0"/>
              <a:t>The VIF values are very high for both the variables and should be taken into considering when building a regression model.</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0907175-1E45-B14A-A37C-67BB6FC4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0"/>
            <a:ext cx="5346700" cy="3429000"/>
          </a:xfrm>
          <a:prstGeom prst="rect">
            <a:avLst/>
          </a:prstGeom>
        </p:spPr>
      </p:pic>
      <p:pic>
        <p:nvPicPr>
          <p:cNvPr id="7" name="Picture 6">
            <a:extLst>
              <a:ext uri="{FF2B5EF4-FFF2-40B4-BE49-F238E27FC236}">
                <a16:creationId xmlns:a16="http://schemas.microsoft.com/office/drawing/2014/main" id="{BA230E4A-EBAA-D844-91DA-D85A36ECE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540" y="3393987"/>
            <a:ext cx="5122460" cy="3464013"/>
          </a:xfrm>
          <a:prstGeom prst="rect">
            <a:avLst/>
          </a:prstGeom>
        </p:spPr>
      </p:pic>
      <p:pic>
        <p:nvPicPr>
          <p:cNvPr id="9" name="Picture 8">
            <a:extLst>
              <a:ext uri="{FF2B5EF4-FFF2-40B4-BE49-F238E27FC236}">
                <a16:creationId xmlns:a16="http://schemas.microsoft.com/office/drawing/2014/main" id="{4A50464F-990C-D043-B712-5B97783AC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7479" y="5024703"/>
            <a:ext cx="2939539" cy="1614932"/>
          </a:xfrm>
          <a:prstGeom prst="rect">
            <a:avLst/>
          </a:prstGeom>
        </p:spPr>
      </p:pic>
    </p:spTree>
    <p:extLst>
      <p:ext uri="{BB962C8B-B14F-4D97-AF65-F5344CB8AC3E}">
        <p14:creationId xmlns:p14="http://schemas.microsoft.com/office/powerpoint/2010/main" val="150676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2405-414A-2046-86F8-61CEAB6A06C4}"/>
              </a:ext>
            </a:extLst>
          </p:cNvPr>
          <p:cNvSpPr>
            <a:spLocks noGrp="1"/>
          </p:cNvSpPr>
          <p:nvPr>
            <p:ph type="title"/>
          </p:nvPr>
        </p:nvSpPr>
        <p:spPr/>
        <p:txBody>
          <a:bodyPr/>
          <a:lstStyle/>
          <a:p>
            <a:r>
              <a:rPr lang="en-US" dirty="0"/>
              <a:t>What about the performance and coefficients of this dataset?</a:t>
            </a:r>
          </a:p>
        </p:txBody>
      </p:sp>
      <p:sp>
        <p:nvSpPr>
          <p:cNvPr id="3" name="Content Placeholder 2">
            <a:extLst>
              <a:ext uri="{FF2B5EF4-FFF2-40B4-BE49-F238E27FC236}">
                <a16:creationId xmlns:a16="http://schemas.microsoft.com/office/drawing/2014/main" id="{98B47250-2158-8E47-A07E-637B2F0E671D}"/>
              </a:ext>
            </a:extLst>
          </p:cNvPr>
          <p:cNvSpPr>
            <a:spLocks noGrp="1"/>
          </p:cNvSpPr>
          <p:nvPr>
            <p:ph idx="1"/>
          </p:nvPr>
        </p:nvSpPr>
        <p:spPr>
          <a:xfrm>
            <a:off x="1069848" y="2121409"/>
            <a:ext cx="10058400" cy="2145792"/>
          </a:xfrm>
        </p:spPr>
        <p:txBody>
          <a:bodyPr>
            <a:normAutofit lnSpcReduction="10000"/>
          </a:bodyPr>
          <a:lstStyle/>
          <a:p>
            <a:r>
              <a:rPr lang="en-US" dirty="0"/>
              <a:t>The performance of the regressor model on the external dataset is the same as the one on `Math ` and `Portuguese`: R2 of 0.85 and Adjusted R2 of 0.85.</a:t>
            </a:r>
          </a:p>
          <a:p>
            <a:r>
              <a:rPr lang="en-US" dirty="0"/>
              <a:t>As the mean of `math score` is 66.1, the RMSE threshold falls under 6.61. The model’s RMSE is 5.64, hence, the performance of the model can be deemed good.</a:t>
            </a:r>
          </a:p>
          <a:p>
            <a:r>
              <a:rPr lang="en-US" dirty="0"/>
              <a:t>Finally, `gender` is playing the most important role in determining the grade achieved by a student, which is followed by `lunch` and `test preparation course`. The original model did not have a large coefficient for gender.</a:t>
            </a:r>
          </a:p>
          <a:p>
            <a:endParaRPr lang="en-US" dirty="0"/>
          </a:p>
        </p:txBody>
      </p:sp>
      <p:pic>
        <p:nvPicPr>
          <p:cNvPr id="5" name="Picture 4">
            <a:extLst>
              <a:ext uri="{FF2B5EF4-FFF2-40B4-BE49-F238E27FC236}">
                <a16:creationId xmlns:a16="http://schemas.microsoft.com/office/drawing/2014/main" id="{D777B68B-8A63-404E-B85F-A1BECBF28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0" y="4876661"/>
            <a:ext cx="3251200" cy="1092200"/>
          </a:xfrm>
          <a:prstGeom prst="rect">
            <a:avLst/>
          </a:prstGeom>
        </p:spPr>
      </p:pic>
      <p:pic>
        <p:nvPicPr>
          <p:cNvPr id="7" name="Picture 6">
            <a:extLst>
              <a:ext uri="{FF2B5EF4-FFF2-40B4-BE49-F238E27FC236}">
                <a16:creationId xmlns:a16="http://schemas.microsoft.com/office/drawing/2014/main" id="{67382EDB-F659-464A-90DB-3A1A26C73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05" y="4275162"/>
            <a:ext cx="3479800" cy="2590800"/>
          </a:xfrm>
          <a:prstGeom prst="rect">
            <a:avLst/>
          </a:prstGeom>
        </p:spPr>
      </p:pic>
      <p:pic>
        <p:nvPicPr>
          <p:cNvPr id="9" name="Picture 8">
            <a:extLst>
              <a:ext uri="{FF2B5EF4-FFF2-40B4-BE49-F238E27FC236}">
                <a16:creationId xmlns:a16="http://schemas.microsoft.com/office/drawing/2014/main" id="{B352B430-50C1-4A49-981E-2E0AEECC3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395" y="4175655"/>
            <a:ext cx="3251200" cy="2654911"/>
          </a:xfrm>
          <a:prstGeom prst="rect">
            <a:avLst/>
          </a:prstGeom>
        </p:spPr>
      </p:pic>
      <p:sp>
        <p:nvSpPr>
          <p:cNvPr id="12" name="Oval 11">
            <a:extLst>
              <a:ext uri="{FF2B5EF4-FFF2-40B4-BE49-F238E27FC236}">
                <a16:creationId xmlns:a16="http://schemas.microsoft.com/office/drawing/2014/main" id="{4ABAC66E-E3C8-B34F-8575-F6BF1233A7A5}"/>
              </a:ext>
            </a:extLst>
          </p:cNvPr>
          <p:cNvSpPr/>
          <p:nvPr/>
        </p:nvSpPr>
        <p:spPr>
          <a:xfrm>
            <a:off x="1351128" y="4876661"/>
            <a:ext cx="614150" cy="254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610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D907-A146-FE47-9EC8-01D5D7AD9EAA}"/>
              </a:ext>
            </a:extLst>
          </p:cNvPr>
          <p:cNvSpPr>
            <a:spLocks noGrp="1"/>
          </p:cNvSpPr>
          <p:nvPr>
            <p:ph type="title"/>
          </p:nvPr>
        </p:nvSpPr>
        <p:spPr/>
        <p:txBody>
          <a:bodyPr/>
          <a:lstStyle/>
          <a:p>
            <a:r>
              <a:rPr lang="en-US" dirty="0"/>
              <a:t>Putting it all together - Conclusion</a:t>
            </a:r>
          </a:p>
        </p:txBody>
      </p:sp>
      <p:sp>
        <p:nvSpPr>
          <p:cNvPr id="3" name="Content Placeholder 2">
            <a:extLst>
              <a:ext uri="{FF2B5EF4-FFF2-40B4-BE49-F238E27FC236}">
                <a16:creationId xmlns:a16="http://schemas.microsoft.com/office/drawing/2014/main" id="{B3FF7C8A-6378-B544-A5FE-D3BAB92F933E}"/>
              </a:ext>
            </a:extLst>
          </p:cNvPr>
          <p:cNvSpPr>
            <a:spLocks noGrp="1"/>
          </p:cNvSpPr>
          <p:nvPr>
            <p:ph idx="1"/>
          </p:nvPr>
        </p:nvSpPr>
        <p:spPr/>
        <p:txBody>
          <a:bodyPr>
            <a:normAutofit fontScale="92500" lnSpcReduction="20000"/>
          </a:bodyPr>
          <a:lstStyle/>
          <a:p>
            <a:r>
              <a:rPr lang="en-US" dirty="0"/>
              <a:t>The Ministry of Education wanted to analyze student performance datasets to create a regression model to predict the final grade of a student. </a:t>
            </a:r>
          </a:p>
          <a:p>
            <a:r>
              <a:rPr lang="en-US" dirty="0"/>
              <a:t>Exploratory data analysis of the datasets was carried out to understand the relationships in the data.</a:t>
            </a:r>
          </a:p>
          <a:p>
            <a:r>
              <a:rPr lang="en-US" dirty="0"/>
              <a:t>These relationships were then used to determine if two assumptions of a regression model are met, using VIF and QQ-plots.</a:t>
            </a:r>
          </a:p>
          <a:p>
            <a:r>
              <a:rPr lang="en-US" dirty="0"/>
              <a:t>The performance of a regression model was evaluated and feature importance carried out. Feature importance showed that family support, school and grades in the first two periods (G1 and G2) had a positive impact on a student’s grades.</a:t>
            </a:r>
          </a:p>
          <a:p>
            <a:r>
              <a:rPr lang="en-US" dirty="0"/>
              <a:t>A similar analysis was carried out on an external dataset.</a:t>
            </a:r>
          </a:p>
          <a:p>
            <a:r>
              <a:rPr lang="en-US" dirty="0"/>
              <a:t>The external dataset met the regression model assumptions better, hence yielded a better performing algorithm (in terms of RMSE).</a:t>
            </a:r>
          </a:p>
          <a:p>
            <a:r>
              <a:rPr lang="en-US" dirty="0"/>
              <a:t>Finally, feature importance of the external dataset showed that gender was the most important feature, while for the original dataset, `sex` have a small coefficient.</a:t>
            </a:r>
          </a:p>
        </p:txBody>
      </p:sp>
    </p:spTree>
    <p:extLst>
      <p:ext uri="{BB962C8B-B14F-4D97-AF65-F5344CB8AC3E}">
        <p14:creationId xmlns:p14="http://schemas.microsoft.com/office/powerpoint/2010/main" val="149852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A3C8-2141-8541-BE5C-F22504F78AD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CCEAC05-B6F4-0945-B6BA-B9F9F9302A05}"/>
              </a:ext>
            </a:extLst>
          </p:cNvPr>
          <p:cNvSpPr>
            <a:spLocks noGrp="1"/>
          </p:cNvSpPr>
          <p:nvPr>
            <p:ph idx="1"/>
          </p:nvPr>
        </p:nvSpPr>
        <p:spPr/>
        <p:txBody>
          <a:bodyPr/>
          <a:lstStyle/>
          <a:p>
            <a:r>
              <a:rPr lang="en-US" dirty="0"/>
              <a:t>Description of the problem</a:t>
            </a:r>
          </a:p>
          <a:p>
            <a:r>
              <a:rPr lang="en-US" dirty="0"/>
              <a:t>Exploratory Data Analysis</a:t>
            </a:r>
          </a:p>
          <a:p>
            <a:r>
              <a:rPr lang="en-US" dirty="0"/>
              <a:t>Model Overview and Model Performance Evaluation</a:t>
            </a:r>
          </a:p>
          <a:p>
            <a:r>
              <a:rPr lang="en-US" dirty="0"/>
              <a:t>The External Dataset</a:t>
            </a:r>
          </a:p>
          <a:p>
            <a:r>
              <a:rPr lang="en-US" dirty="0"/>
              <a:t>Dataset and Model Comparison</a:t>
            </a:r>
          </a:p>
          <a:p>
            <a:r>
              <a:rPr lang="en-US" dirty="0"/>
              <a:t>Conclusion</a:t>
            </a:r>
          </a:p>
          <a:p>
            <a:r>
              <a:rPr lang="en-US" dirty="0"/>
              <a:t>Recommendations</a:t>
            </a:r>
          </a:p>
          <a:p>
            <a:endParaRPr lang="en-US" dirty="0"/>
          </a:p>
          <a:p>
            <a:endParaRPr lang="en-US" dirty="0"/>
          </a:p>
        </p:txBody>
      </p:sp>
    </p:spTree>
    <p:extLst>
      <p:ext uri="{BB962C8B-B14F-4D97-AF65-F5344CB8AC3E}">
        <p14:creationId xmlns:p14="http://schemas.microsoft.com/office/powerpoint/2010/main" val="318977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913D-3D16-9849-A627-057EF71BCCC3}"/>
              </a:ext>
            </a:extLst>
          </p:cNvPr>
          <p:cNvSpPr>
            <a:spLocks noGrp="1"/>
          </p:cNvSpPr>
          <p:nvPr>
            <p:ph type="title"/>
          </p:nvPr>
        </p:nvSpPr>
        <p:spPr/>
        <p:txBody>
          <a:bodyPr/>
          <a:lstStyle/>
          <a:p>
            <a:r>
              <a:rPr lang="en-US" dirty="0"/>
              <a:t>Some recommendations</a:t>
            </a:r>
          </a:p>
        </p:txBody>
      </p:sp>
      <p:sp>
        <p:nvSpPr>
          <p:cNvPr id="3" name="Content Placeholder 2">
            <a:extLst>
              <a:ext uri="{FF2B5EF4-FFF2-40B4-BE49-F238E27FC236}">
                <a16:creationId xmlns:a16="http://schemas.microsoft.com/office/drawing/2014/main" id="{5CD4676C-2C3E-874F-8075-1FD43BE4D985}"/>
              </a:ext>
            </a:extLst>
          </p:cNvPr>
          <p:cNvSpPr>
            <a:spLocks noGrp="1"/>
          </p:cNvSpPr>
          <p:nvPr>
            <p:ph idx="1"/>
          </p:nvPr>
        </p:nvSpPr>
        <p:spPr/>
        <p:txBody>
          <a:bodyPr/>
          <a:lstStyle/>
          <a:p>
            <a:pPr marL="457200" indent="-457200">
              <a:buFont typeface="+mj-lt"/>
              <a:buAutoNum type="arabicPeriod"/>
            </a:pPr>
            <a:r>
              <a:rPr lang="en-US" b="1" dirty="0"/>
              <a:t>Gather more data</a:t>
            </a:r>
            <a:r>
              <a:rPr lang="en-US" dirty="0"/>
              <a:t> to gain a better understanding of the features that have a large impact on a student’s grades. </a:t>
            </a:r>
          </a:p>
          <a:p>
            <a:pPr marL="457200" indent="-457200">
              <a:buFont typeface="+mj-lt"/>
              <a:buAutoNum type="arabicPeriod"/>
            </a:pPr>
            <a:r>
              <a:rPr lang="en-US" b="1" dirty="0"/>
              <a:t>Improve the regression model </a:t>
            </a:r>
            <a:r>
              <a:rPr lang="en-US" dirty="0"/>
              <a:t>through feature selection (removing variables with a high VIF value) and hyperparameter tuning.</a:t>
            </a:r>
          </a:p>
          <a:p>
            <a:pPr marL="457200" indent="-457200">
              <a:buFont typeface="+mj-lt"/>
              <a:buAutoNum type="arabicPeriod"/>
            </a:pPr>
            <a:r>
              <a:rPr lang="en-US" b="1" dirty="0"/>
              <a:t>Integrate survey results</a:t>
            </a:r>
            <a:r>
              <a:rPr lang="en-US" dirty="0"/>
              <a:t> into the datasets to improve the understanding of the data.</a:t>
            </a:r>
            <a:endParaRPr lang="en-US" b="1" dirty="0"/>
          </a:p>
        </p:txBody>
      </p:sp>
    </p:spTree>
    <p:extLst>
      <p:ext uri="{BB962C8B-B14F-4D97-AF65-F5344CB8AC3E}">
        <p14:creationId xmlns:p14="http://schemas.microsoft.com/office/powerpoint/2010/main" val="387571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0639-75FF-D242-A527-6A2122004C8B}"/>
              </a:ext>
            </a:extLst>
          </p:cNvPr>
          <p:cNvSpPr>
            <a:spLocks noGrp="1"/>
          </p:cNvSpPr>
          <p:nvPr>
            <p:ph type="title"/>
          </p:nvPr>
        </p:nvSpPr>
        <p:spPr>
          <a:xfrm>
            <a:off x="1066800" y="2624328"/>
            <a:ext cx="10058400" cy="1609344"/>
          </a:xfrm>
        </p:spPr>
        <p:txBody>
          <a:bodyPr>
            <a:normAutofit/>
          </a:bodyPr>
          <a:lstStyle/>
          <a:p>
            <a:pPr algn="ctr"/>
            <a:r>
              <a:rPr lang="en-US" sz="9600" dirty="0"/>
              <a:t>Thank you!</a:t>
            </a:r>
          </a:p>
        </p:txBody>
      </p:sp>
    </p:spTree>
    <p:extLst>
      <p:ext uri="{BB962C8B-B14F-4D97-AF65-F5344CB8AC3E}">
        <p14:creationId xmlns:p14="http://schemas.microsoft.com/office/powerpoint/2010/main" val="63645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3F97-5354-DF46-A363-E505B658ED3F}"/>
              </a:ext>
            </a:extLst>
          </p:cNvPr>
          <p:cNvSpPr>
            <a:spLocks noGrp="1"/>
          </p:cNvSpPr>
          <p:nvPr>
            <p:ph type="title"/>
          </p:nvPr>
        </p:nvSpPr>
        <p:spPr/>
        <p:txBody>
          <a:bodyPr/>
          <a:lstStyle/>
          <a:p>
            <a:r>
              <a:rPr lang="en-US" dirty="0">
                <a:solidFill>
                  <a:schemeClr val="tx1"/>
                </a:solidFill>
              </a:rPr>
              <a:t>Description of the problem</a:t>
            </a:r>
            <a:endParaRPr lang="en-US" dirty="0"/>
          </a:p>
        </p:txBody>
      </p:sp>
      <p:sp>
        <p:nvSpPr>
          <p:cNvPr id="3" name="Content Placeholder 2">
            <a:extLst>
              <a:ext uri="{FF2B5EF4-FFF2-40B4-BE49-F238E27FC236}">
                <a16:creationId xmlns:a16="http://schemas.microsoft.com/office/drawing/2014/main" id="{FD542DC7-7299-A446-A7C8-AA60B7F90DD9}"/>
              </a:ext>
            </a:extLst>
          </p:cNvPr>
          <p:cNvSpPr>
            <a:spLocks noGrp="1"/>
          </p:cNvSpPr>
          <p:nvPr>
            <p:ph idx="1"/>
          </p:nvPr>
        </p:nvSpPr>
        <p:spPr/>
        <p:txBody>
          <a:bodyPr>
            <a:normAutofit lnSpcReduction="10000"/>
          </a:bodyPr>
          <a:lstStyle/>
          <a:p>
            <a:r>
              <a:rPr lang="en-US" dirty="0"/>
              <a:t>The Ministry of Education would like to understand if there are any particular factors that impact the performance of students completing their secondary education.</a:t>
            </a:r>
          </a:p>
          <a:p>
            <a:r>
              <a:rPr lang="en-US" dirty="0"/>
              <a:t>Student grades and 33 other variables are all provided in two datasets, one for collected from a Math Course and the Other from Portuguese.</a:t>
            </a:r>
          </a:p>
          <a:p>
            <a:r>
              <a:rPr lang="en-US" dirty="0"/>
              <a:t>The Ministry of Education aims to build a regression model using the datasets to predict the final grades (variable `G3`) of a student.</a:t>
            </a:r>
          </a:p>
          <a:p>
            <a:r>
              <a:rPr lang="en-US" dirty="0"/>
              <a:t>Problem statement</a:t>
            </a:r>
          </a:p>
          <a:p>
            <a:pPr marL="0" indent="0">
              <a:buNone/>
            </a:pPr>
            <a:r>
              <a:rPr lang="en-US" b="1" dirty="0"/>
              <a:t>Explore the datasets and create a book analysis report that provides key insights that will be helpful in developing a regression model that predicts the final grades of students. </a:t>
            </a:r>
          </a:p>
          <a:p>
            <a:pPr marL="0" indent="0">
              <a:buNone/>
            </a:pPr>
            <a:r>
              <a:rPr lang="en-US" dirty="0"/>
              <a:t>Additionally, the Ministry of Education would like use an external dataset to compare the insights.</a:t>
            </a:r>
          </a:p>
        </p:txBody>
      </p:sp>
    </p:spTree>
    <p:extLst>
      <p:ext uri="{BB962C8B-B14F-4D97-AF65-F5344CB8AC3E}">
        <p14:creationId xmlns:p14="http://schemas.microsoft.com/office/powerpoint/2010/main" val="417398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0A2F-73D6-0945-A1AD-460EE9A487B2}"/>
              </a:ext>
            </a:extLst>
          </p:cNvPr>
          <p:cNvSpPr>
            <a:spLocks noGrp="1"/>
          </p:cNvSpPr>
          <p:nvPr>
            <p:ph type="title"/>
          </p:nvPr>
        </p:nvSpPr>
        <p:spPr>
          <a:xfrm>
            <a:off x="1069848" y="484632"/>
            <a:ext cx="3585813" cy="1609344"/>
          </a:xfrm>
        </p:spPr>
        <p:txBody>
          <a:bodyPr/>
          <a:lstStyle/>
          <a:p>
            <a:r>
              <a:rPr lang="en-US" dirty="0"/>
              <a:t>About the datasets</a:t>
            </a:r>
          </a:p>
        </p:txBody>
      </p:sp>
      <p:sp>
        <p:nvSpPr>
          <p:cNvPr id="3" name="Content Placeholder 2">
            <a:extLst>
              <a:ext uri="{FF2B5EF4-FFF2-40B4-BE49-F238E27FC236}">
                <a16:creationId xmlns:a16="http://schemas.microsoft.com/office/drawing/2014/main" id="{6555EF81-8BC1-AE47-B81A-60369F39D3F0}"/>
              </a:ext>
            </a:extLst>
          </p:cNvPr>
          <p:cNvSpPr>
            <a:spLocks noGrp="1"/>
          </p:cNvSpPr>
          <p:nvPr>
            <p:ph idx="1"/>
          </p:nvPr>
        </p:nvSpPr>
        <p:spPr>
          <a:xfrm>
            <a:off x="1069848" y="2121408"/>
            <a:ext cx="3585813" cy="3198226"/>
          </a:xfrm>
        </p:spPr>
        <p:txBody>
          <a:bodyPr>
            <a:normAutofit fontScale="85000" lnSpcReduction="20000"/>
          </a:bodyPr>
          <a:lstStyle/>
          <a:p>
            <a:r>
              <a:rPr lang="en-US" dirty="0"/>
              <a:t>The datasets have a total of 1044 samples, with math course having 395 samples and Portuguese having 649 samples.</a:t>
            </a:r>
          </a:p>
          <a:p>
            <a:r>
              <a:rPr lang="en-US" dirty="0"/>
              <a:t>There are 34 variables, out of which 18 are `object` datatype and 16 are `numerical`. </a:t>
            </a:r>
          </a:p>
          <a:p>
            <a:r>
              <a:rPr lang="en-US" dirty="0"/>
              <a:t>The response or target variable is `G3`.</a:t>
            </a:r>
          </a:p>
          <a:p>
            <a:r>
              <a:rPr lang="en-US" dirty="0"/>
              <a:t>`G1` and `G2` are grades from the first and second periods, respectively. `G3` is the final grade.</a:t>
            </a:r>
          </a:p>
        </p:txBody>
      </p:sp>
      <p:pic>
        <p:nvPicPr>
          <p:cNvPr id="7" name="Picture 6">
            <a:extLst>
              <a:ext uri="{FF2B5EF4-FFF2-40B4-BE49-F238E27FC236}">
                <a16:creationId xmlns:a16="http://schemas.microsoft.com/office/drawing/2014/main" id="{0E3BE429-EA3E-E240-B1D7-0706D3B43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488" y="0"/>
            <a:ext cx="3346367" cy="6735498"/>
          </a:xfrm>
          <a:prstGeom prst="rect">
            <a:avLst/>
          </a:prstGeom>
        </p:spPr>
      </p:pic>
      <p:pic>
        <p:nvPicPr>
          <p:cNvPr id="10" name="Picture 9">
            <a:extLst>
              <a:ext uri="{FF2B5EF4-FFF2-40B4-BE49-F238E27FC236}">
                <a16:creationId xmlns:a16="http://schemas.microsoft.com/office/drawing/2014/main" id="{7FFA2D29-7F2B-5443-A2F3-B4053BFC9C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76940" y="4170966"/>
            <a:ext cx="3586348" cy="1053134"/>
          </a:xfrm>
          <a:prstGeom prst="rect">
            <a:avLst/>
          </a:prstGeom>
        </p:spPr>
      </p:pic>
      <p:pic>
        <p:nvPicPr>
          <p:cNvPr id="12" name="Picture 11">
            <a:extLst>
              <a:ext uri="{FF2B5EF4-FFF2-40B4-BE49-F238E27FC236}">
                <a16:creationId xmlns:a16="http://schemas.microsoft.com/office/drawing/2014/main" id="{CC4DF649-EA5E-EA45-9154-3981BA146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661" y="0"/>
            <a:ext cx="4244564" cy="4266500"/>
          </a:xfrm>
          <a:prstGeom prst="rect">
            <a:avLst/>
          </a:prstGeom>
        </p:spPr>
      </p:pic>
      <p:sp>
        <p:nvSpPr>
          <p:cNvPr id="13" name="Content Placeholder 2">
            <a:extLst>
              <a:ext uri="{FF2B5EF4-FFF2-40B4-BE49-F238E27FC236}">
                <a16:creationId xmlns:a16="http://schemas.microsoft.com/office/drawing/2014/main" id="{6478EFB1-953E-8449-90A6-8494D2E99DAD}"/>
              </a:ext>
            </a:extLst>
          </p:cNvPr>
          <p:cNvSpPr txBox="1">
            <a:spLocks/>
          </p:cNvSpPr>
          <p:nvPr/>
        </p:nvSpPr>
        <p:spPr>
          <a:xfrm>
            <a:off x="1222248" y="5319634"/>
            <a:ext cx="7617240" cy="1004965"/>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The dataset has no missing values.</a:t>
            </a:r>
          </a:p>
          <a:p>
            <a:r>
              <a:rPr lang="en-US" dirty="0"/>
              <a:t>The mean of `G3` is 11.34, hence a good regression model will have a RMSE value of </a:t>
            </a:r>
            <a:r>
              <a:rPr lang="en-US" b="1" dirty="0"/>
              <a:t>1.13 or below (10% of mean).</a:t>
            </a:r>
            <a:endParaRPr lang="en-US" dirty="0"/>
          </a:p>
        </p:txBody>
      </p:sp>
      <p:sp>
        <p:nvSpPr>
          <p:cNvPr id="14" name="Oval 13">
            <a:extLst>
              <a:ext uri="{FF2B5EF4-FFF2-40B4-BE49-F238E27FC236}">
                <a16:creationId xmlns:a16="http://schemas.microsoft.com/office/drawing/2014/main" id="{49EAFAE8-89E2-4F40-8830-EE04056DFF4C}"/>
              </a:ext>
            </a:extLst>
          </p:cNvPr>
          <p:cNvSpPr/>
          <p:nvPr/>
        </p:nvSpPr>
        <p:spPr>
          <a:xfrm>
            <a:off x="5813946" y="3916907"/>
            <a:ext cx="614150" cy="254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79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8C1F-6534-E740-A4B5-C8DE88F08470}"/>
              </a:ext>
            </a:extLst>
          </p:cNvPr>
          <p:cNvSpPr>
            <a:spLocks noGrp="1"/>
          </p:cNvSpPr>
          <p:nvPr>
            <p:ph type="title"/>
          </p:nvPr>
        </p:nvSpPr>
        <p:spPr>
          <a:xfrm>
            <a:off x="1069848" y="484632"/>
            <a:ext cx="10058400" cy="1609344"/>
          </a:xfrm>
        </p:spPr>
        <p:txBody>
          <a:bodyPr/>
          <a:lstStyle/>
          <a:p>
            <a:r>
              <a:rPr lang="en-US" dirty="0"/>
              <a:t>Exploratory Data Analysis </a:t>
            </a:r>
            <a:br>
              <a:rPr lang="en-US" dirty="0"/>
            </a:br>
            <a:r>
              <a:rPr lang="en-US" dirty="0"/>
              <a:t>- </a:t>
            </a:r>
            <a:r>
              <a:rPr lang="en-US" sz="3600" dirty="0"/>
              <a:t>Key insights</a:t>
            </a:r>
          </a:p>
        </p:txBody>
      </p:sp>
      <p:sp>
        <p:nvSpPr>
          <p:cNvPr id="3" name="Content Placeholder 2">
            <a:extLst>
              <a:ext uri="{FF2B5EF4-FFF2-40B4-BE49-F238E27FC236}">
                <a16:creationId xmlns:a16="http://schemas.microsoft.com/office/drawing/2014/main" id="{E4DB70A2-F8C4-2B4B-BF92-685489B317C5}"/>
              </a:ext>
            </a:extLst>
          </p:cNvPr>
          <p:cNvSpPr>
            <a:spLocks noGrp="1"/>
          </p:cNvSpPr>
          <p:nvPr>
            <p:ph idx="1"/>
          </p:nvPr>
        </p:nvSpPr>
        <p:spPr>
          <a:xfrm>
            <a:off x="1069848" y="2121408"/>
            <a:ext cx="4167170" cy="4050792"/>
          </a:xfrm>
        </p:spPr>
        <p:txBody>
          <a:bodyPr/>
          <a:lstStyle/>
          <a:p>
            <a:r>
              <a:rPr lang="en-US" dirty="0"/>
              <a:t>On average, student studying `Portuguese Course` have a higher grade than students doing the `Math course`.</a:t>
            </a:r>
          </a:p>
          <a:p>
            <a:r>
              <a:rPr lang="en-US" dirty="0"/>
              <a:t>Hence, in general, the value of G3 should be higher when the course is `Portuguese` compared to `Math`.</a:t>
            </a:r>
          </a:p>
        </p:txBody>
      </p:sp>
      <p:pic>
        <p:nvPicPr>
          <p:cNvPr id="9" name="Picture 8">
            <a:extLst>
              <a:ext uri="{FF2B5EF4-FFF2-40B4-BE49-F238E27FC236}">
                <a16:creationId xmlns:a16="http://schemas.microsoft.com/office/drawing/2014/main" id="{2D691168-A44A-0448-8759-05FB6643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486" y="1812023"/>
            <a:ext cx="6999201" cy="4318376"/>
          </a:xfrm>
          <a:prstGeom prst="rect">
            <a:avLst/>
          </a:prstGeom>
        </p:spPr>
      </p:pic>
    </p:spTree>
    <p:extLst>
      <p:ext uri="{BB962C8B-B14F-4D97-AF65-F5344CB8AC3E}">
        <p14:creationId xmlns:p14="http://schemas.microsoft.com/office/powerpoint/2010/main" val="200572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8C1F-6534-E740-A4B5-C8DE88F08470}"/>
              </a:ext>
            </a:extLst>
          </p:cNvPr>
          <p:cNvSpPr>
            <a:spLocks noGrp="1"/>
          </p:cNvSpPr>
          <p:nvPr>
            <p:ph type="title"/>
          </p:nvPr>
        </p:nvSpPr>
        <p:spPr>
          <a:xfrm>
            <a:off x="1066800" y="484632"/>
            <a:ext cx="10058400" cy="1609344"/>
          </a:xfrm>
        </p:spPr>
        <p:txBody>
          <a:bodyPr/>
          <a:lstStyle/>
          <a:p>
            <a:r>
              <a:rPr lang="en-US" dirty="0"/>
              <a:t>Exploratory Data Analysis </a:t>
            </a:r>
            <a:br>
              <a:rPr lang="en-US" dirty="0"/>
            </a:br>
            <a:r>
              <a:rPr lang="en-US" dirty="0"/>
              <a:t>- </a:t>
            </a:r>
            <a:r>
              <a:rPr lang="en-US" sz="3600" dirty="0"/>
              <a:t>Key insights</a:t>
            </a:r>
          </a:p>
        </p:txBody>
      </p:sp>
      <p:sp>
        <p:nvSpPr>
          <p:cNvPr id="3" name="Content Placeholder 2">
            <a:extLst>
              <a:ext uri="{FF2B5EF4-FFF2-40B4-BE49-F238E27FC236}">
                <a16:creationId xmlns:a16="http://schemas.microsoft.com/office/drawing/2014/main" id="{E4DB70A2-F8C4-2B4B-BF92-685489B317C5}"/>
              </a:ext>
            </a:extLst>
          </p:cNvPr>
          <p:cNvSpPr>
            <a:spLocks noGrp="1"/>
          </p:cNvSpPr>
          <p:nvPr>
            <p:ph idx="1"/>
          </p:nvPr>
        </p:nvSpPr>
        <p:spPr>
          <a:xfrm>
            <a:off x="1096174" y="2121408"/>
            <a:ext cx="9999653" cy="938259"/>
          </a:xfrm>
        </p:spPr>
        <p:txBody>
          <a:bodyPr/>
          <a:lstStyle/>
          <a:p>
            <a:r>
              <a:rPr lang="en-US" dirty="0"/>
              <a:t>G3 distribution is similar for both subject – an almost normal distribution.</a:t>
            </a:r>
          </a:p>
          <a:p>
            <a:r>
              <a:rPr lang="en-US" dirty="0"/>
              <a:t>However, more student have gotten a `0` in math than in `Portuguese`.</a:t>
            </a:r>
          </a:p>
        </p:txBody>
      </p:sp>
      <p:grpSp>
        <p:nvGrpSpPr>
          <p:cNvPr id="7" name="Group 6">
            <a:extLst>
              <a:ext uri="{FF2B5EF4-FFF2-40B4-BE49-F238E27FC236}">
                <a16:creationId xmlns:a16="http://schemas.microsoft.com/office/drawing/2014/main" id="{A739AC51-BC19-9F4A-A648-E8E5395BBB8A}"/>
              </a:ext>
            </a:extLst>
          </p:cNvPr>
          <p:cNvGrpSpPr/>
          <p:nvPr/>
        </p:nvGrpSpPr>
        <p:grpSpPr>
          <a:xfrm>
            <a:off x="1865774" y="3096516"/>
            <a:ext cx="8460452" cy="3761484"/>
            <a:chOff x="1099490" y="3059667"/>
            <a:chExt cx="8460452" cy="3761484"/>
          </a:xfrm>
        </p:grpSpPr>
        <p:pic>
          <p:nvPicPr>
            <p:cNvPr id="5" name="Picture 4">
              <a:extLst>
                <a:ext uri="{FF2B5EF4-FFF2-40B4-BE49-F238E27FC236}">
                  <a16:creationId xmlns:a16="http://schemas.microsoft.com/office/drawing/2014/main" id="{E6C506A9-FB60-4D4F-B19B-AEE77358A63F}"/>
                </a:ext>
              </a:extLst>
            </p:cNvPr>
            <p:cNvPicPr>
              <a:picLocks noChangeAspect="1"/>
            </p:cNvPicPr>
            <p:nvPr/>
          </p:nvPicPr>
          <p:blipFill rotWithShape="1">
            <a:blip r:embed="rId2">
              <a:extLst>
                <a:ext uri="{28A0092B-C50C-407E-A947-70E740481C1C}">
                  <a14:useLocalDpi xmlns:a14="http://schemas.microsoft.com/office/drawing/2010/main" val="0"/>
                </a:ext>
              </a:extLst>
            </a:blip>
            <a:srcRect r="32045"/>
            <a:stretch/>
          </p:blipFill>
          <p:spPr>
            <a:xfrm>
              <a:off x="1099490" y="3428999"/>
              <a:ext cx="3377507" cy="3392150"/>
            </a:xfrm>
            <a:prstGeom prst="rect">
              <a:avLst/>
            </a:prstGeom>
          </p:spPr>
        </p:pic>
        <p:pic>
          <p:nvPicPr>
            <p:cNvPr id="6" name="Picture 5">
              <a:extLst>
                <a:ext uri="{FF2B5EF4-FFF2-40B4-BE49-F238E27FC236}">
                  <a16:creationId xmlns:a16="http://schemas.microsoft.com/office/drawing/2014/main" id="{DBDFF83B-5484-6648-9716-5F475F214217}"/>
                </a:ext>
              </a:extLst>
            </p:cNvPr>
            <p:cNvPicPr>
              <a:picLocks noChangeAspect="1"/>
            </p:cNvPicPr>
            <p:nvPr/>
          </p:nvPicPr>
          <p:blipFill rotWithShape="1">
            <a:blip r:embed="rId3">
              <a:extLst>
                <a:ext uri="{28A0092B-C50C-407E-A947-70E740481C1C}">
                  <a14:useLocalDpi xmlns:a14="http://schemas.microsoft.com/office/drawing/2010/main" val="0"/>
                </a:ext>
              </a:extLst>
            </a:blip>
            <a:srcRect r="32090"/>
            <a:stretch/>
          </p:blipFill>
          <p:spPr>
            <a:xfrm>
              <a:off x="6096000" y="3429000"/>
              <a:ext cx="3377507" cy="3392151"/>
            </a:xfrm>
            <a:prstGeom prst="rect">
              <a:avLst/>
            </a:prstGeom>
          </p:spPr>
        </p:pic>
        <p:sp>
          <p:nvSpPr>
            <p:cNvPr id="4" name="TextBox 3">
              <a:extLst>
                <a:ext uri="{FF2B5EF4-FFF2-40B4-BE49-F238E27FC236}">
                  <a16:creationId xmlns:a16="http://schemas.microsoft.com/office/drawing/2014/main" id="{503E0B70-70F8-F349-8B70-519F7DD940B5}"/>
                </a:ext>
              </a:extLst>
            </p:cNvPr>
            <p:cNvSpPr txBox="1"/>
            <p:nvPr/>
          </p:nvSpPr>
          <p:spPr>
            <a:xfrm>
              <a:off x="6009563" y="3062372"/>
              <a:ext cx="3550379" cy="369332"/>
            </a:xfrm>
            <a:prstGeom prst="rect">
              <a:avLst/>
            </a:prstGeom>
            <a:noFill/>
          </p:spPr>
          <p:txBody>
            <a:bodyPr wrap="square" rtlCol="0">
              <a:spAutoFit/>
            </a:bodyPr>
            <a:lstStyle/>
            <a:p>
              <a:pPr algn="ctr"/>
              <a:r>
                <a:rPr lang="en-US" b="1" dirty="0"/>
                <a:t>Portuguese – G3 Distribution</a:t>
              </a:r>
            </a:p>
          </p:txBody>
        </p:sp>
        <p:sp>
          <p:nvSpPr>
            <p:cNvPr id="8" name="TextBox 7">
              <a:extLst>
                <a:ext uri="{FF2B5EF4-FFF2-40B4-BE49-F238E27FC236}">
                  <a16:creationId xmlns:a16="http://schemas.microsoft.com/office/drawing/2014/main" id="{1C874BC0-2F6E-0C4C-9CB3-F4DDD9A7D414}"/>
                </a:ext>
              </a:extLst>
            </p:cNvPr>
            <p:cNvSpPr txBox="1"/>
            <p:nvPr/>
          </p:nvSpPr>
          <p:spPr>
            <a:xfrm>
              <a:off x="1122500" y="3059667"/>
              <a:ext cx="3377507" cy="369332"/>
            </a:xfrm>
            <a:prstGeom prst="rect">
              <a:avLst/>
            </a:prstGeom>
            <a:noFill/>
          </p:spPr>
          <p:txBody>
            <a:bodyPr wrap="square" rtlCol="0">
              <a:spAutoFit/>
            </a:bodyPr>
            <a:lstStyle/>
            <a:p>
              <a:pPr algn="ctr"/>
              <a:r>
                <a:rPr lang="en-US" b="1" dirty="0"/>
                <a:t>Math  – G3 Distribution</a:t>
              </a:r>
            </a:p>
          </p:txBody>
        </p:sp>
      </p:grpSp>
    </p:spTree>
    <p:extLst>
      <p:ext uri="{BB962C8B-B14F-4D97-AF65-F5344CB8AC3E}">
        <p14:creationId xmlns:p14="http://schemas.microsoft.com/office/powerpoint/2010/main" val="144650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8C1F-6534-E740-A4B5-C8DE88F08470}"/>
              </a:ext>
            </a:extLst>
          </p:cNvPr>
          <p:cNvSpPr>
            <a:spLocks noGrp="1"/>
          </p:cNvSpPr>
          <p:nvPr>
            <p:ph type="title"/>
          </p:nvPr>
        </p:nvSpPr>
        <p:spPr>
          <a:xfrm>
            <a:off x="605823" y="515824"/>
            <a:ext cx="5283266" cy="2116064"/>
          </a:xfrm>
        </p:spPr>
        <p:txBody>
          <a:bodyPr>
            <a:normAutofit fontScale="90000"/>
          </a:bodyPr>
          <a:lstStyle/>
          <a:p>
            <a:r>
              <a:rPr lang="en-US" dirty="0"/>
              <a:t>Exploratory Data Analysis </a:t>
            </a:r>
            <a:br>
              <a:rPr lang="en-US" dirty="0"/>
            </a:br>
            <a:r>
              <a:rPr lang="en-US" dirty="0"/>
              <a:t>- </a:t>
            </a:r>
            <a:r>
              <a:rPr lang="en-US" sz="3600" dirty="0"/>
              <a:t>Key insights</a:t>
            </a:r>
          </a:p>
        </p:txBody>
      </p:sp>
      <p:sp>
        <p:nvSpPr>
          <p:cNvPr id="3" name="Content Placeholder 2">
            <a:extLst>
              <a:ext uri="{FF2B5EF4-FFF2-40B4-BE49-F238E27FC236}">
                <a16:creationId xmlns:a16="http://schemas.microsoft.com/office/drawing/2014/main" id="{E4DB70A2-F8C4-2B4B-BF92-685489B317C5}"/>
              </a:ext>
            </a:extLst>
          </p:cNvPr>
          <p:cNvSpPr>
            <a:spLocks noGrp="1"/>
          </p:cNvSpPr>
          <p:nvPr>
            <p:ph idx="1"/>
          </p:nvPr>
        </p:nvSpPr>
        <p:spPr>
          <a:xfrm>
            <a:off x="605823" y="3147712"/>
            <a:ext cx="4769039" cy="3194463"/>
          </a:xfrm>
        </p:spPr>
        <p:txBody>
          <a:bodyPr>
            <a:normAutofit fontScale="85000" lnSpcReduction="10000"/>
          </a:bodyPr>
          <a:lstStyle/>
          <a:p>
            <a:r>
              <a:rPr lang="en-US" dirty="0"/>
              <a:t>Most of the variables (over 20) have the distribution of samples between classes and these variables have a higher average G3 for Students doing the `Portuguese` course compared to the `Math` course.</a:t>
            </a:r>
          </a:p>
          <a:p>
            <a:r>
              <a:rPr lang="en-US" dirty="0"/>
              <a:t>Sex is an example of the above. The female-to-male ratio has a small discrepancy of 6% between the course, the grades scored have a significant difference.</a:t>
            </a:r>
          </a:p>
          <a:p>
            <a:r>
              <a:rPr lang="en-US" dirty="0"/>
              <a:t>Average `G3` for both the course and sexes is different. Males have a higher average score than females in math and it is vice-versa for the Portuguese course.</a:t>
            </a:r>
          </a:p>
        </p:txBody>
      </p:sp>
      <p:grpSp>
        <p:nvGrpSpPr>
          <p:cNvPr id="16" name="Group 15">
            <a:extLst>
              <a:ext uri="{FF2B5EF4-FFF2-40B4-BE49-F238E27FC236}">
                <a16:creationId xmlns:a16="http://schemas.microsoft.com/office/drawing/2014/main" id="{695066C1-E78D-BE43-86D1-3A79F5DF138E}"/>
              </a:ext>
            </a:extLst>
          </p:cNvPr>
          <p:cNvGrpSpPr/>
          <p:nvPr/>
        </p:nvGrpSpPr>
        <p:grpSpPr>
          <a:xfrm>
            <a:off x="6269586" y="55645"/>
            <a:ext cx="5922414" cy="6612607"/>
            <a:chOff x="5841006" y="-110236"/>
            <a:chExt cx="5922414" cy="6612607"/>
          </a:xfrm>
        </p:grpSpPr>
        <p:sp>
          <p:nvSpPr>
            <p:cNvPr id="8" name="TextBox 7">
              <a:extLst>
                <a:ext uri="{FF2B5EF4-FFF2-40B4-BE49-F238E27FC236}">
                  <a16:creationId xmlns:a16="http://schemas.microsoft.com/office/drawing/2014/main" id="{1C874BC0-2F6E-0C4C-9CB3-F4DDD9A7D414}"/>
                </a:ext>
              </a:extLst>
            </p:cNvPr>
            <p:cNvSpPr txBox="1"/>
            <p:nvPr/>
          </p:nvSpPr>
          <p:spPr>
            <a:xfrm>
              <a:off x="7369512" y="-110236"/>
              <a:ext cx="3377507" cy="369332"/>
            </a:xfrm>
            <a:prstGeom prst="rect">
              <a:avLst/>
            </a:prstGeom>
            <a:noFill/>
          </p:spPr>
          <p:txBody>
            <a:bodyPr wrap="square" rtlCol="0">
              <a:spAutoFit/>
            </a:bodyPr>
            <a:lstStyle/>
            <a:p>
              <a:pPr algn="ctr"/>
              <a:r>
                <a:rPr lang="en-US" b="1" dirty="0"/>
                <a:t>Math  – Sex Distribution</a:t>
              </a:r>
            </a:p>
          </p:txBody>
        </p:sp>
        <p:pic>
          <p:nvPicPr>
            <p:cNvPr id="13" name="Picture 12">
              <a:extLst>
                <a:ext uri="{FF2B5EF4-FFF2-40B4-BE49-F238E27FC236}">
                  <a16:creationId xmlns:a16="http://schemas.microsoft.com/office/drawing/2014/main" id="{1A882ED5-2820-1E48-A499-8078FF4BA6D4}"/>
                </a:ext>
              </a:extLst>
            </p:cNvPr>
            <p:cNvPicPr>
              <a:picLocks noChangeAspect="1"/>
            </p:cNvPicPr>
            <p:nvPr/>
          </p:nvPicPr>
          <p:blipFill rotWithShape="1">
            <a:blip r:embed="rId2">
              <a:extLst>
                <a:ext uri="{28A0092B-C50C-407E-A947-70E740481C1C}">
                  <a14:useLocalDpi xmlns:a14="http://schemas.microsoft.com/office/drawing/2010/main" val="0"/>
                </a:ext>
              </a:extLst>
            </a:blip>
            <a:srcRect r="31051" b="57898"/>
            <a:stretch/>
          </p:blipFill>
          <p:spPr>
            <a:xfrm>
              <a:off x="5841006" y="343044"/>
              <a:ext cx="5922413" cy="2901289"/>
            </a:xfrm>
            <a:prstGeom prst="rect">
              <a:avLst/>
            </a:prstGeom>
          </p:spPr>
        </p:pic>
        <p:pic>
          <p:nvPicPr>
            <p:cNvPr id="15" name="Picture 14">
              <a:extLst>
                <a:ext uri="{FF2B5EF4-FFF2-40B4-BE49-F238E27FC236}">
                  <a16:creationId xmlns:a16="http://schemas.microsoft.com/office/drawing/2014/main" id="{A7ED108B-13F4-0B4F-90A8-BC14637364B2}"/>
                </a:ext>
              </a:extLst>
            </p:cNvPr>
            <p:cNvPicPr>
              <a:picLocks noChangeAspect="1"/>
            </p:cNvPicPr>
            <p:nvPr/>
          </p:nvPicPr>
          <p:blipFill rotWithShape="1">
            <a:blip r:embed="rId3">
              <a:extLst>
                <a:ext uri="{28A0092B-C50C-407E-A947-70E740481C1C}">
                  <a14:useLocalDpi xmlns:a14="http://schemas.microsoft.com/office/drawing/2010/main" val="0"/>
                </a:ext>
              </a:extLst>
            </a:blip>
            <a:srcRect r="32095" b="57898"/>
            <a:stretch/>
          </p:blipFill>
          <p:spPr>
            <a:xfrm>
              <a:off x="5841007" y="3121443"/>
              <a:ext cx="5922413" cy="2954139"/>
            </a:xfrm>
            <a:prstGeom prst="rect">
              <a:avLst/>
            </a:prstGeom>
          </p:spPr>
        </p:pic>
        <p:sp>
          <p:nvSpPr>
            <p:cNvPr id="4" name="TextBox 3">
              <a:extLst>
                <a:ext uri="{FF2B5EF4-FFF2-40B4-BE49-F238E27FC236}">
                  <a16:creationId xmlns:a16="http://schemas.microsoft.com/office/drawing/2014/main" id="{503E0B70-70F8-F349-8B70-519F7DD940B5}"/>
                </a:ext>
              </a:extLst>
            </p:cNvPr>
            <p:cNvSpPr txBox="1"/>
            <p:nvPr/>
          </p:nvSpPr>
          <p:spPr>
            <a:xfrm>
              <a:off x="7164935" y="6133039"/>
              <a:ext cx="3786660" cy="369332"/>
            </a:xfrm>
            <a:prstGeom prst="rect">
              <a:avLst/>
            </a:prstGeom>
            <a:noFill/>
          </p:spPr>
          <p:txBody>
            <a:bodyPr wrap="square" rtlCol="0">
              <a:spAutoFit/>
            </a:bodyPr>
            <a:lstStyle/>
            <a:p>
              <a:pPr algn="ctr"/>
              <a:r>
                <a:rPr lang="en-US" b="1" dirty="0"/>
                <a:t>Portuguese – Sex Distribution</a:t>
              </a:r>
            </a:p>
          </p:txBody>
        </p:sp>
      </p:grpSp>
    </p:spTree>
    <p:extLst>
      <p:ext uri="{BB962C8B-B14F-4D97-AF65-F5344CB8AC3E}">
        <p14:creationId xmlns:p14="http://schemas.microsoft.com/office/powerpoint/2010/main" val="93513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8C1F-6534-E740-A4B5-C8DE88F08470}"/>
              </a:ext>
            </a:extLst>
          </p:cNvPr>
          <p:cNvSpPr>
            <a:spLocks noGrp="1"/>
          </p:cNvSpPr>
          <p:nvPr>
            <p:ph type="title"/>
          </p:nvPr>
        </p:nvSpPr>
        <p:spPr>
          <a:xfrm>
            <a:off x="8065826" y="524029"/>
            <a:ext cx="3944203" cy="1609344"/>
          </a:xfrm>
        </p:spPr>
        <p:txBody>
          <a:bodyPr>
            <a:normAutofit fontScale="90000"/>
          </a:bodyPr>
          <a:lstStyle/>
          <a:p>
            <a:r>
              <a:rPr lang="en-US" dirty="0"/>
              <a:t>Exploratory Data Analysis </a:t>
            </a:r>
            <a:br>
              <a:rPr lang="en-US" dirty="0"/>
            </a:br>
            <a:r>
              <a:rPr lang="en-US" dirty="0"/>
              <a:t>- </a:t>
            </a:r>
            <a:r>
              <a:rPr lang="en-US" sz="3600" dirty="0"/>
              <a:t>Key insights</a:t>
            </a:r>
          </a:p>
        </p:txBody>
      </p:sp>
      <p:sp>
        <p:nvSpPr>
          <p:cNvPr id="3" name="Content Placeholder 2">
            <a:extLst>
              <a:ext uri="{FF2B5EF4-FFF2-40B4-BE49-F238E27FC236}">
                <a16:creationId xmlns:a16="http://schemas.microsoft.com/office/drawing/2014/main" id="{E4DB70A2-F8C4-2B4B-BF92-685489B317C5}"/>
              </a:ext>
            </a:extLst>
          </p:cNvPr>
          <p:cNvSpPr>
            <a:spLocks noGrp="1"/>
          </p:cNvSpPr>
          <p:nvPr>
            <p:ph idx="1"/>
          </p:nvPr>
        </p:nvSpPr>
        <p:spPr>
          <a:xfrm>
            <a:off x="8065827" y="2657402"/>
            <a:ext cx="3944203" cy="3676569"/>
          </a:xfrm>
        </p:spPr>
        <p:txBody>
          <a:bodyPr>
            <a:normAutofit fontScale="92500" lnSpcReduction="10000"/>
          </a:bodyPr>
          <a:lstStyle/>
          <a:p>
            <a:r>
              <a:rPr lang="en-US" dirty="0"/>
              <a:t>G3 has strong positive correlations with:</a:t>
            </a:r>
          </a:p>
          <a:p>
            <a:pPr lvl="1"/>
            <a:r>
              <a:rPr lang="en-US" dirty="0"/>
              <a:t>G1</a:t>
            </a:r>
          </a:p>
          <a:p>
            <a:pPr lvl="1"/>
            <a:r>
              <a:rPr lang="en-US" dirty="0"/>
              <a:t>G2</a:t>
            </a:r>
          </a:p>
          <a:p>
            <a:r>
              <a:rPr lang="en-US" dirty="0"/>
              <a:t>G3 has moderate negative correlations with:</a:t>
            </a:r>
          </a:p>
          <a:p>
            <a:pPr lvl="1"/>
            <a:r>
              <a:rPr lang="en-US" dirty="0"/>
              <a:t>failures</a:t>
            </a:r>
          </a:p>
          <a:p>
            <a:r>
              <a:rPr lang="en-US" dirty="0"/>
              <a:t>G3 has weak/moderate positive correlation with:</a:t>
            </a:r>
          </a:p>
          <a:p>
            <a:pPr lvl="1"/>
            <a:r>
              <a:rPr lang="en-US" dirty="0" err="1"/>
              <a:t>Medu</a:t>
            </a:r>
            <a:r>
              <a:rPr lang="en-US" dirty="0"/>
              <a:t> (mother’s education)</a:t>
            </a:r>
          </a:p>
          <a:p>
            <a:pPr lvl="1"/>
            <a:r>
              <a:rPr lang="en-US" dirty="0" err="1"/>
              <a:t>Fedu</a:t>
            </a:r>
            <a:r>
              <a:rPr lang="en-US" dirty="0"/>
              <a:t> (father’s education)</a:t>
            </a:r>
          </a:p>
          <a:p>
            <a:pPr lvl="1"/>
            <a:r>
              <a:rPr lang="en-US" dirty="0" err="1"/>
              <a:t>Studytime</a:t>
            </a:r>
            <a:endParaRPr lang="en-US" dirty="0"/>
          </a:p>
          <a:p>
            <a:pPr lvl="1"/>
            <a:endParaRPr lang="en-US" dirty="0"/>
          </a:p>
        </p:txBody>
      </p:sp>
      <p:pic>
        <p:nvPicPr>
          <p:cNvPr id="9" name="Picture 8">
            <a:extLst>
              <a:ext uri="{FF2B5EF4-FFF2-40B4-BE49-F238E27FC236}">
                <a16:creationId xmlns:a16="http://schemas.microsoft.com/office/drawing/2014/main" id="{3F6D8D1C-D066-E341-B047-9B2F08123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2623"/>
            <a:ext cx="8065827" cy="5912754"/>
          </a:xfrm>
          <a:prstGeom prst="rect">
            <a:avLst/>
          </a:prstGeom>
        </p:spPr>
      </p:pic>
      <p:sp>
        <p:nvSpPr>
          <p:cNvPr id="11" name="Rounded Rectangle 10">
            <a:extLst>
              <a:ext uri="{FF2B5EF4-FFF2-40B4-BE49-F238E27FC236}">
                <a16:creationId xmlns:a16="http://schemas.microsoft.com/office/drawing/2014/main" id="{0CA0F614-D39C-9E49-8A79-14B6EE42C0B7}"/>
              </a:ext>
            </a:extLst>
          </p:cNvPr>
          <p:cNvSpPr/>
          <p:nvPr/>
        </p:nvSpPr>
        <p:spPr>
          <a:xfrm>
            <a:off x="532263" y="5327676"/>
            <a:ext cx="6714699" cy="1057701"/>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3611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BB46-A09F-CA47-BB50-4BFC64462781}"/>
              </a:ext>
            </a:extLst>
          </p:cNvPr>
          <p:cNvSpPr>
            <a:spLocks noGrp="1"/>
          </p:cNvSpPr>
          <p:nvPr>
            <p:ph type="title"/>
          </p:nvPr>
        </p:nvSpPr>
        <p:spPr>
          <a:xfrm>
            <a:off x="7779224" y="534901"/>
            <a:ext cx="4067032" cy="1609344"/>
          </a:xfrm>
        </p:spPr>
        <p:txBody>
          <a:bodyPr>
            <a:normAutofit fontScale="90000"/>
          </a:bodyPr>
          <a:lstStyle/>
          <a:p>
            <a:r>
              <a:rPr lang="en-US" dirty="0"/>
              <a:t>Exploratory Data analysis</a:t>
            </a:r>
            <a:br>
              <a:rPr lang="en-US" dirty="0"/>
            </a:br>
            <a:r>
              <a:rPr lang="en-US" sz="4000" dirty="0"/>
              <a:t>– Key insights</a:t>
            </a:r>
            <a:endParaRPr lang="en-US" dirty="0"/>
          </a:p>
        </p:txBody>
      </p:sp>
      <p:sp>
        <p:nvSpPr>
          <p:cNvPr id="3" name="Content Placeholder 2">
            <a:extLst>
              <a:ext uri="{FF2B5EF4-FFF2-40B4-BE49-F238E27FC236}">
                <a16:creationId xmlns:a16="http://schemas.microsoft.com/office/drawing/2014/main" id="{34550801-29B2-5E4E-B4E2-8F8169DAD31C}"/>
              </a:ext>
            </a:extLst>
          </p:cNvPr>
          <p:cNvSpPr>
            <a:spLocks noGrp="1"/>
          </p:cNvSpPr>
          <p:nvPr>
            <p:ph idx="1"/>
          </p:nvPr>
        </p:nvSpPr>
        <p:spPr>
          <a:xfrm>
            <a:off x="7779223" y="2679146"/>
            <a:ext cx="4067031" cy="3643952"/>
          </a:xfrm>
        </p:spPr>
        <p:txBody>
          <a:bodyPr/>
          <a:lstStyle/>
          <a:p>
            <a:r>
              <a:rPr lang="en-US" dirty="0"/>
              <a:t>Other Categorical variables that have a significant association with G3:</a:t>
            </a:r>
          </a:p>
          <a:p>
            <a:pPr lvl="1"/>
            <a:r>
              <a:rPr lang="en-US" dirty="0"/>
              <a:t>Course - `math` or `Portuguese`</a:t>
            </a:r>
          </a:p>
          <a:p>
            <a:pPr lvl="1"/>
            <a:r>
              <a:rPr lang="en-US" dirty="0" err="1"/>
              <a:t>Mjob</a:t>
            </a:r>
            <a:r>
              <a:rPr lang="en-US" dirty="0"/>
              <a:t> – Mother’s job</a:t>
            </a:r>
          </a:p>
          <a:p>
            <a:pPr lvl="1"/>
            <a:r>
              <a:rPr lang="en-US" dirty="0"/>
              <a:t>higher – wants to take higher education (yes or no)</a:t>
            </a:r>
          </a:p>
        </p:txBody>
      </p:sp>
      <p:pic>
        <p:nvPicPr>
          <p:cNvPr id="5" name="Picture 4">
            <a:extLst>
              <a:ext uri="{FF2B5EF4-FFF2-40B4-BE49-F238E27FC236}">
                <a16:creationId xmlns:a16="http://schemas.microsoft.com/office/drawing/2014/main" id="{B20DCB1B-B079-D844-8B85-4EBA27C13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424614" cy="6849393"/>
          </a:xfrm>
          <a:prstGeom prst="rect">
            <a:avLst/>
          </a:prstGeom>
        </p:spPr>
      </p:pic>
      <p:sp>
        <p:nvSpPr>
          <p:cNvPr id="7" name="Rounded Rectangle 6">
            <a:extLst>
              <a:ext uri="{FF2B5EF4-FFF2-40B4-BE49-F238E27FC236}">
                <a16:creationId xmlns:a16="http://schemas.microsoft.com/office/drawing/2014/main" id="{668A475D-F532-0048-807C-DC7754F6E127}"/>
              </a:ext>
            </a:extLst>
          </p:cNvPr>
          <p:cNvSpPr/>
          <p:nvPr/>
        </p:nvSpPr>
        <p:spPr>
          <a:xfrm>
            <a:off x="0" y="204716"/>
            <a:ext cx="887104" cy="634620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443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697</TotalTime>
  <Words>1785</Words>
  <Application>Microsoft Macintosh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Rockwell</vt:lpstr>
      <vt:lpstr>Rockwell Condensed</vt:lpstr>
      <vt:lpstr>Rockwell Extra Bold</vt:lpstr>
      <vt:lpstr>Wingdings</vt:lpstr>
      <vt:lpstr>Wood Type</vt:lpstr>
      <vt:lpstr>Student performance Analysis</vt:lpstr>
      <vt:lpstr>Table of contents</vt:lpstr>
      <vt:lpstr>Description of the problem</vt:lpstr>
      <vt:lpstr>About the datasets</vt:lpstr>
      <vt:lpstr>Exploratory Data Analysis  - Key insights</vt:lpstr>
      <vt:lpstr>Exploratory Data Analysis  - Key insights</vt:lpstr>
      <vt:lpstr>Exploratory Data Analysis  - Key insights</vt:lpstr>
      <vt:lpstr>Exploratory Data Analysis  - Key insights</vt:lpstr>
      <vt:lpstr>Exploratory Data analysis – Key insights</vt:lpstr>
      <vt:lpstr>What Does A Regression Model Require?</vt:lpstr>
      <vt:lpstr>Do the Datasets meet the assumptions?</vt:lpstr>
      <vt:lpstr>How to prepare the data?</vt:lpstr>
      <vt:lpstr>How did the baseline Regression models perform?</vt:lpstr>
      <vt:lpstr>What were the most important features?</vt:lpstr>
      <vt:lpstr>A little about the external dataset</vt:lpstr>
      <vt:lpstr>EDA – External Dataset</vt:lpstr>
      <vt:lpstr>Does the external dataset meet the assumptions?</vt:lpstr>
      <vt:lpstr>What about the performance and coefficients of this dataset?</vt:lpstr>
      <vt:lpstr>Putting it all together - Conclusion</vt:lpstr>
      <vt:lpstr>Some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Analysis</dc:title>
  <dc:creator>Raj Dholakia</dc:creator>
  <cp:lastModifiedBy>Raj Dholakia</cp:lastModifiedBy>
  <cp:revision>6</cp:revision>
  <dcterms:created xsi:type="dcterms:W3CDTF">2021-08-12T13:53:08Z</dcterms:created>
  <dcterms:modified xsi:type="dcterms:W3CDTF">2021-08-13T01:30:43Z</dcterms:modified>
</cp:coreProperties>
</file>