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5"/>
  </p:notesMasterIdLst>
  <p:handoutMasterIdLst>
    <p:handoutMasterId r:id="rId16"/>
  </p:handoutMasterIdLst>
  <p:sldIdLst>
    <p:sldId id="3825" r:id="rId5"/>
    <p:sldId id="3826" r:id="rId6"/>
    <p:sldId id="3828" r:id="rId7"/>
    <p:sldId id="3849" r:id="rId8"/>
    <p:sldId id="3837" r:id="rId9"/>
    <p:sldId id="3852" r:id="rId10"/>
    <p:sldId id="3854" r:id="rId11"/>
    <p:sldId id="3853" r:id="rId12"/>
    <p:sldId id="3827" r:id="rId13"/>
    <p:sldId id="3834"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61"/>
    <p:restoredTop sz="94649"/>
  </p:normalViewPr>
  <p:slideViewPr>
    <p:cSldViewPr snapToGrid="0">
      <p:cViewPr>
        <p:scale>
          <a:sx n="95" d="100"/>
          <a:sy n="95" d="100"/>
        </p:scale>
        <p:origin x="200" y="32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7ADAB-0715-452F-8C44-811CB7F712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30AC0A-D7FF-4131-AA7A-5215899E4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4E079-3A7A-449C-B486-B22E81642837}" type="datetime1">
              <a:rPr lang="en-GB" smtClean="0"/>
              <a:t>04/06/2021</a:t>
            </a:fld>
            <a:endParaRPr lang="en-GB"/>
          </a:p>
        </p:txBody>
      </p:sp>
      <p:sp>
        <p:nvSpPr>
          <p:cNvPr id="4" name="Footer Placeholder 3">
            <a:extLst>
              <a:ext uri="{FF2B5EF4-FFF2-40B4-BE49-F238E27FC236}">
                <a16:creationId xmlns:a16="http://schemas.microsoft.com/office/drawing/2014/main" id="{FFD92EEF-3188-4BF1-9CC0-2B37F23EE7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592DB5F-D272-460E-AB4E-68937D500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E1A43-7D66-4AF3-B057-6DD580E7A0B0}" type="slidenum">
              <a:rPr lang="en-GB" smtClean="0"/>
              <a:t>‹#›</a:t>
            </a:fld>
            <a:endParaRPr lang="en-GB"/>
          </a:p>
        </p:txBody>
      </p:sp>
    </p:spTree>
    <p:extLst>
      <p:ext uri="{BB962C8B-B14F-4D97-AF65-F5344CB8AC3E}">
        <p14:creationId xmlns:p14="http://schemas.microsoft.com/office/powerpoint/2010/main" val="253184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DD03-4868-4DBD-8FDF-AA6B2BEDF17D}" type="datetime1">
              <a:rPr lang="en-GB" smtClean="0"/>
              <a:pPr/>
              <a:t>04/06/2021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129642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11793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211209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119409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259576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200657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4246330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John Hughes is a fictional character</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285717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18914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rtl="0">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981439" y="2743200"/>
            <a:ext cx="7704593" cy="2386584"/>
          </a:xfrm>
        </p:spPr>
        <p:txBody>
          <a:bodyPr rtlCol="0">
            <a:normAutofit fontScale="90000"/>
          </a:bodyPr>
          <a:lstStyle/>
          <a:p>
            <a:r>
              <a:rPr lang="en-GB" dirty="0">
                <a:solidFill>
                  <a:srgbClr val="FFFFFF"/>
                </a:solidFill>
                <a:ea typeface="+mj-lt"/>
                <a:cs typeface="+mj-lt"/>
              </a:rPr>
              <a:t>DATA 2204:</a:t>
            </a:r>
            <a:endParaRPr lang="en-GB" dirty="0">
              <a:ea typeface="+mj-lt"/>
              <a:cs typeface="+mj-lt"/>
            </a:endParaRPr>
          </a:p>
          <a:p>
            <a:r>
              <a:rPr lang="en-GB" dirty="0">
                <a:solidFill>
                  <a:srgbClr val="FFFFFF"/>
                </a:solidFill>
              </a:rPr>
              <a:t>Logistical Regression – Assignment #2</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vert="horz" lIns="91440" tIns="45720" rIns="91440" bIns="45720" rtlCol="0" anchor="t">
            <a:normAutofit/>
          </a:bodyPr>
          <a:lstStyle/>
          <a:p>
            <a:r>
              <a:rPr lang="en-GB" b="1" dirty="0">
                <a:solidFill>
                  <a:srgbClr val="FFFFFF"/>
                </a:solidFill>
              </a:rPr>
              <a:t>Name</a:t>
            </a:r>
            <a:r>
              <a:rPr lang="en-GB" dirty="0">
                <a:solidFill>
                  <a:srgbClr val="FFFFFF"/>
                </a:solidFill>
              </a:rPr>
              <a:t>: Raj Dholakia</a:t>
            </a:r>
          </a:p>
          <a:p>
            <a:r>
              <a:rPr lang="en-GB" b="1" dirty="0">
                <a:ea typeface="+mn-lt"/>
                <a:cs typeface="+mn-lt"/>
              </a:rPr>
              <a:t>Student ID</a:t>
            </a:r>
            <a:r>
              <a:rPr lang="en-GB" dirty="0">
                <a:ea typeface="+mn-lt"/>
                <a:cs typeface="+mn-lt"/>
              </a:rPr>
              <a:t>: 100813041</a:t>
            </a:r>
            <a:endParaRPr lang="en-GB" dirty="0"/>
          </a:p>
          <a:p>
            <a:endParaRPr lang="en-GB"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a:defRPr/>
            </a:pPr>
            <a:r>
              <a:rPr lang="en-GB" dirty="0">
                <a:solidFill>
                  <a:prstClr val="black">
                    <a:tint val="75000"/>
                  </a:prstClr>
                </a:solidFill>
              </a:rPr>
              <a:t>Logistical Regression</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10</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vert="horz" lIns="91440" tIns="45720" rIns="91440" bIns="45720" rtlCol="0" anchor="t">
            <a:normAutofit/>
          </a:bodyPr>
          <a:lstStyle/>
          <a:p>
            <a:r>
              <a:rPr lang="en-GB" dirty="0"/>
              <a:t>Raj Dholakia</a:t>
            </a:r>
          </a:p>
          <a:p>
            <a:pPr rtl="0">
              <a:spcBef>
                <a:spcPts val="3000"/>
              </a:spcBef>
            </a:pPr>
            <a:r>
              <a:rPr lang="en-GB" sz="1800" dirty="0"/>
              <a:t>raj.dholakia@dcmail.ca</a:t>
            </a:r>
          </a:p>
          <a:p>
            <a:pPr>
              <a:spcBef>
                <a:spcPts val="3000"/>
              </a:spcBef>
            </a:pPr>
            <a:r>
              <a:rPr lang="en-GB" sz="1800" dirty="0">
                <a:ea typeface="+mn-lt"/>
                <a:cs typeface="+mn-lt"/>
              </a:rPr>
              <a:t>Student ID: 100813041</a:t>
            </a:r>
            <a:endParaRPr lang="en-GB" sz="180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r>
              <a:rPr lang="en-GB"/>
              <a:t>Table of Contents</a:t>
            </a:r>
            <a:endParaRPr lang="en-US"/>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normAutofit fontScale="92500" lnSpcReduction="10000"/>
          </a:bodyPr>
          <a:lstStyle/>
          <a:p>
            <a:pPr marL="457200" indent="-457200">
              <a:buChar char="•"/>
            </a:pPr>
            <a:r>
              <a:rPr lang="en-US" dirty="0"/>
              <a:t>Analysis Statement</a:t>
            </a:r>
          </a:p>
          <a:p>
            <a:pPr marL="457200" indent="-457200" rtl="0">
              <a:buChar char="•"/>
            </a:pPr>
            <a:r>
              <a:rPr lang="en-GB" dirty="0"/>
              <a:t>Key Features of the Dataset</a:t>
            </a:r>
          </a:p>
          <a:p>
            <a:pPr marL="457200" indent="-457200">
              <a:buChar char="•"/>
            </a:pPr>
            <a:r>
              <a:rPr lang="en-GB" dirty="0"/>
              <a:t>Understanding the Learning Curve</a:t>
            </a:r>
          </a:p>
          <a:p>
            <a:pPr marL="457200" indent="-457200">
              <a:buChar char="•"/>
            </a:pPr>
            <a:r>
              <a:rPr lang="en-GB" dirty="0"/>
              <a:t>Standard Logistical Regression Model</a:t>
            </a:r>
          </a:p>
          <a:p>
            <a:pPr marL="457200" indent="-457200">
              <a:buChar char="•"/>
            </a:pPr>
            <a:r>
              <a:rPr lang="en-GB" dirty="0"/>
              <a:t>Optimized Logistical Regression Model</a:t>
            </a:r>
          </a:p>
          <a:p>
            <a:pPr marL="457200" indent="-457200">
              <a:buChar char="•"/>
            </a:pPr>
            <a:r>
              <a:rPr lang="en-GB" dirty="0"/>
              <a:t>What should be the next steps?</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a:defRPr/>
            </a:pPr>
            <a:r>
              <a:rPr lang="en-GB" dirty="0">
                <a:solidFill>
                  <a:prstClr val="black">
                    <a:tint val="75000"/>
                  </a:prstClr>
                </a:solidFill>
              </a:rPr>
              <a:t>Logistical Regression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lvl="0" rtl="0"/>
            <a:fld id="{D76B855D-E9CC-4FF8-AD85-6CDC7B89A0DE}" type="slidenum">
              <a:rPr lang="en-GB" smtClean="0"/>
              <a:pPr lvl="0" rtl="0"/>
              <a:t>2</a:t>
            </a:fld>
            <a:endParaRPr lang="en-GB"/>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r>
              <a:rPr lang="en-US" dirty="0"/>
              <a:t>Analysis Statement</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3319272" y="4078224"/>
            <a:ext cx="5559552" cy="1536192"/>
          </a:xfrm>
        </p:spPr>
        <p:txBody>
          <a:bodyPr vert="horz" lIns="91440" tIns="45720" rIns="91440" bIns="45720" rtlCol="0" anchor="t">
            <a:normAutofit fontScale="92500" lnSpcReduction="10000"/>
          </a:bodyPr>
          <a:lstStyle/>
          <a:p>
            <a:r>
              <a:rPr lang="en-US" dirty="0"/>
              <a:t>Create a </a:t>
            </a:r>
            <a:r>
              <a:rPr lang="en-GB" b="1" dirty="0"/>
              <a:t>standard and optimized Logistical Regression model</a:t>
            </a:r>
            <a:r>
              <a:rPr lang="en-GB" dirty="0"/>
              <a:t> for the heart failure dataset and carry out additional analysis to better understand the performance of the model.</a:t>
            </a:r>
          </a:p>
          <a:p>
            <a:pPr rtl="0"/>
            <a:endParaRPr lang="en-GB"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B2875A6-15B0-2B47-AF63-6278CCFBDE74}"/>
              </a:ext>
            </a:extLst>
          </p:cNvPr>
          <p:cNvPicPr>
            <a:picLocks noGrp="1" noChangeAspect="1"/>
          </p:cNvPicPr>
          <p:nvPr>
            <p:ph type="pic" sz="quarter" idx="13"/>
          </p:nvPr>
        </p:nvPicPr>
        <p:blipFill rotWithShape="1">
          <a:blip r:embed="rId2"/>
          <a:srcRect t="-262" b="1282"/>
          <a:stretch/>
        </p:blipFill>
        <p:spPr>
          <a:xfrm>
            <a:off x="6700761" y="365124"/>
            <a:ext cx="5421500" cy="2224708"/>
          </a:xfrm>
          <a:prstGeom prst="rect">
            <a:avLst/>
          </a:prstGeom>
        </p:spPr>
      </p:pic>
      <p:pic>
        <p:nvPicPr>
          <p:cNvPr id="11" name="Picture Placeholder 10">
            <a:extLst>
              <a:ext uri="{FF2B5EF4-FFF2-40B4-BE49-F238E27FC236}">
                <a16:creationId xmlns:a16="http://schemas.microsoft.com/office/drawing/2014/main" id="{AB9F2A98-7E04-FB42-9462-31D318D82533}"/>
              </a:ext>
            </a:extLst>
          </p:cNvPr>
          <p:cNvPicPr>
            <a:picLocks noGrp="1" noChangeAspect="1"/>
          </p:cNvPicPr>
          <p:nvPr>
            <p:ph type="pic" sz="quarter" idx="14"/>
          </p:nvPr>
        </p:nvPicPr>
        <p:blipFill>
          <a:blip r:embed="rId3"/>
          <a:srcRect l="21233" r="21233"/>
          <a:stretch/>
        </p:blipFill>
        <p:spPr>
          <a:xfrm>
            <a:off x="8610600" y="2766912"/>
            <a:ext cx="3071898" cy="3002513"/>
          </a:xfrm>
          <a:prstGeom prst="ellipse">
            <a:avLst/>
          </a:prstGeom>
          <a:ln>
            <a:noFill/>
          </a:ln>
          <a:effectLst>
            <a:outerShdw blurRad="190500" algn="tl" rotWithShape="0">
              <a:srgbClr val="000000">
                <a:alpha val="70000"/>
              </a:srgbClr>
            </a:outerShdw>
          </a:effectLst>
        </p:spPr>
      </p:pic>
      <p:sp>
        <p:nvSpPr>
          <p:cNvPr id="4" name="Title 3">
            <a:extLst>
              <a:ext uri="{FF2B5EF4-FFF2-40B4-BE49-F238E27FC236}">
                <a16:creationId xmlns:a16="http://schemas.microsoft.com/office/drawing/2014/main" id="{BDEF58F7-DC4D-6C43-A0E6-DD332BA1880B}"/>
              </a:ext>
            </a:extLst>
          </p:cNvPr>
          <p:cNvSpPr>
            <a:spLocks noGrp="1"/>
          </p:cNvSpPr>
          <p:nvPr>
            <p:ph type="title"/>
          </p:nvPr>
        </p:nvSpPr>
        <p:spPr/>
        <p:txBody>
          <a:bodyPr>
            <a:normAutofit/>
          </a:bodyPr>
          <a:lstStyle/>
          <a:p>
            <a:r>
              <a:rPr lang="en-US" sz="4000" dirty="0"/>
              <a:t>Key Features of the Dataset</a:t>
            </a:r>
          </a:p>
        </p:txBody>
      </p:sp>
      <p:sp>
        <p:nvSpPr>
          <p:cNvPr id="5" name="Content Placeholder 4">
            <a:extLst>
              <a:ext uri="{FF2B5EF4-FFF2-40B4-BE49-F238E27FC236}">
                <a16:creationId xmlns:a16="http://schemas.microsoft.com/office/drawing/2014/main" id="{ACC6E39E-39D5-094F-974C-B494DA09EEF4}"/>
              </a:ext>
            </a:extLst>
          </p:cNvPr>
          <p:cNvSpPr>
            <a:spLocks noGrp="1"/>
          </p:cNvSpPr>
          <p:nvPr>
            <p:ph idx="1"/>
          </p:nvPr>
        </p:nvSpPr>
        <p:spPr/>
        <p:txBody>
          <a:bodyPr>
            <a:normAutofit fontScale="77500" lnSpcReduction="20000"/>
          </a:bodyPr>
          <a:lstStyle/>
          <a:p>
            <a:pPr marL="342900" indent="-342900">
              <a:buFontTx/>
              <a:buChar char="-"/>
            </a:pPr>
            <a:r>
              <a:rPr lang="en-US" dirty="0"/>
              <a:t>The dataset consists of twelve (12) independent variables and one dependent – ‘</a:t>
            </a:r>
            <a:r>
              <a:rPr lang="en-US" u="sng" dirty="0"/>
              <a:t>DEATH_EVENT</a:t>
            </a:r>
            <a:r>
              <a:rPr lang="en-US" dirty="0"/>
              <a:t>’.</a:t>
            </a:r>
          </a:p>
          <a:p>
            <a:pPr marL="342900" indent="-342900">
              <a:buFontTx/>
              <a:buChar char="-"/>
            </a:pPr>
            <a:r>
              <a:rPr lang="en-US" dirty="0"/>
              <a:t>‘</a:t>
            </a:r>
            <a:r>
              <a:rPr lang="en-US" u="sng" dirty="0"/>
              <a:t>DEATH_EVENT</a:t>
            </a:r>
            <a:r>
              <a:rPr lang="en-US" dirty="0"/>
              <a:t>’ provides information on whether a patient is deceased (`1`) or alive (`0`) during a follow-up period.</a:t>
            </a:r>
          </a:p>
          <a:p>
            <a:pPr marL="342900" indent="-342900">
              <a:buFontTx/>
              <a:buChar char="-"/>
            </a:pPr>
            <a:r>
              <a:rPr lang="en-US" dirty="0"/>
              <a:t>There are a total of 299 samples in the dataset.</a:t>
            </a:r>
          </a:p>
          <a:p>
            <a:pPr marL="342900" indent="-342900">
              <a:buFontTx/>
              <a:buChar char="-"/>
            </a:pPr>
            <a:r>
              <a:rPr lang="en-US" dirty="0"/>
              <a:t>The dataset has no missing values.</a:t>
            </a:r>
          </a:p>
          <a:p>
            <a:pPr marL="342900" indent="-342900">
              <a:buFontTx/>
              <a:buChar char="-"/>
            </a:pPr>
            <a:r>
              <a:rPr lang="en-US" dirty="0"/>
              <a:t>There is a large imbalance in the dataset as the number of </a:t>
            </a:r>
            <a:r>
              <a:rPr lang="en-US" b="1" dirty="0"/>
              <a:t>deceased patients </a:t>
            </a:r>
            <a:r>
              <a:rPr lang="en-US" dirty="0"/>
              <a:t>examples are </a:t>
            </a:r>
            <a:r>
              <a:rPr lang="en-US" b="1" dirty="0"/>
              <a:t>96</a:t>
            </a:r>
            <a:r>
              <a:rPr lang="en-US" dirty="0"/>
              <a:t>, while the number of </a:t>
            </a:r>
            <a:r>
              <a:rPr lang="en-US" b="1" dirty="0"/>
              <a:t>alive patients </a:t>
            </a:r>
            <a:r>
              <a:rPr lang="en-US" dirty="0"/>
              <a:t>are </a:t>
            </a:r>
            <a:r>
              <a:rPr lang="en-US" b="1" dirty="0"/>
              <a:t>203</a:t>
            </a:r>
            <a:r>
              <a:rPr lang="en-US" dirty="0"/>
              <a:t>.</a:t>
            </a:r>
          </a:p>
          <a:p>
            <a:pPr marL="342900" indent="-342900">
              <a:buFontTx/>
              <a:buChar char="-"/>
            </a:pPr>
            <a:r>
              <a:rPr lang="en-US" dirty="0"/>
              <a:t>As we are dealing with a person’s life</a:t>
            </a:r>
          </a:p>
        </p:txBody>
      </p:sp>
      <p:sp>
        <p:nvSpPr>
          <p:cNvPr id="6" name="Footer Placeholder 5">
            <a:extLst>
              <a:ext uri="{FF2B5EF4-FFF2-40B4-BE49-F238E27FC236}">
                <a16:creationId xmlns:a16="http://schemas.microsoft.com/office/drawing/2014/main" id="{A325CF40-818D-2944-8081-99FC216997A5}"/>
              </a:ext>
            </a:extLst>
          </p:cNvPr>
          <p:cNvSpPr>
            <a:spLocks noGrp="1"/>
          </p:cNvSpPr>
          <p:nvPr>
            <p:ph type="ftr" sz="quarter" idx="11"/>
          </p:nvPr>
        </p:nvSpPr>
        <p:spPr/>
        <p:txBody>
          <a:bodyPr/>
          <a:lstStyle/>
          <a:p>
            <a:pPr>
              <a:defRPr/>
            </a:pPr>
            <a:r>
              <a:rPr lang="en-GB" dirty="0">
                <a:solidFill>
                  <a:prstClr val="black">
                    <a:tint val="75000"/>
                  </a:prstClr>
                </a:solidFill>
              </a:rPr>
              <a:t>Logistical Regression</a:t>
            </a:r>
          </a:p>
        </p:txBody>
      </p:sp>
      <p:sp>
        <p:nvSpPr>
          <p:cNvPr id="7" name="Slide Number Placeholder 6">
            <a:extLst>
              <a:ext uri="{FF2B5EF4-FFF2-40B4-BE49-F238E27FC236}">
                <a16:creationId xmlns:a16="http://schemas.microsoft.com/office/drawing/2014/main" id="{AD944905-9255-F447-8C28-E8481A01E782}"/>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a:solidFill>
                <a:prstClr val="black">
                  <a:tint val="75000"/>
                </a:prstClr>
              </a:solidFill>
            </a:endParaRPr>
          </a:p>
        </p:txBody>
      </p:sp>
    </p:spTree>
    <p:extLst>
      <p:ext uri="{BB962C8B-B14F-4D97-AF65-F5344CB8AC3E}">
        <p14:creationId xmlns:p14="http://schemas.microsoft.com/office/powerpoint/2010/main" val="2986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rmAutofit/>
          </a:bodyPr>
          <a:lstStyle/>
          <a:p>
            <a:r>
              <a:rPr lang="en-US" dirty="0"/>
              <a:t>Understanding the Learning Curve</a:t>
            </a:r>
            <a:endParaRPr lang="en-GB" dirty="0"/>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70000" lnSpcReduction="20000"/>
          </a:bodyPr>
          <a:lstStyle/>
          <a:p>
            <a:pPr marL="0" indent="0">
              <a:buNone/>
            </a:pPr>
            <a:r>
              <a:rPr lang="en-US" sz="1700" dirty="0"/>
              <a:t>Some insights gained from the Learning Curve of the Logistical Regression Model:</a:t>
            </a:r>
          </a:p>
          <a:p>
            <a:pPr marL="342900" indent="-457200">
              <a:buAutoNum type="arabicPeriod"/>
            </a:pPr>
            <a:r>
              <a:rPr lang="en-US" sz="2100" dirty="0"/>
              <a:t>As the training sample size increases, the model training recall decreases and the model validation recall increases. This shows that </a:t>
            </a:r>
            <a:r>
              <a:rPr lang="en-US" sz="2100" b="1" dirty="0"/>
              <a:t>increasing the dataset size </a:t>
            </a:r>
            <a:r>
              <a:rPr lang="en-US" sz="2100" dirty="0"/>
              <a:t>should ideally </a:t>
            </a:r>
            <a:r>
              <a:rPr lang="en-US" sz="2100" b="1" dirty="0"/>
              <a:t>improve the performance </a:t>
            </a:r>
            <a:r>
              <a:rPr lang="en-US" sz="2100" dirty="0"/>
              <a:t>of the model on the validation.</a:t>
            </a:r>
          </a:p>
          <a:p>
            <a:pPr marL="342900" indent="-457200">
              <a:buAutoNum type="arabicPeriod"/>
            </a:pPr>
            <a:r>
              <a:rPr lang="en-US" sz="2100" dirty="0"/>
              <a:t>The difference between the training and validation recall values can be considered as the variance in the model. Initially, the model has high variance, but when the model is trained on the full dataset, the </a:t>
            </a:r>
            <a:r>
              <a:rPr lang="en-US" sz="2100" b="1" dirty="0"/>
              <a:t>variance decreases </a:t>
            </a:r>
            <a:r>
              <a:rPr lang="en-US" sz="2100" dirty="0"/>
              <a:t>to a significantly low value.</a:t>
            </a:r>
          </a:p>
          <a:p>
            <a:pPr marL="342900" indent="-457200">
              <a:buAutoNum type="arabicPeriod"/>
            </a:pPr>
            <a:r>
              <a:rPr lang="en-US" sz="2100" dirty="0"/>
              <a:t>High variance (large discrepancy between training and test recall values) for the model with fewer training samples shows that the model could be </a:t>
            </a:r>
            <a:r>
              <a:rPr lang="en-US" sz="2100" b="1" dirty="0"/>
              <a:t>overfitting </a:t>
            </a:r>
            <a:r>
              <a:rPr lang="en-US" sz="2100" dirty="0"/>
              <a:t>the data. Overfitting needs to be considered when evaluating ways to improve the model’s performance.</a:t>
            </a:r>
          </a:p>
          <a:p>
            <a:pPr marL="342900" indent="-457200">
              <a:buAutoNum type="arabicPeriod"/>
            </a:pPr>
            <a:r>
              <a:rPr lang="en-US" sz="2100" dirty="0"/>
              <a:t>With a </a:t>
            </a:r>
            <a:r>
              <a:rPr lang="en-US" sz="2100" b="1" dirty="0"/>
              <a:t>recall score of about 82% </a:t>
            </a:r>
            <a:r>
              <a:rPr lang="en-US" sz="2100" dirty="0"/>
              <a:t>(when trained on the full dataset), the model performance can be  can work as a base model for development of other resources.</a:t>
            </a:r>
          </a:p>
          <a:p>
            <a:pPr marL="0" indent="0">
              <a:buNone/>
            </a:pPr>
            <a:r>
              <a:rPr lang="en-US" sz="2100" dirty="0"/>
              <a:t>Note: the above insights can be confirmed from the values of the avg. bias and avg. variance.</a:t>
            </a: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3"/>
          <a:srcRect/>
          <a:stretch/>
        </p:blipFill>
        <p:spPr>
          <a:xfrm>
            <a:off x="7485560" y="4679575"/>
            <a:ext cx="2714442" cy="123862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rotWithShape="1">
          <a:blip r:embed="rId4"/>
          <a:srcRect l="120" r="8359"/>
          <a:stretch/>
        </p:blipFill>
        <p:spPr>
          <a:xfrm>
            <a:off x="6940653" y="1048871"/>
            <a:ext cx="5156967" cy="3630704"/>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5</a:t>
            </a:fld>
            <a:endParaRPr lang="en-GB">
              <a:solidFill>
                <a:prstClr val="black">
                  <a:tint val="75000"/>
                </a:prstClr>
              </a:solidFill>
            </a:endParaRPr>
          </a:p>
        </p:txBody>
      </p:sp>
    </p:spTree>
    <p:extLst>
      <p:ext uri="{BB962C8B-B14F-4D97-AF65-F5344CB8AC3E}">
        <p14:creationId xmlns:p14="http://schemas.microsoft.com/office/powerpoint/2010/main" val="139907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Autofit/>
          </a:bodyPr>
          <a:lstStyle/>
          <a:p>
            <a:r>
              <a:rPr lang="en-GB" sz="3600" dirty="0"/>
              <a:t>Standard Logistical Regression Model</a:t>
            </a:r>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70000" lnSpcReduction="20000"/>
          </a:bodyPr>
          <a:lstStyle/>
          <a:p>
            <a:r>
              <a:rPr lang="en-US" sz="2400" dirty="0">
                <a:ea typeface="+mn-lt"/>
                <a:cs typeface="+mn-lt"/>
              </a:rPr>
              <a:t>As the dataset is imbalanced, the weighted and macro averages of the metrics will not provide a holistic understanding of the model’s performance. Hence, the model is evaluated by observing the metrics individually for positive (deceased) and negative (alive) samples.</a:t>
            </a:r>
          </a:p>
          <a:p>
            <a:r>
              <a:rPr lang="en-US" sz="2400" dirty="0">
                <a:ea typeface="+mn-lt"/>
                <a:cs typeface="+mn-lt"/>
              </a:rPr>
              <a:t>The standard model has a F1 score of </a:t>
            </a:r>
            <a:r>
              <a:rPr lang="en-US" sz="2400" b="1" dirty="0">
                <a:ea typeface="+mn-lt"/>
                <a:cs typeface="+mn-lt"/>
              </a:rPr>
              <a:t>79%</a:t>
            </a:r>
            <a:r>
              <a:rPr lang="en-US" sz="2400" dirty="0">
                <a:ea typeface="+mn-lt"/>
                <a:cs typeface="+mn-lt"/>
              </a:rPr>
              <a:t> when predicting negative examples and </a:t>
            </a:r>
            <a:r>
              <a:rPr lang="en-US" sz="2400" b="1" dirty="0">
                <a:ea typeface="+mn-lt"/>
                <a:cs typeface="+mn-lt"/>
              </a:rPr>
              <a:t>62% </a:t>
            </a:r>
            <a:r>
              <a:rPr lang="en-US" sz="2400" dirty="0">
                <a:ea typeface="+mn-lt"/>
                <a:cs typeface="+mn-lt"/>
              </a:rPr>
              <a:t>when predicting positive examples.</a:t>
            </a:r>
          </a:p>
          <a:p>
            <a:r>
              <a:rPr lang="en-US" sz="2400" dirty="0">
                <a:ea typeface="+mn-lt"/>
                <a:cs typeface="+mn-lt"/>
              </a:rPr>
              <a:t>The model performance is worse (</a:t>
            </a:r>
            <a:r>
              <a:rPr lang="en-US" sz="2400" b="1" dirty="0">
                <a:ea typeface="+mn-lt"/>
                <a:cs typeface="+mn-lt"/>
              </a:rPr>
              <a:t>difference of 17%</a:t>
            </a:r>
            <a:r>
              <a:rPr lang="en-US" sz="2400" dirty="0">
                <a:ea typeface="+mn-lt"/>
                <a:cs typeface="+mn-lt"/>
              </a:rPr>
              <a:t> in F1 scores) when predicting positive examples than negatives examples.</a:t>
            </a:r>
          </a:p>
          <a:p>
            <a:r>
              <a:rPr lang="en-US" sz="2400" dirty="0"/>
              <a:t>Using insights from the learning curve, we can conclude that the reason for the above discrepancy in model’s performance is the </a:t>
            </a:r>
            <a:r>
              <a:rPr lang="en-US" sz="2400" b="1" dirty="0"/>
              <a:t>imbalance in data</a:t>
            </a:r>
            <a:r>
              <a:rPr lang="en-US" sz="2400" dirty="0"/>
              <a:t>. Hence, adding more positive examples to the dataset to improve the balance, which will in turn make the model’s performance more consistent at predicting both the classes.</a:t>
            </a:r>
          </a:p>
        </p:txBody>
      </p:sp>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3"/>
          <a:srcRect/>
          <a:stretch/>
        </p:blipFill>
        <p:spPr>
          <a:xfrm>
            <a:off x="6774537" y="2485910"/>
            <a:ext cx="5396775" cy="221375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6</a:t>
            </a:fld>
            <a:endParaRPr lang="en-GB">
              <a:solidFill>
                <a:prstClr val="black">
                  <a:tint val="75000"/>
                </a:prstClr>
              </a:solidFill>
            </a:endParaRPr>
          </a:p>
        </p:txBody>
      </p:sp>
    </p:spTree>
    <p:extLst>
      <p:ext uri="{BB962C8B-B14F-4D97-AF65-F5344CB8AC3E}">
        <p14:creationId xmlns:p14="http://schemas.microsoft.com/office/powerpoint/2010/main" val="122852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Autofit/>
          </a:bodyPr>
          <a:lstStyle/>
          <a:p>
            <a:r>
              <a:rPr lang="en-GB" sz="3600" dirty="0"/>
              <a:t>Standard vs Optimized Logistical Regression Model</a:t>
            </a:r>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70000" lnSpcReduction="20000"/>
          </a:bodyPr>
          <a:lstStyle/>
          <a:p>
            <a:pPr marL="0" indent="0">
              <a:buNone/>
            </a:pPr>
            <a:r>
              <a:rPr lang="en-US" sz="2400" u="sng" dirty="0">
                <a:ea typeface="+mn-lt"/>
                <a:cs typeface="+mn-lt"/>
              </a:rPr>
              <a:t>Comparing both the models:</a:t>
            </a:r>
          </a:p>
          <a:p>
            <a:r>
              <a:rPr lang="en-US" sz="2400" dirty="0">
                <a:ea typeface="+mn-lt"/>
                <a:cs typeface="+mn-lt"/>
              </a:rPr>
              <a:t>There is an increase in F1 score of </a:t>
            </a:r>
            <a:r>
              <a:rPr lang="en-US" sz="2400" b="1" dirty="0">
                <a:ea typeface="+mn-lt"/>
                <a:cs typeface="+mn-lt"/>
              </a:rPr>
              <a:t>3% </a:t>
            </a:r>
            <a:r>
              <a:rPr lang="en-US" sz="2400" dirty="0">
                <a:ea typeface="+mn-lt"/>
                <a:cs typeface="+mn-lt"/>
              </a:rPr>
              <a:t>for positive examples and </a:t>
            </a:r>
            <a:r>
              <a:rPr lang="en-US" sz="2400" b="1" dirty="0">
                <a:ea typeface="+mn-lt"/>
                <a:cs typeface="+mn-lt"/>
              </a:rPr>
              <a:t>6% </a:t>
            </a:r>
            <a:r>
              <a:rPr lang="en-US" sz="2400" dirty="0">
                <a:ea typeface="+mn-lt"/>
                <a:cs typeface="+mn-lt"/>
              </a:rPr>
              <a:t>for negative examples after optimization.</a:t>
            </a:r>
          </a:p>
          <a:p>
            <a:r>
              <a:rPr lang="en-US" sz="2400" dirty="0">
                <a:ea typeface="+mn-lt"/>
                <a:cs typeface="+mn-lt"/>
              </a:rPr>
              <a:t>The optimized model observed the </a:t>
            </a:r>
            <a:r>
              <a:rPr lang="en-US" sz="2400" dirty="0">
                <a:highlight>
                  <a:srgbClr val="00FFFF"/>
                </a:highlight>
                <a:ea typeface="+mn-lt"/>
                <a:cs typeface="+mn-lt"/>
              </a:rPr>
              <a:t>highest increase </a:t>
            </a:r>
            <a:r>
              <a:rPr lang="en-US" sz="2400" dirty="0">
                <a:ea typeface="+mn-lt"/>
                <a:cs typeface="+mn-lt"/>
              </a:rPr>
              <a:t>in recall for positive examples. This can also be seen by observing the false positive example in the confusion matrix</a:t>
            </a:r>
          </a:p>
          <a:p>
            <a:pPr lvl="1"/>
            <a:r>
              <a:rPr lang="en-US" sz="2000" dirty="0">
                <a:ea typeface="+mn-lt"/>
                <a:cs typeface="+mn-lt"/>
              </a:rPr>
              <a:t>Standard model: 8 false positives (</a:t>
            </a:r>
            <a:r>
              <a:rPr lang="en-US" sz="2000" dirty="0">
                <a:solidFill>
                  <a:srgbClr val="002060"/>
                </a:solidFill>
                <a:ea typeface="+mn-lt"/>
                <a:cs typeface="+mn-lt"/>
              </a:rPr>
              <a:t>62% recall</a:t>
            </a:r>
            <a:r>
              <a:rPr lang="en-US" sz="2000" dirty="0">
                <a:ea typeface="+mn-lt"/>
                <a:cs typeface="+mn-lt"/>
              </a:rPr>
              <a:t>)</a:t>
            </a:r>
          </a:p>
          <a:p>
            <a:pPr lvl="1"/>
            <a:r>
              <a:rPr lang="en-US" sz="2000" dirty="0">
                <a:ea typeface="+mn-lt"/>
                <a:cs typeface="+mn-lt"/>
              </a:rPr>
              <a:t>Optimized model: 6 false positives (</a:t>
            </a:r>
            <a:r>
              <a:rPr lang="en-US" sz="2000" dirty="0">
                <a:solidFill>
                  <a:srgbClr val="002060"/>
                </a:solidFill>
                <a:ea typeface="+mn-lt"/>
                <a:cs typeface="+mn-lt"/>
              </a:rPr>
              <a:t>71% recall</a:t>
            </a:r>
            <a:r>
              <a:rPr lang="en-US" sz="2000" dirty="0">
                <a:ea typeface="+mn-lt"/>
                <a:cs typeface="+mn-lt"/>
              </a:rPr>
              <a:t>)</a:t>
            </a:r>
          </a:p>
          <a:p>
            <a:r>
              <a:rPr lang="en-US" sz="2400" dirty="0">
                <a:ea typeface="+mn-lt"/>
                <a:cs typeface="+mn-lt"/>
              </a:rPr>
              <a:t>On the other hand, the recall for negative examples as </a:t>
            </a:r>
            <a:r>
              <a:rPr lang="en-US" sz="2400" b="1" dirty="0">
                <a:ea typeface="+mn-lt"/>
                <a:cs typeface="+mn-lt"/>
              </a:rPr>
              <a:t>not changed</a:t>
            </a:r>
            <a:r>
              <a:rPr lang="en-US" sz="2400" dirty="0">
                <a:ea typeface="+mn-lt"/>
                <a:cs typeface="+mn-lt"/>
              </a:rPr>
              <a:t>. This can be observed from the confusion matrices as well.</a:t>
            </a:r>
          </a:p>
          <a:p>
            <a:pPr lvl="1"/>
            <a:r>
              <a:rPr lang="en-US" sz="2000" dirty="0">
                <a:ea typeface="+mn-lt"/>
                <a:cs typeface="+mn-lt"/>
              </a:rPr>
              <a:t>Standard model: 8 false negatives (79%)</a:t>
            </a:r>
          </a:p>
          <a:p>
            <a:pPr lvl="1"/>
            <a:r>
              <a:rPr lang="en-US" sz="2000" dirty="0">
                <a:ea typeface="+mn-lt"/>
                <a:cs typeface="+mn-lt"/>
              </a:rPr>
              <a:t>Optimized model: 8 false negatives (79%)</a:t>
            </a:r>
          </a:p>
          <a:p>
            <a:r>
              <a:rPr lang="en-US" sz="2400" dirty="0">
                <a:ea typeface="+mn-lt"/>
                <a:cs typeface="+mn-lt"/>
              </a:rPr>
              <a:t>Precision values have significantly improved for both the classes.</a:t>
            </a:r>
          </a:p>
          <a:p>
            <a:pPr lvl="1"/>
            <a:endParaRPr lang="en-US" sz="2000" dirty="0">
              <a:ea typeface="+mn-lt"/>
              <a:cs typeface="+mn-lt"/>
            </a:endParaRPr>
          </a:p>
          <a:p>
            <a:pPr lvl="1"/>
            <a:endParaRPr lang="en-US" sz="2000" dirty="0">
              <a:ea typeface="+mn-lt"/>
              <a:cs typeface="+mn-lt"/>
            </a:endParaRP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3"/>
          <a:srcRect/>
          <a:stretch/>
        </p:blipFill>
        <p:spPr>
          <a:xfrm>
            <a:off x="6030693" y="3109162"/>
            <a:ext cx="5775826" cy="341254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4"/>
          <a:srcRect/>
          <a:stretch/>
        </p:blipFill>
        <p:spPr>
          <a:xfrm>
            <a:off x="7152938" y="960229"/>
            <a:ext cx="5036014" cy="206576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7</a:t>
            </a:fld>
            <a:endParaRPr lang="en-GB">
              <a:solidFill>
                <a:prstClr val="black">
                  <a:tint val="75000"/>
                </a:prstClr>
              </a:solidFill>
            </a:endParaRPr>
          </a:p>
        </p:txBody>
      </p:sp>
      <p:sp>
        <p:nvSpPr>
          <p:cNvPr id="5" name="Oval 4">
            <a:extLst>
              <a:ext uri="{FF2B5EF4-FFF2-40B4-BE49-F238E27FC236}">
                <a16:creationId xmlns:a16="http://schemas.microsoft.com/office/drawing/2014/main" id="{52691611-4AED-1841-96DA-22251D2195D5}"/>
              </a:ext>
            </a:extLst>
          </p:cNvPr>
          <p:cNvSpPr/>
          <p:nvPr/>
        </p:nvSpPr>
        <p:spPr>
          <a:xfrm>
            <a:off x="9670945" y="1970254"/>
            <a:ext cx="556260" cy="236067"/>
          </a:xfrm>
          <a:prstGeom prst="ellipse">
            <a:avLst/>
          </a:prstGeom>
          <a:solidFill>
            <a:schemeClr val="accent4">
              <a:lumMod val="60000"/>
              <a:lumOff val="40000"/>
              <a:alpha val="2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6144CC81-7FEA-5347-B433-F5E62830341A}"/>
              </a:ext>
            </a:extLst>
          </p:cNvPr>
          <p:cNvSpPr/>
          <p:nvPr/>
        </p:nvSpPr>
        <p:spPr>
          <a:xfrm>
            <a:off x="8241048" y="4854611"/>
            <a:ext cx="492198" cy="208880"/>
          </a:xfrm>
          <a:prstGeom prst="ellipse">
            <a:avLst/>
          </a:prstGeom>
          <a:solidFill>
            <a:schemeClr val="accent4">
              <a:lumMod val="60000"/>
              <a:lumOff val="40000"/>
              <a:alpha val="2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389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Autofit/>
          </a:bodyPr>
          <a:lstStyle/>
          <a:p>
            <a:r>
              <a:rPr lang="en-US" sz="3200" dirty="0"/>
              <a:t>Optimized Model</a:t>
            </a:r>
            <a:br>
              <a:rPr lang="en-US" sz="3200" dirty="0"/>
            </a:br>
            <a:r>
              <a:rPr lang="en-US" sz="2400" dirty="0"/>
              <a:t>Hyperparameters and the ROC Curve</a:t>
            </a:r>
            <a:endParaRPr lang="en-GB" sz="3200" dirty="0"/>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659768" cy="4425132"/>
          </a:xfrm>
        </p:spPr>
        <p:txBody>
          <a:bodyPr vert="horz" lIns="91440" tIns="45720" rIns="91440" bIns="45720" rtlCol="0" anchor="t">
            <a:normAutofit fontScale="62500" lnSpcReduction="20000"/>
          </a:bodyPr>
          <a:lstStyle/>
          <a:p>
            <a:pPr marL="342900" indent="-457200">
              <a:buAutoNum type="arabicPeriod"/>
            </a:pPr>
            <a:r>
              <a:rPr lang="en-US" sz="2100" dirty="0"/>
              <a:t>Only two hyperparameters were used to create the optimized model: the regularization parameter </a:t>
            </a:r>
            <a:r>
              <a:rPr lang="en-US" sz="2100" i="1" dirty="0"/>
              <a:t>C </a:t>
            </a:r>
            <a:r>
              <a:rPr lang="en-US" sz="2100" dirty="0"/>
              <a:t>and </a:t>
            </a:r>
            <a:r>
              <a:rPr lang="en-US" sz="2100" i="1" dirty="0"/>
              <a:t>penalty</a:t>
            </a:r>
            <a:r>
              <a:rPr lang="en-US" sz="2100" dirty="0"/>
              <a:t>.</a:t>
            </a:r>
          </a:p>
          <a:p>
            <a:pPr marL="342900" indent="-457200">
              <a:buAutoNum type="arabicPeriod"/>
            </a:pPr>
            <a:r>
              <a:rPr lang="en-US" sz="2100" dirty="0"/>
              <a:t>Other hyperparameters (</a:t>
            </a:r>
            <a:r>
              <a:rPr lang="en-US" sz="2100" i="1" dirty="0"/>
              <a:t>solver</a:t>
            </a:r>
            <a:r>
              <a:rPr lang="en-US" sz="2100" dirty="0"/>
              <a:t>, </a:t>
            </a:r>
            <a:r>
              <a:rPr lang="en-US" sz="2100" i="1" dirty="0" err="1"/>
              <a:t>class_weight</a:t>
            </a:r>
            <a:r>
              <a:rPr lang="en-US" sz="2100" dirty="0"/>
              <a:t>) were predefined. Using the `</a:t>
            </a:r>
            <a:r>
              <a:rPr lang="en-US" sz="2100" i="1" dirty="0" err="1"/>
              <a:t>lbfgs</a:t>
            </a:r>
            <a:r>
              <a:rPr lang="en-US" sz="2100" dirty="0"/>
              <a:t>` solver limits the penalty norm to `I2`. Therefore, the only hyperparameter that was varied was </a:t>
            </a:r>
            <a:r>
              <a:rPr lang="en-US" sz="2100" i="1" dirty="0"/>
              <a:t>C.</a:t>
            </a:r>
          </a:p>
          <a:p>
            <a:pPr marL="342900" indent="-457200">
              <a:buAutoNum type="arabicPeriod"/>
            </a:pPr>
            <a:r>
              <a:rPr lang="en-US" sz="2100" dirty="0"/>
              <a:t>Varying only </a:t>
            </a:r>
            <a:r>
              <a:rPr lang="en-US" sz="2100" i="1" dirty="0"/>
              <a:t>C </a:t>
            </a:r>
            <a:r>
              <a:rPr lang="en-US" sz="2100" dirty="0"/>
              <a:t>brought about some significant </a:t>
            </a:r>
            <a:r>
              <a:rPr lang="en-US" sz="2000" dirty="0">
                <a:ea typeface="+mn-lt"/>
                <a:cs typeface="+mn-lt"/>
              </a:rPr>
              <a:t>improvements in the model’s performance. Namely, an increase in the F1 scores of </a:t>
            </a:r>
            <a:r>
              <a:rPr lang="en-US" sz="2000" b="1" dirty="0">
                <a:ea typeface="+mn-lt"/>
                <a:cs typeface="+mn-lt"/>
              </a:rPr>
              <a:t>3% </a:t>
            </a:r>
            <a:r>
              <a:rPr lang="en-US" sz="2000" dirty="0">
                <a:ea typeface="+mn-lt"/>
                <a:cs typeface="+mn-lt"/>
              </a:rPr>
              <a:t>for positive examples and </a:t>
            </a:r>
            <a:r>
              <a:rPr lang="en-US" sz="2000" b="1" dirty="0">
                <a:ea typeface="+mn-lt"/>
                <a:cs typeface="+mn-lt"/>
              </a:rPr>
              <a:t>6% </a:t>
            </a:r>
            <a:r>
              <a:rPr lang="en-US" sz="2000" dirty="0">
                <a:ea typeface="+mn-lt"/>
                <a:cs typeface="+mn-lt"/>
              </a:rPr>
              <a:t>for negative examples was observed.</a:t>
            </a:r>
          </a:p>
          <a:p>
            <a:pPr marL="342900" indent="-457200">
              <a:buAutoNum type="arabicPeriod"/>
            </a:pPr>
            <a:r>
              <a:rPr lang="en-US" sz="2100" dirty="0"/>
              <a:t>The optimum value of </a:t>
            </a:r>
            <a:r>
              <a:rPr lang="en-US" sz="2100" i="1" dirty="0"/>
              <a:t>C </a:t>
            </a:r>
            <a:r>
              <a:rPr lang="en-US" sz="2100" dirty="0"/>
              <a:t>determined through grid search is `</a:t>
            </a:r>
            <a:r>
              <a:rPr lang="en-US" sz="2100" b="1" dirty="0"/>
              <a:t>0.01</a:t>
            </a:r>
            <a:r>
              <a:rPr lang="en-US" sz="2100" dirty="0"/>
              <a:t>`. The value reflects that a </a:t>
            </a:r>
            <a:r>
              <a:rPr lang="en-US" sz="2100" b="1" dirty="0"/>
              <a:t>high amount of regularization </a:t>
            </a:r>
            <a:r>
              <a:rPr lang="en-US" sz="2100" dirty="0"/>
              <a:t>is required to improve the model’s performance. Hence, the model is usually overfitting the dataset. The evidence of overfitting can be deciphered from the learning curve.</a:t>
            </a:r>
          </a:p>
          <a:p>
            <a:pPr marL="342900" indent="-457200">
              <a:buAutoNum type="arabicPeriod"/>
            </a:pPr>
            <a:r>
              <a:rPr lang="en-US" sz="2100" dirty="0"/>
              <a:t>The </a:t>
            </a:r>
            <a:r>
              <a:rPr lang="en-US" sz="2100" b="1" dirty="0"/>
              <a:t>Area under the ROC</a:t>
            </a:r>
            <a:r>
              <a:rPr lang="en-US" sz="2100" dirty="0"/>
              <a:t> curve places the model’s accuracy at </a:t>
            </a:r>
            <a:r>
              <a:rPr lang="en-US" sz="2100" b="1" dirty="0"/>
              <a:t>75%</a:t>
            </a:r>
            <a:r>
              <a:rPr lang="en-US" sz="2100" dirty="0"/>
              <a:t>.</a:t>
            </a:r>
          </a:p>
          <a:p>
            <a:pPr marL="342900" indent="-457200">
              <a:buFont typeface="Arial" panose="020B0604020202020204" pitchFamily="34" charset="0"/>
              <a:buAutoNum type="arabicPeriod"/>
            </a:pPr>
            <a:r>
              <a:rPr lang="en-US" sz="2100" dirty="0"/>
              <a:t>Considering the dataset is imbalanced, the ROC curve does not provide a complete picture of the model’s performance. The ROC curve would provide a better indication of how well the model is doing if it could break down the model’s performance into positive and negative examples, separately (into two different ROC curves). </a:t>
            </a:r>
          </a:p>
        </p:txBody>
      </p:sp>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3"/>
          <a:srcRect t="2333" b="2333"/>
          <a:stretch/>
        </p:blipFill>
        <p:spPr>
          <a:xfrm>
            <a:off x="6667197" y="1567561"/>
            <a:ext cx="5524803" cy="388967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8</a:t>
            </a:fld>
            <a:endParaRPr lang="en-GB">
              <a:solidFill>
                <a:prstClr val="black">
                  <a:tint val="75000"/>
                </a:prstClr>
              </a:solidFill>
            </a:endParaRPr>
          </a:p>
        </p:txBody>
      </p:sp>
    </p:spTree>
    <p:extLst>
      <p:ext uri="{BB962C8B-B14F-4D97-AF65-F5344CB8AC3E}">
        <p14:creationId xmlns:p14="http://schemas.microsoft.com/office/powerpoint/2010/main" val="9492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Arc 9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4184542" y="486184"/>
            <a:ext cx="7363990" cy="1325563"/>
          </a:xfrm>
        </p:spPr>
        <p:txBody>
          <a:bodyPr vert="horz" lIns="91440" tIns="45720" rIns="91440" bIns="45720" rtlCol="0" anchor="ctr">
            <a:normAutofit/>
          </a:bodyPr>
          <a:lstStyle/>
          <a:p>
            <a:r>
              <a:rPr lang="en-US" dirty="0"/>
              <a:t>What should be the next steps?</a:t>
            </a:r>
            <a:endParaRPr lang="en-US" kern="1200" dirty="0">
              <a:solidFill>
                <a:schemeClr val="tx1"/>
              </a:solidFill>
              <a:latin typeface="+mj-lt"/>
              <a:ea typeface="+mj-ea"/>
              <a:cs typeface="+mj-cs"/>
            </a:endParaRPr>
          </a:p>
        </p:txBody>
      </p:sp>
      <p:pic>
        <p:nvPicPr>
          <p:cNvPr id="13" name="Picture Placeholder 12" descr="A picture containing text, watch&#10;&#10;Description automatically generated">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r="6748" b="-2"/>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Placeholder 10" descr="A picture containing text, toy&#10;&#10;Description automatically generated">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4"/>
          <a:srcRect l="42788" t="-1150" r="648" b="1149"/>
          <a:stretch/>
        </p:blipFill>
        <p:spPr>
          <a:xfrm>
            <a:off x="581526" y="3486449"/>
            <a:ext cx="3136194" cy="3118725"/>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184542" y="1946684"/>
            <a:ext cx="7363990" cy="4351338"/>
          </a:xfrm>
        </p:spPr>
        <p:txBody>
          <a:bodyPr vert="horz" lIns="91440" tIns="45720" rIns="91440" bIns="45720" rtlCol="0" anchor="t">
            <a:normAutofit/>
          </a:bodyPr>
          <a:lstStyle/>
          <a:p>
            <a:pPr>
              <a:lnSpc>
                <a:spcPct val="90000"/>
              </a:lnSpc>
            </a:pPr>
            <a:r>
              <a:rPr lang="en-US" sz="1700" i="1" dirty="0"/>
              <a:t>Mr. John Hughes </a:t>
            </a:r>
            <a:r>
              <a:rPr lang="en-US" sz="1700" dirty="0"/>
              <a:t>can take into consideration the following options to better predict if a patient is deceased during the follow-up period (‘DEATH_EVENT’) using a Logistical Regression model:</a:t>
            </a:r>
          </a:p>
          <a:p>
            <a:pPr marL="114300" indent="-342900">
              <a:lnSpc>
                <a:spcPct val="90000"/>
              </a:lnSpc>
              <a:buFont typeface="+mj-lt"/>
              <a:buAutoNum type="arabicPeriod"/>
            </a:pPr>
            <a:r>
              <a:rPr lang="en-US" sz="1700" b="1" dirty="0"/>
              <a:t>Get more data samples</a:t>
            </a:r>
            <a:r>
              <a:rPr lang="en-US" sz="1700" dirty="0"/>
              <a:t>: As seen in the learning curve that increasing the size of the dataset reduces chances of overfitting and creates a more reliable logistical regression model.</a:t>
            </a:r>
            <a:endParaRPr lang="en-US" sz="1700" i="1" dirty="0"/>
          </a:p>
          <a:p>
            <a:pPr marL="114300" indent="-342900">
              <a:lnSpc>
                <a:spcPct val="90000"/>
              </a:lnSpc>
              <a:buFont typeface="+mj-lt"/>
              <a:buAutoNum type="arabicPeriod"/>
            </a:pPr>
            <a:r>
              <a:rPr lang="en-US" sz="1700" b="1" dirty="0"/>
              <a:t>Feature selection</a:t>
            </a:r>
            <a:r>
              <a:rPr lang="en-US" sz="1700" dirty="0"/>
              <a:t>: doing feature selection can reduce the noise for the model, improving its performance. The low value of hyperparameter </a:t>
            </a:r>
            <a:r>
              <a:rPr lang="en-US" sz="1700" i="1" dirty="0"/>
              <a:t>C</a:t>
            </a:r>
            <a:r>
              <a:rPr lang="en-US" sz="1700" dirty="0"/>
              <a:t>, also indicates that a model with lower complexity is required to reduce overfitting and improve the model’s performance. Feature selection could assist in doing that.</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6151294" y="6356350"/>
            <a:ext cx="3754706" cy="365125"/>
          </a:xfrm>
        </p:spPr>
        <p:txBody>
          <a:bodyPr vert="horz" lIns="91440" tIns="45720" rIns="91440" bIns="45720" rtlCol="0" anchor="ctr">
            <a:normAutofit/>
          </a:bodyPr>
          <a:lstStyle/>
          <a:p>
            <a:pPr algn="l">
              <a:defRPr/>
            </a:pPr>
            <a:r>
              <a:rPr lang="en-GB" dirty="0">
                <a:solidFill>
                  <a:prstClr val="black">
                    <a:tint val="75000"/>
                  </a:prstClr>
                </a:solidFill>
              </a:rPr>
              <a:t>Logistical Regression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lvl="0">
              <a:spcAft>
                <a:spcPts val="600"/>
              </a:spcAft>
            </a:pPr>
            <a:fld id="{D76B855D-E9CC-4FF8-AD85-6CDC7B89A0DE}" type="slidenum">
              <a:rPr lang="en-US">
                <a:solidFill>
                  <a:prstClr val="black">
                    <a:tint val="75000"/>
                  </a:prstClr>
                </a:solidFill>
              </a:rPr>
              <a:pPr lvl="0">
                <a:spcAft>
                  <a:spcPts val="600"/>
                </a:spcAft>
              </a:pPr>
              <a:t>9</a:t>
            </a:fld>
            <a:endParaRPr lang="en-US">
              <a:solidFill>
                <a:prstClr val="black">
                  <a:tint val="75000"/>
                </a:prstClr>
              </a:solidFill>
            </a:endParaRPr>
          </a:p>
        </p:txBody>
      </p:sp>
    </p:spTree>
    <p:extLst>
      <p:ext uri="{BB962C8B-B14F-4D97-AF65-F5344CB8AC3E}">
        <p14:creationId xmlns:p14="http://schemas.microsoft.com/office/powerpoint/2010/main" val="100219376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BBC4E2F-F3E1-4F05-9206-4E311F2B3D9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3.xml><?xml version="1.0" encoding="utf-8"?>
<ds:datastoreItem xmlns:ds="http://schemas.openxmlformats.org/officeDocument/2006/customXml" ds:itemID="{E613E4D1-157A-4FD3-BF11-7582A03ADF37}">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TM78504181</Template>
  <TotalTime>3395</TotalTime>
  <Words>1064</Words>
  <Application>Microsoft Macintosh PowerPoint</Application>
  <PresentationFormat>Widescreen</PresentationFormat>
  <Paragraphs>83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Tw Cen MT</vt:lpstr>
      <vt:lpstr>ShapesVTI</vt:lpstr>
      <vt:lpstr>DATA 2204: Logistical Regression – Assignment #2</vt:lpstr>
      <vt:lpstr>Table of Contents</vt:lpstr>
      <vt:lpstr>Analysis Statement</vt:lpstr>
      <vt:lpstr>Key Features of the Dataset</vt:lpstr>
      <vt:lpstr>Understanding the Learning Curve</vt:lpstr>
      <vt:lpstr>Standard Logistical Regression Model</vt:lpstr>
      <vt:lpstr>Standard vs Optimized Logistical Regression Model</vt:lpstr>
      <vt:lpstr>Optimized Model Hyperparameters and the ROC Curve</vt:lpstr>
      <vt:lpstr>What should be the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
  <cp:lastModifiedBy>Raj Dholakia</cp:lastModifiedBy>
  <cp:revision>542</cp:revision>
  <dcterms:created xsi:type="dcterms:W3CDTF">2021-04-15T09:46:15Z</dcterms:created>
  <dcterms:modified xsi:type="dcterms:W3CDTF">2021-06-05T10:38:12Z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