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4"/>
  </p:notesMasterIdLst>
  <p:handoutMasterIdLst>
    <p:handoutMasterId r:id="rId15"/>
  </p:handoutMasterIdLst>
  <p:sldIdLst>
    <p:sldId id="3825" r:id="rId5"/>
    <p:sldId id="3826" r:id="rId6"/>
    <p:sldId id="3828" r:id="rId7"/>
    <p:sldId id="3849" r:id="rId8"/>
    <p:sldId id="3843" r:id="rId9"/>
    <p:sldId id="3837" r:id="rId10"/>
    <p:sldId id="3852" r:id="rId11"/>
    <p:sldId id="3827" r:id="rId12"/>
    <p:sldId id="3834"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41"/>
    <p:restoredTop sz="94649"/>
  </p:normalViewPr>
  <p:slideViewPr>
    <p:cSldViewPr snapToGrid="0">
      <p:cViewPr varScale="1">
        <p:scale>
          <a:sx n="95" d="100"/>
          <a:sy n="95" d="100"/>
        </p:scale>
        <p:origin x="200" y="32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7ADAB-0715-452F-8C44-811CB7F712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130AC0A-D7FF-4131-AA7A-5215899E4E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4E079-3A7A-449C-B486-B22E81642837}" type="datetime1">
              <a:rPr lang="en-GB" smtClean="0"/>
              <a:t>22/05/2021</a:t>
            </a:fld>
            <a:endParaRPr lang="en-GB"/>
          </a:p>
        </p:txBody>
      </p:sp>
      <p:sp>
        <p:nvSpPr>
          <p:cNvPr id="4" name="Footer Placeholder 3">
            <a:extLst>
              <a:ext uri="{FF2B5EF4-FFF2-40B4-BE49-F238E27FC236}">
                <a16:creationId xmlns:a16="http://schemas.microsoft.com/office/drawing/2014/main" id="{FFD92EEF-3188-4BF1-9CC0-2B37F23EE7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592DB5F-D272-460E-AB4E-68937D5002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CE1A43-7D66-4AF3-B057-6DD580E7A0B0}" type="slidenum">
              <a:rPr lang="en-GB" smtClean="0"/>
              <a:t>‹#›</a:t>
            </a:fld>
            <a:endParaRPr lang="en-GB"/>
          </a:p>
        </p:txBody>
      </p:sp>
    </p:spTree>
    <p:extLst>
      <p:ext uri="{BB962C8B-B14F-4D97-AF65-F5344CB8AC3E}">
        <p14:creationId xmlns:p14="http://schemas.microsoft.com/office/powerpoint/2010/main" val="253184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5DD03-4868-4DBD-8FDF-AA6B2BEDF17D}" type="datetime1">
              <a:rPr lang="en-GB" smtClean="0"/>
              <a:pPr/>
              <a:t>22/05/2021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129642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117938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211209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5</a:t>
            </a:fld>
            <a:endParaRPr lang="en-GB" noProof="0"/>
          </a:p>
        </p:txBody>
      </p:sp>
    </p:spTree>
    <p:extLst>
      <p:ext uri="{BB962C8B-B14F-4D97-AF65-F5344CB8AC3E}">
        <p14:creationId xmlns:p14="http://schemas.microsoft.com/office/powerpoint/2010/main" val="3122808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6</a:t>
            </a:fld>
            <a:endParaRPr lang="en-GB"/>
          </a:p>
        </p:txBody>
      </p:sp>
    </p:spTree>
    <p:extLst>
      <p:ext uri="{BB962C8B-B14F-4D97-AF65-F5344CB8AC3E}">
        <p14:creationId xmlns:p14="http://schemas.microsoft.com/office/powerpoint/2010/main" val="1194098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7</a:t>
            </a:fld>
            <a:endParaRPr lang="en-GB"/>
          </a:p>
        </p:txBody>
      </p:sp>
    </p:spTree>
    <p:extLst>
      <p:ext uri="{BB962C8B-B14F-4D97-AF65-F5344CB8AC3E}">
        <p14:creationId xmlns:p14="http://schemas.microsoft.com/office/powerpoint/2010/main" val="2595766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John Hughes is a fictional character</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8</a:t>
            </a:fld>
            <a:endParaRPr lang="en-GB"/>
          </a:p>
        </p:txBody>
      </p:sp>
    </p:spTree>
    <p:extLst>
      <p:ext uri="{BB962C8B-B14F-4D97-AF65-F5344CB8AC3E}">
        <p14:creationId xmlns:p14="http://schemas.microsoft.com/office/powerpoint/2010/main" val="2857171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189145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endParaRPr lang="en-GB" noProof="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endParaRPr lang="en-GB" noProof="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endParaRPr lang="en-GB" noProof="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rtl="0">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3981439" y="2743200"/>
            <a:ext cx="7704593" cy="2386584"/>
          </a:xfrm>
        </p:spPr>
        <p:txBody>
          <a:bodyPr rtlCol="0">
            <a:normAutofit fontScale="90000"/>
          </a:bodyPr>
          <a:lstStyle/>
          <a:p>
            <a:r>
              <a:rPr lang="en-GB" dirty="0">
                <a:solidFill>
                  <a:srgbClr val="FFFFFF"/>
                </a:solidFill>
                <a:ea typeface="+mj-lt"/>
                <a:cs typeface="+mj-lt"/>
              </a:rPr>
              <a:t>DATA 2204:</a:t>
            </a:r>
            <a:endParaRPr lang="en-GB" dirty="0">
              <a:ea typeface="+mj-lt"/>
              <a:cs typeface="+mj-lt"/>
            </a:endParaRPr>
          </a:p>
          <a:p>
            <a:r>
              <a:rPr lang="en-GB" dirty="0">
                <a:solidFill>
                  <a:srgbClr val="FFFFFF"/>
                </a:solidFill>
              </a:rPr>
              <a:t>K-NN Regression – Assignment #1</a:t>
            </a:r>
            <a:endParaRPr lang="en-GB"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vert="horz" lIns="91440" tIns="45720" rIns="91440" bIns="45720" rtlCol="0" anchor="t">
            <a:normAutofit/>
          </a:bodyPr>
          <a:lstStyle/>
          <a:p>
            <a:r>
              <a:rPr lang="en-GB" b="1" dirty="0">
                <a:solidFill>
                  <a:srgbClr val="FFFFFF"/>
                </a:solidFill>
              </a:rPr>
              <a:t>Name</a:t>
            </a:r>
            <a:r>
              <a:rPr lang="en-GB" dirty="0">
                <a:solidFill>
                  <a:srgbClr val="FFFFFF"/>
                </a:solidFill>
              </a:rPr>
              <a:t>: Raj Dholakia</a:t>
            </a:r>
          </a:p>
          <a:p>
            <a:r>
              <a:rPr lang="en-GB" b="1" dirty="0">
                <a:ea typeface="+mn-lt"/>
                <a:cs typeface="+mn-lt"/>
              </a:rPr>
              <a:t>Student ID</a:t>
            </a:r>
            <a:r>
              <a:rPr lang="en-GB" dirty="0">
                <a:ea typeface="+mn-lt"/>
                <a:cs typeface="+mn-lt"/>
              </a:rPr>
              <a:t>: 100813041</a:t>
            </a:r>
            <a:endParaRPr lang="en-GB" dirty="0"/>
          </a:p>
          <a:p>
            <a:endParaRPr lang="en-GB" dirty="0"/>
          </a:p>
        </p:txBody>
      </p:sp>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r>
              <a:rPr lang="en-GB"/>
              <a:t>Table of Contents</a:t>
            </a:r>
            <a:endParaRPr lang="en-US"/>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rtlCol="0">
            <a:normAutofit fontScale="92500" lnSpcReduction="10000"/>
          </a:bodyPr>
          <a:lstStyle/>
          <a:p>
            <a:pPr marL="457200" indent="-457200">
              <a:buChar char="•"/>
            </a:pPr>
            <a:r>
              <a:rPr lang="en-US" dirty="0"/>
              <a:t>Analysis Statement</a:t>
            </a:r>
          </a:p>
          <a:p>
            <a:pPr marL="457200" indent="-457200" rtl="0">
              <a:buChar char="•"/>
            </a:pPr>
            <a:r>
              <a:rPr lang="en-GB" dirty="0"/>
              <a:t>Key Features of the Dataset</a:t>
            </a:r>
          </a:p>
          <a:p>
            <a:pPr marL="457200" indent="-457200">
              <a:buChar char="•"/>
            </a:pPr>
            <a:r>
              <a:rPr lang="en-GB" dirty="0"/>
              <a:t>Understanding the Correlations</a:t>
            </a:r>
          </a:p>
          <a:p>
            <a:pPr marL="457200" indent="-457200">
              <a:buChar char="•"/>
            </a:pPr>
            <a:r>
              <a:rPr lang="en-GB" dirty="0"/>
              <a:t>Understanding the Learning Curve</a:t>
            </a:r>
          </a:p>
          <a:p>
            <a:pPr marL="457200" indent="-457200">
              <a:buChar char="•"/>
            </a:pPr>
            <a:r>
              <a:rPr lang="en-GB" dirty="0"/>
              <a:t>Standard vs Optimized k-NN Regression Models</a:t>
            </a:r>
          </a:p>
          <a:p>
            <a:pPr marL="457200" indent="-457200">
              <a:buChar char="•"/>
            </a:pPr>
            <a:r>
              <a:rPr lang="en-GB" dirty="0"/>
              <a:t>What should be the next steps?</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a:defRPr/>
            </a:pPr>
            <a:r>
              <a:rPr lang="en-GB" dirty="0">
                <a:solidFill>
                  <a:prstClr val="black">
                    <a:tint val="75000"/>
                  </a:prstClr>
                </a:solidFill>
              </a:rPr>
              <a:t>k-NN Regression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lvl="0" rtl="0"/>
            <a:fld id="{D76B855D-E9CC-4FF8-AD85-6CDC7B89A0DE}" type="slidenum">
              <a:rPr lang="en-GB" smtClean="0"/>
              <a:pPr lvl="0" rtl="0"/>
              <a:t>2</a:t>
            </a:fld>
            <a:endParaRPr lang="en-GB"/>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r>
              <a:rPr lang="en-US" dirty="0"/>
              <a:t>Analysis Statement</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a:xfrm>
            <a:off x="3319272" y="4078224"/>
            <a:ext cx="5559552" cy="1536192"/>
          </a:xfrm>
        </p:spPr>
        <p:txBody>
          <a:bodyPr vert="horz" lIns="91440" tIns="45720" rIns="91440" bIns="45720" rtlCol="0" anchor="t">
            <a:normAutofit/>
          </a:bodyPr>
          <a:lstStyle/>
          <a:p>
            <a:r>
              <a:rPr lang="en-US" dirty="0"/>
              <a:t>Create a </a:t>
            </a:r>
            <a:r>
              <a:rPr lang="en-GB" b="1" dirty="0"/>
              <a:t>standard and optimized k-NN model</a:t>
            </a:r>
            <a:r>
              <a:rPr lang="en-GB" dirty="0"/>
              <a:t> to predict the age (‘</a:t>
            </a:r>
            <a:r>
              <a:rPr lang="en-GB" u="sng" dirty="0"/>
              <a:t>Rings</a:t>
            </a:r>
            <a:r>
              <a:rPr lang="en-GB" dirty="0"/>
              <a:t>’) of abalones using their physical features.</a:t>
            </a:r>
          </a:p>
          <a:p>
            <a:pPr rtl="0"/>
            <a:endParaRPr lang="en-GB" dirty="0"/>
          </a:p>
        </p:txBody>
      </p:sp>
    </p:spTree>
    <p:extLst>
      <p:ext uri="{BB962C8B-B14F-4D97-AF65-F5344CB8AC3E}">
        <p14:creationId xmlns:p14="http://schemas.microsoft.com/office/powerpoint/2010/main" val="428359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B2875A6-15B0-2B47-AF63-6278CCFBDE74}"/>
              </a:ext>
            </a:extLst>
          </p:cNvPr>
          <p:cNvPicPr>
            <a:picLocks noGrp="1" noChangeAspect="1"/>
          </p:cNvPicPr>
          <p:nvPr>
            <p:ph type="pic" sz="quarter" idx="13"/>
          </p:nvPr>
        </p:nvPicPr>
        <p:blipFill rotWithShape="1">
          <a:blip r:embed="rId2"/>
          <a:srcRect t="-46946" b="-46946"/>
          <a:stretch/>
        </p:blipFill>
        <p:spPr>
          <a:xfrm>
            <a:off x="6345936" y="220091"/>
            <a:ext cx="3532236" cy="3527646"/>
          </a:xfrm>
          <a:prstGeom prst="rect">
            <a:avLst/>
          </a:prstGeom>
        </p:spPr>
      </p:pic>
      <p:pic>
        <p:nvPicPr>
          <p:cNvPr id="11" name="Picture Placeholder 10">
            <a:extLst>
              <a:ext uri="{FF2B5EF4-FFF2-40B4-BE49-F238E27FC236}">
                <a16:creationId xmlns:a16="http://schemas.microsoft.com/office/drawing/2014/main" id="{AB9F2A98-7E04-FB42-9462-31D318D82533}"/>
              </a:ext>
            </a:extLst>
          </p:cNvPr>
          <p:cNvPicPr>
            <a:picLocks noGrp="1" noChangeAspect="1"/>
          </p:cNvPicPr>
          <p:nvPr>
            <p:ph type="pic" sz="quarter" idx="14"/>
          </p:nvPr>
        </p:nvPicPr>
        <p:blipFill rotWithShape="1">
          <a:blip r:embed="rId3"/>
          <a:srcRect l="46617" r="-23201" b="220"/>
          <a:stretch/>
        </p:blipFill>
        <p:spPr>
          <a:xfrm>
            <a:off x="9120102" y="3025587"/>
            <a:ext cx="3071898" cy="3002513"/>
          </a:xfrm>
          <a:prstGeom prst="ellipse">
            <a:avLst/>
          </a:prstGeom>
          <a:ln>
            <a:noFill/>
          </a:ln>
          <a:effectLst>
            <a:outerShdw blurRad="190500" algn="tl" rotWithShape="0">
              <a:srgbClr val="000000">
                <a:alpha val="70000"/>
              </a:srgbClr>
            </a:outerShdw>
          </a:effectLst>
        </p:spPr>
      </p:pic>
      <p:sp>
        <p:nvSpPr>
          <p:cNvPr id="4" name="Title 3">
            <a:extLst>
              <a:ext uri="{FF2B5EF4-FFF2-40B4-BE49-F238E27FC236}">
                <a16:creationId xmlns:a16="http://schemas.microsoft.com/office/drawing/2014/main" id="{BDEF58F7-DC4D-6C43-A0E6-DD332BA1880B}"/>
              </a:ext>
            </a:extLst>
          </p:cNvPr>
          <p:cNvSpPr>
            <a:spLocks noGrp="1"/>
          </p:cNvSpPr>
          <p:nvPr>
            <p:ph type="title"/>
          </p:nvPr>
        </p:nvSpPr>
        <p:spPr/>
        <p:txBody>
          <a:bodyPr>
            <a:normAutofit/>
          </a:bodyPr>
          <a:lstStyle/>
          <a:p>
            <a:r>
              <a:rPr lang="en-US" sz="4000" dirty="0"/>
              <a:t>Key Features of the Dataset</a:t>
            </a:r>
          </a:p>
        </p:txBody>
      </p:sp>
      <p:sp>
        <p:nvSpPr>
          <p:cNvPr id="5" name="Content Placeholder 4">
            <a:extLst>
              <a:ext uri="{FF2B5EF4-FFF2-40B4-BE49-F238E27FC236}">
                <a16:creationId xmlns:a16="http://schemas.microsoft.com/office/drawing/2014/main" id="{ACC6E39E-39D5-094F-974C-B494DA09EEF4}"/>
              </a:ext>
            </a:extLst>
          </p:cNvPr>
          <p:cNvSpPr>
            <a:spLocks noGrp="1"/>
          </p:cNvSpPr>
          <p:nvPr>
            <p:ph idx="1"/>
          </p:nvPr>
        </p:nvSpPr>
        <p:spPr/>
        <p:txBody>
          <a:bodyPr>
            <a:normAutofit fontScale="85000" lnSpcReduction="20000"/>
          </a:bodyPr>
          <a:lstStyle/>
          <a:p>
            <a:pPr marL="342900" indent="-342900">
              <a:buFontTx/>
              <a:buChar char="-"/>
            </a:pPr>
            <a:r>
              <a:rPr lang="en-US" dirty="0"/>
              <a:t>The dataset consists of seven (7) independent variables and one dependent – ‘</a:t>
            </a:r>
            <a:r>
              <a:rPr lang="en-US" u="sng" dirty="0"/>
              <a:t>Rings</a:t>
            </a:r>
            <a:r>
              <a:rPr lang="en-US" dirty="0"/>
              <a:t>’.</a:t>
            </a:r>
          </a:p>
          <a:p>
            <a:pPr marL="342900" indent="-342900">
              <a:buFontTx/>
              <a:buChar char="-"/>
            </a:pPr>
            <a:r>
              <a:rPr lang="en-US" dirty="0"/>
              <a:t>‘</a:t>
            </a:r>
            <a:r>
              <a:rPr lang="en-US" u="sng" dirty="0"/>
              <a:t>Rings</a:t>
            </a:r>
            <a:r>
              <a:rPr lang="en-US" dirty="0"/>
              <a:t>’ provides an estimate of the age of the abalone.</a:t>
            </a:r>
          </a:p>
          <a:p>
            <a:pPr marL="342900" indent="-342900">
              <a:buFontTx/>
              <a:buChar char="-"/>
            </a:pPr>
            <a:r>
              <a:rPr lang="en-US" dirty="0"/>
              <a:t>An abalone is an edible marine </a:t>
            </a:r>
            <a:r>
              <a:rPr lang="en-US" dirty="0" err="1"/>
              <a:t>mollusc</a:t>
            </a:r>
            <a:r>
              <a:rPr lang="en-US" dirty="0"/>
              <a:t>.</a:t>
            </a:r>
          </a:p>
          <a:p>
            <a:pPr marL="342900" indent="-342900">
              <a:buFontTx/>
              <a:buChar char="-"/>
            </a:pPr>
            <a:r>
              <a:rPr lang="en-US" dirty="0"/>
              <a:t>There are a total of 4177 samples in the dataset.</a:t>
            </a:r>
          </a:p>
          <a:p>
            <a:pPr marL="342900" indent="-342900">
              <a:buFontTx/>
              <a:buChar char="-"/>
            </a:pPr>
            <a:r>
              <a:rPr lang="en-US" dirty="0"/>
              <a:t>The dataset has no missing values.</a:t>
            </a:r>
          </a:p>
          <a:p>
            <a:pPr marL="342900" indent="-342900">
              <a:buFontTx/>
              <a:buChar char="-"/>
            </a:pPr>
            <a:r>
              <a:rPr lang="en-US" dirty="0"/>
              <a:t>The mean of ‘</a:t>
            </a:r>
            <a:r>
              <a:rPr lang="en-US" u="sng" dirty="0"/>
              <a:t>Rings</a:t>
            </a:r>
            <a:r>
              <a:rPr lang="en-US" dirty="0"/>
              <a:t>’ (dependent variable) is 9.93, hence an RMSE/MAE value of less than 0.993 or 10% should reflect a good model.</a:t>
            </a:r>
          </a:p>
          <a:p>
            <a:pPr marL="342900" indent="-342900">
              <a:buFontTx/>
              <a:buChar char="-"/>
            </a:pPr>
            <a:endParaRPr lang="en-US" dirty="0"/>
          </a:p>
        </p:txBody>
      </p:sp>
      <p:sp>
        <p:nvSpPr>
          <p:cNvPr id="6" name="Footer Placeholder 5">
            <a:extLst>
              <a:ext uri="{FF2B5EF4-FFF2-40B4-BE49-F238E27FC236}">
                <a16:creationId xmlns:a16="http://schemas.microsoft.com/office/drawing/2014/main" id="{A325CF40-818D-2944-8081-99FC216997A5}"/>
              </a:ext>
            </a:extLst>
          </p:cNvPr>
          <p:cNvSpPr>
            <a:spLocks noGrp="1"/>
          </p:cNvSpPr>
          <p:nvPr>
            <p:ph type="ftr" sz="quarter" idx="11"/>
          </p:nvPr>
        </p:nvSpPr>
        <p:spPr/>
        <p:txBody>
          <a:bodyPr/>
          <a:lstStyle/>
          <a:p>
            <a:pPr rtl="0">
              <a:defRPr/>
            </a:pPr>
            <a:r>
              <a:rPr lang="en-GB" dirty="0">
                <a:solidFill>
                  <a:prstClr val="black">
                    <a:tint val="75000"/>
                  </a:prstClr>
                </a:solidFill>
              </a:rPr>
              <a:t>k</a:t>
            </a:r>
            <a:r>
              <a:rPr lang="en-GB" noProof="0" dirty="0">
                <a:solidFill>
                  <a:prstClr val="black">
                    <a:tint val="75000"/>
                  </a:prstClr>
                </a:solidFill>
              </a:rPr>
              <a:t>-NN Regression</a:t>
            </a:r>
          </a:p>
        </p:txBody>
      </p:sp>
      <p:sp>
        <p:nvSpPr>
          <p:cNvPr id="7" name="Slide Number Placeholder 6">
            <a:extLst>
              <a:ext uri="{FF2B5EF4-FFF2-40B4-BE49-F238E27FC236}">
                <a16:creationId xmlns:a16="http://schemas.microsoft.com/office/drawing/2014/main" id="{AD944905-9255-F447-8C28-E8481A01E782}"/>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4</a:t>
            </a:fld>
            <a:endParaRPr lang="en-GB" noProof="0">
              <a:solidFill>
                <a:prstClr val="black">
                  <a:tint val="75000"/>
                </a:prstClr>
              </a:solidFill>
            </a:endParaRPr>
          </a:p>
        </p:txBody>
      </p:sp>
    </p:spTree>
    <p:extLst>
      <p:ext uri="{BB962C8B-B14F-4D97-AF65-F5344CB8AC3E}">
        <p14:creationId xmlns:p14="http://schemas.microsoft.com/office/powerpoint/2010/main" val="29869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a:extLst>
              <a:ext uri="{FF2B5EF4-FFF2-40B4-BE49-F238E27FC236}">
                <a16:creationId xmlns:a16="http://schemas.microsoft.com/office/drawing/2014/main" id="{5EC1B31A-C4BD-4187-8950-D0C4C9858136}"/>
              </a:ext>
            </a:extLst>
          </p:cNvPr>
          <p:cNvPicPr>
            <a:picLocks noChangeAspect="1"/>
          </p:cNvPicPr>
          <p:nvPr/>
        </p:nvPicPr>
        <p:blipFill>
          <a:blip r:embed="rId3"/>
          <a:srcRect/>
          <a:stretch/>
        </p:blipFill>
        <p:spPr>
          <a:xfrm>
            <a:off x="5823877" y="1181078"/>
            <a:ext cx="6229663" cy="41976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C64C5A-A641-4DAD-B3A4-8816984FAD46}"/>
              </a:ext>
            </a:extLst>
          </p:cNvPr>
          <p:cNvSpPr>
            <a:spLocks noGrp="1"/>
          </p:cNvSpPr>
          <p:nvPr>
            <p:ph type="title"/>
          </p:nvPr>
        </p:nvSpPr>
        <p:spPr>
          <a:xfrm>
            <a:off x="838201" y="479493"/>
            <a:ext cx="5257800" cy="1325563"/>
          </a:xfrm>
        </p:spPr>
        <p:txBody>
          <a:bodyPr>
            <a:normAutofit/>
          </a:bodyPr>
          <a:lstStyle/>
          <a:p>
            <a:r>
              <a:rPr lang="en-US" dirty="0"/>
              <a:t>Understanding the Correlations</a:t>
            </a:r>
          </a:p>
        </p:txBody>
      </p:sp>
      <p:sp>
        <p:nvSpPr>
          <p:cNvPr id="3" name="Content Placeholder 2">
            <a:extLst>
              <a:ext uri="{FF2B5EF4-FFF2-40B4-BE49-F238E27FC236}">
                <a16:creationId xmlns:a16="http://schemas.microsoft.com/office/drawing/2014/main" id="{EB0E3684-2EE2-46AB-B08E-E03264A29934}"/>
              </a:ext>
            </a:extLst>
          </p:cNvPr>
          <p:cNvSpPr>
            <a:spLocks noGrp="1"/>
          </p:cNvSpPr>
          <p:nvPr>
            <p:ph idx="1"/>
          </p:nvPr>
        </p:nvSpPr>
        <p:spPr>
          <a:xfrm>
            <a:off x="838201" y="1984443"/>
            <a:ext cx="5257800" cy="4192520"/>
          </a:xfrm>
        </p:spPr>
        <p:txBody>
          <a:bodyPr vert="horz" lIns="91440" tIns="45720" rIns="91440" bIns="45720" rtlCol="0">
            <a:normAutofit lnSpcReduction="10000"/>
          </a:bodyPr>
          <a:lstStyle/>
          <a:p>
            <a:pPr marL="0" indent="0">
              <a:buNone/>
            </a:pPr>
            <a:r>
              <a:rPr lang="en-US" sz="1700" dirty="0"/>
              <a:t>Some insights gained from the heatmap of the data:</a:t>
            </a:r>
          </a:p>
          <a:p>
            <a:pPr marL="342900" indent="-457200">
              <a:buAutoNum type="arabicPeriod"/>
            </a:pPr>
            <a:r>
              <a:rPr lang="en-US" sz="2100" dirty="0"/>
              <a:t>All the independent variables have </a:t>
            </a:r>
            <a:r>
              <a:rPr lang="en-US" sz="2100" b="1" dirty="0"/>
              <a:t>strong correlations</a:t>
            </a:r>
            <a:r>
              <a:rPr lang="en-US" sz="2100" dirty="0"/>
              <a:t>, with the minimum being 0.77 between ‘</a:t>
            </a:r>
            <a:r>
              <a:rPr lang="en-US" sz="2100" u="sng" dirty="0"/>
              <a:t>Shucked weight</a:t>
            </a:r>
            <a:r>
              <a:rPr lang="en-US" sz="2100" dirty="0"/>
              <a:t>’ and ‘</a:t>
            </a:r>
            <a:r>
              <a:rPr lang="en-US" sz="2100" u="sng" dirty="0"/>
              <a:t>Height</a:t>
            </a:r>
            <a:r>
              <a:rPr lang="en-US" sz="2100" dirty="0"/>
              <a:t>’. All the other variables have a strong correlation of 0.8 and higher.</a:t>
            </a:r>
          </a:p>
          <a:p>
            <a:pPr marL="342900" indent="-457200">
              <a:buAutoNum type="arabicPeriod"/>
            </a:pPr>
            <a:r>
              <a:rPr lang="en-US" sz="2100" dirty="0"/>
              <a:t>’</a:t>
            </a:r>
            <a:r>
              <a:rPr lang="en-US" sz="2100" u="sng" dirty="0"/>
              <a:t>Rings</a:t>
            </a:r>
            <a:r>
              <a:rPr lang="en-US" sz="2100" dirty="0"/>
              <a:t>’, the dependent variable, is </a:t>
            </a:r>
            <a:r>
              <a:rPr lang="en-US" sz="2100" b="1" dirty="0"/>
              <a:t>moderately correlated </a:t>
            </a:r>
            <a:r>
              <a:rPr lang="en-US" sz="2100" dirty="0"/>
              <a:t>to all the independent variables. ‘</a:t>
            </a:r>
            <a:r>
              <a:rPr lang="en-US" sz="2100" u="sng" dirty="0"/>
              <a:t>Shell weight</a:t>
            </a:r>
            <a:r>
              <a:rPr lang="en-US" sz="2100" dirty="0"/>
              <a:t>’ has the largest correlation value of 0.63, while ‘</a:t>
            </a:r>
            <a:r>
              <a:rPr lang="en-US" sz="2100" u="sng" dirty="0"/>
              <a:t>Shucked weight</a:t>
            </a:r>
            <a:r>
              <a:rPr lang="en-US" sz="2100" dirty="0"/>
              <a:t>’ has the lowest correlation value of 0.42.</a:t>
            </a:r>
          </a:p>
        </p:txBody>
      </p:sp>
      <p:sp>
        <p:nvSpPr>
          <p:cNvPr id="4" name="Footer Placeholder 3">
            <a:extLst>
              <a:ext uri="{FF2B5EF4-FFF2-40B4-BE49-F238E27FC236}">
                <a16:creationId xmlns:a16="http://schemas.microsoft.com/office/drawing/2014/main" id="{6EE46BB0-50A9-49BB-90ED-3D6492E42EF3}"/>
              </a:ext>
            </a:extLst>
          </p:cNvPr>
          <p:cNvSpPr>
            <a:spLocks noGrp="1"/>
          </p:cNvSpPr>
          <p:nvPr>
            <p:ph type="ftr" sz="quarter" idx="11"/>
          </p:nvPr>
        </p:nvSpPr>
        <p:spPr>
          <a:xfrm>
            <a:off x="4038600" y="6356350"/>
            <a:ext cx="4114800" cy="365125"/>
          </a:xfrm>
        </p:spPr>
        <p:txBody>
          <a:bodyPr>
            <a:normAutofit/>
          </a:bodyPr>
          <a:lstStyle/>
          <a:p>
            <a:pPr>
              <a:defRPr/>
            </a:pPr>
            <a:r>
              <a:rPr lang="en-GB" dirty="0">
                <a:solidFill>
                  <a:prstClr val="black">
                    <a:tint val="75000"/>
                  </a:prstClr>
                </a:solidFill>
              </a:rPr>
              <a:t>k-NN Regression</a:t>
            </a:r>
          </a:p>
        </p:txBody>
      </p:sp>
      <p:sp>
        <p:nvSpPr>
          <p:cNvPr id="5" name="Slide Number Placeholder 4">
            <a:extLst>
              <a:ext uri="{FF2B5EF4-FFF2-40B4-BE49-F238E27FC236}">
                <a16:creationId xmlns:a16="http://schemas.microsoft.com/office/drawing/2014/main" id="{FC87645C-F2B9-410E-8D79-15028D45B82C}"/>
              </a:ext>
            </a:extLst>
          </p:cNvPr>
          <p:cNvSpPr>
            <a:spLocks noGrp="1"/>
          </p:cNvSpPr>
          <p:nvPr>
            <p:ph type="sldNum" sz="quarter" idx="12"/>
          </p:nvPr>
        </p:nvSpPr>
        <p:spPr>
          <a:xfrm>
            <a:off x="8610600" y="6356350"/>
            <a:ext cx="2743200" cy="365125"/>
          </a:xfrm>
        </p:spPr>
        <p:txBody>
          <a:bodyPr>
            <a:normAutofit/>
          </a:bodyPr>
          <a:lstStyle/>
          <a:p>
            <a:pPr rtl="0">
              <a:spcAft>
                <a:spcPts val="600"/>
              </a:spcAft>
              <a:defRPr/>
            </a:pPr>
            <a:fld id="{D76B855D-E9CC-4FF8-AD85-6CDC7B89A0DE}" type="slidenum">
              <a:rPr lang="en-GB" noProof="0" smtClean="0">
                <a:solidFill>
                  <a:prstClr val="black">
                    <a:tint val="75000"/>
                  </a:prstClr>
                </a:solidFill>
              </a:rPr>
              <a:pPr rtl="0">
                <a:spcAft>
                  <a:spcPts val="600"/>
                </a:spcAft>
                <a:defRPr/>
              </a:pPr>
              <a:t>5</a:t>
            </a:fld>
            <a:endParaRPr lang="en-GB" noProof="0">
              <a:solidFill>
                <a:prstClr val="black">
                  <a:tint val="75000"/>
                </a:prstClr>
              </a:solidFill>
            </a:endParaRPr>
          </a:p>
        </p:txBody>
      </p:sp>
    </p:spTree>
    <p:extLst>
      <p:ext uri="{BB962C8B-B14F-4D97-AF65-F5344CB8AC3E}">
        <p14:creationId xmlns:p14="http://schemas.microsoft.com/office/powerpoint/2010/main" val="356788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rtlCol="0">
            <a:normAutofit/>
          </a:bodyPr>
          <a:lstStyle/>
          <a:p>
            <a:r>
              <a:rPr lang="en-US" dirty="0"/>
              <a:t>Understanding the Learning Curve</a:t>
            </a:r>
            <a:endParaRPr lang="en-GB" dirty="0"/>
          </a:p>
        </p:txBody>
      </p:sp>
      <p:sp>
        <p:nvSpPr>
          <p:cNvPr id="3" name="Content Placeholder 2">
            <a:extLst>
              <a:ext uri="{FF2B5EF4-FFF2-40B4-BE49-F238E27FC236}">
                <a16:creationId xmlns:a16="http://schemas.microsoft.com/office/drawing/2014/main" id="{2D77BDC5-1C01-4635-8464-9C6F649065B8}"/>
              </a:ext>
            </a:extLst>
          </p:cNvPr>
          <p:cNvSpPr>
            <a:spLocks noGrp="1"/>
          </p:cNvSpPr>
          <p:nvPr>
            <p:ph idx="1"/>
          </p:nvPr>
        </p:nvSpPr>
        <p:spPr>
          <a:xfrm>
            <a:off x="633456" y="1946684"/>
            <a:ext cx="5397237" cy="4351338"/>
          </a:xfrm>
        </p:spPr>
        <p:txBody>
          <a:bodyPr vert="horz" lIns="91440" tIns="45720" rIns="91440" bIns="45720" rtlCol="0" anchor="t">
            <a:normAutofit fontScale="85000" lnSpcReduction="20000"/>
          </a:bodyPr>
          <a:lstStyle/>
          <a:p>
            <a:pPr marL="0" indent="0">
              <a:buNone/>
            </a:pPr>
            <a:r>
              <a:rPr lang="en-US" sz="1700" dirty="0"/>
              <a:t>Some insights gained from the Learning Curve of the k-NN Standard Model:</a:t>
            </a:r>
          </a:p>
          <a:p>
            <a:pPr marL="342900" indent="-457200">
              <a:buAutoNum type="arabicPeriod"/>
            </a:pPr>
            <a:r>
              <a:rPr lang="en-US" sz="2100" dirty="0"/>
              <a:t>From the key statistics, we had determined that a good model would be one with a </a:t>
            </a:r>
            <a:r>
              <a:rPr lang="en-US" sz="2100" b="1" dirty="0"/>
              <a:t>RMSE value </a:t>
            </a:r>
            <a:r>
              <a:rPr lang="en-US" sz="2100" dirty="0"/>
              <a:t>lesser than 0.99 (≅ 1.00). However, her we can see that the lowest is around </a:t>
            </a:r>
            <a:r>
              <a:rPr lang="en-US" sz="2100" b="1" dirty="0"/>
              <a:t>1.40</a:t>
            </a:r>
            <a:r>
              <a:rPr lang="en-US" sz="2100" dirty="0"/>
              <a:t>.</a:t>
            </a:r>
          </a:p>
          <a:p>
            <a:pPr marL="342900" indent="-457200">
              <a:buAutoNum type="arabicPeriod"/>
            </a:pPr>
            <a:r>
              <a:rPr lang="en-US" sz="2100" dirty="0"/>
              <a:t>As the RMSE value is not close to the ideal value, we should expect a </a:t>
            </a:r>
            <a:r>
              <a:rPr lang="en-US" sz="2100" b="1" dirty="0"/>
              <a:t>high bias </a:t>
            </a:r>
            <a:r>
              <a:rPr lang="en-US" sz="2100" dirty="0"/>
              <a:t>in the model.</a:t>
            </a:r>
          </a:p>
          <a:p>
            <a:pPr marL="342900" indent="-457200">
              <a:buAutoNum type="arabicPeriod"/>
            </a:pPr>
            <a:r>
              <a:rPr lang="en-US" sz="2100" dirty="0"/>
              <a:t>As the training and validation accuracies are close to each other we can see that the </a:t>
            </a:r>
            <a:r>
              <a:rPr lang="en-US" sz="2100" b="1" dirty="0"/>
              <a:t>variance is low</a:t>
            </a:r>
            <a:r>
              <a:rPr lang="en-US" sz="2100" dirty="0"/>
              <a:t>.</a:t>
            </a:r>
          </a:p>
          <a:p>
            <a:pPr marL="342900" indent="-457200">
              <a:buAutoNum type="arabicPeriod"/>
            </a:pPr>
            <a:r>
              <a:rPr lang="en-US" sz="2100" dirty="0"/>
              <a:t>Notice how the learning </a:t>
            </a:r>
            <a:r>
              <a:rPr lang="en-US" sz="2100" b="1" dirty="0"/>
              <a:t>curve is flat</a:t>
            </a:r>
            <a:r>
              <a:rPr lang="en-US" sz="2100" dirty="0"/>
              <a:t>, which means that adding more of the data is not improving the model by a significant amount.</a:t>
            </a:r>
          </a:p>
          <a:p>
            <a:pPr marL="0" indent="0">
              <a:buNone/>
            </a:pPr>
            <a:r>
              <a:rPr lang="en-US" sz="2100" dirty="0"/>
              <a:t>Note: the above insights can be confirmed from the values of the avg. bias and avg. variance.</a:t>
            </a:r>
          </a:p>
        </p:txBody>
      </p:sp>
      <p:pic>
        <p:nvPicPr>
          <p:cNvPr id="4" name="Picture 3">
            <a:extLst>
              <a:ext uri="{FF2B5EF4-FFF2-40B4-BE49-F238E27FC236}">
                <a16:creationId xmlns:a16="http://schemas.microsoft.com/office/drawing/2014/main" id="{B5AF722A-B556-4A78-B5BA-B61ADC7A3E8F}"/>
              </a:ext>
            </a:extLst>
          </p:cNvPr>
          <p:cNvPicPr>
            <a:picLocks noChangeAspect="1"/>
          </p:cNvPicPr>
          <p:nvPr/>
        </p:nvPicPr>
        <p:blipFill>
          <a:blip r:embed="rId3"/>
          <a:srcRect/>
          <a:stretch/>
        </p:blipFill>
        <p:spPr>
          <a:xfrm>
            <a:off x="7281031" y="4679575"/>
            <a:ext cx="3123501" cy="1238629"/>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71F2EB77-F97E-4CE9-9078-EB8E5168FE45}"/>
              </a:ext>
            </a:extLst>
          </p:cNvPr>
          <p:cNvPicPr>
            <a:picLocks noChangeAspect="1"/>
          </p:cNvPicPr>
          <p:nvPr/>
        </p:nvPicPr>
        <p:blipFill rotWithShape="1">
          <a:blip r:embed="rId4"/>
          <a:srcRect t="1903"/>
          <a:stretch/>
        </p:blipFill>
        <p:spPr>
          <a:xfrm>
            <a:off x="7028770" y="1048871"/>
            <a:ext cx="4908328" cy="3630704"/>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2"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rtlCol="0">
            <a:normAutofit/>
          </a:bodyPr>
          <a:lstStyle/>
          <a:p>
            <a:pPr>
              <a:defRPr/>
            </a:pPr>
            <a:r>
              <a:rPr lang="en-GB" dirty="0">
                <a:solidFill>
                  <a:prstClr val="black">
                    <a:tint val="75000"/>
                  </a:prstClr>
                </a:solidFill>
              </a:rPr>
              <a:t>k-NN Regression</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rtlCol="0">
            <a:normAutofit/>
          </a:bodyPr>
          <a:lstStyle/>
          <a:p>
            <a:pPr lvl="0" rtl="0">
              <a:spcAft>
                <a:spcPts val="600"/>
              </a:spcAft>
            </a:pPr>
            <a:fld id="{D76B855D-E9CC-4FF8-AD85-6CDC7B89A0DE}" type="slidenum">
              <a:rPr lang="en-GB">
                <a:solidFill>
                  <a:prstClr val="black">
                    <a:tint val="75000"/>
                  </a:prstClr>
                </a:solidFill>
              </a:rPr>
              <a:pPr lvl="0" rtl="0">
                <a:spcAft>
                  <a:spcPts val="600"/>
                </a:spcAft>
              </a:pPr>
              <a:t>6</a:t>
            </a:fld>
            <a:endParaRPr lang="en-GB">
              <a:solidFill>
                <a:prstClr val="black">
                  <a:tint val="75000"/>
                </a:prstClr>
              </a:solidFill>
            </a:endParaRPr>
          </a:p>
        </p:txBody>
      </p:sp>
    </p:spTree>
    <p:extLst>
      <p:ext uri="{BB962C8B-B14F-4D97-AF65-F5344CB8AC3E}">
        <p14:creationId xmlns:p14="http://schemas.microsoft.com/office/powerpoint/2010/main" val="139907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rtlCol="0">
            <a:normAutofit/>
          </a:bodyPr>
          <a:lstStyle/>
          <a:p>
            <a:r>
              <a:rPr lang="en-GB" dirty="0"/>
              <a:t>Standard vs Optimized k-NN Model</a:t>
            </a:r>
          </a:p>
        </p:txBody>
      </p:sp>
      <p:sp>
        <p:nvSpPr>
          <p:cNvPr id="3" name="Content Placeholder 2">
            <a:extLst>
              <a:ext uri="{FF2B5EF4-FFF2-40B4-BE49-F238E27FC236}">
                <a16:creationId xmlns:a16="http://schemas.microsoft.com/office/drawing/2014/main" id="{2D77BDC5-1C01-4635-8464-9C6F649065B8}"/>
              </a:ext>
            </a:extLst>
          </p:cNvPr>
          <p:cNvSpPr>
            <a:spLocks noGrp="1"/>
          </p:cNvSpPr>
          <p:nvPr>
            <p:ph idx="1"/>
          </p:nvPr>
        </p:nvSpPr>
        <p:spPr>
          <a:xfrm>
            <a:off x="633456" y="1946684"/>
            <a:ext cx="5397237" cy="4351338"/>
          </a:xfrm>
        </p:spPr>
        <p:txBody>
          <a:bodyPr vert="horz" lIns="91440" tIns="45720" rIns="91440" bIns="45720" rtlCol="0" anchor="t">
            <a:normAutofit fontScale="70000" lnSpcReduction="20000"/>
          </a:bodyPr>
          <a:lstStyle/>
          <a:p>
            <a:pPr marL="0" indent="0">
              <a:buNone/>
            </a:pPr>
            <a:r>
              <a:rPr lang="en-US" sz="2400" u="sng" dirty="0">
                <a:ea typeface="+mn-lt"/>
                <a:cs typeface="+mn-lt"/>
              </a:rPr>
              <a:t>Considering the standard (original) model:</a:t>
            </a:r>
          </a:p>
          <a:p>
            <a:r>
              <a:rPr lang="en-US" sz="2400" dirty="0">
                <a:ea typeface="+mn-lt"/>
                <a:cs typeface="+mn-lt"/>
              </a:rPr>
              <a:t>The model is only able explain </a:t>
            </a:r>
            <a:r>
              <a:rPr lang="en-US" sz="2400" b="1" dirty="0">
                <a:ea typeface="+mn-lt"/>
                <a:cs typeface="+mn-lt"/>
              </a:rPr>
              <a:t>53% (R</a:t>
            </a:r>
            <a:r>
              <a:rPr lang="en-US" sz="2400" b="1" baseline="30000" dirty="0">
                <a:ea typeface="+mn-lt"/>
                <a:cs typeface="+mn-lt"/>
              </a:rPr>
              <a:t>2</a:t>
            </a:r>
            <a:r>
              <a:rPr lang="en-US" sz="2400" b="1" dirty="0">
                <a:ea typeface="+mn-lt"/>
                <a:cs typeface="+mn-lt"/>
              </a:rPr>
              <a:t>) </a:t>
            </a:r>
            <a:r>
              <a:rPr lang="en-US" sz="2400" dirty="0">
                <a:ea typeface="+mn-lt"/>
                <a:cs typeface="+mn-lt"/>
              </a:rPr>
              <a:t>of the variability in the dataset. This shows that the model is </a:t>
            </a:r>
            <a:r>
              <a:rPr lang="en-US" sz="2400" b="1" dirty="0">
                <a:ea typeface="+mn-lt"/>
                <a:cs typeface="+mn-lt"/>
              </a:rPr>
              <a:t>not performing well </a:t>
            </a:r>
            <a:r>
              <a:rPr lang="en-US" sz="2400" dirty="0">
                <a:ea typeface="+mn-lt"/>
                <a:cs typeface="+mn-lt"/>
              </a:rPr>
              <a:t>on the dataset.</a:t>
            </a:r>
          </a:p>
          <a:p>
            <a:r>
              <a:rPr lang="en-US" sz="2400" dirty="0">
                <a:ea typeface="+mn-lt"/>
                <a:cs typeface="+mn-lt"/>
              </a:rPr>
              <a:t>As the values of </a:t>
            </a:r>
            <a:r>
              <a:rPr lang="en-US" sz="2400" b="1" dirty="0">
                <a:ea typeface="+mn-lt"/>
                <a:cs typeface="+mn-lt"/>
              </a:rPr>
              <a:t>R</a:t>
            </a:r>
            <a:r>
              <a:rPr lang="en-US" sz="2400" b="1" baseline="30000" dirty="0">
                <a:ea typeface="+mn-lt"/>
                <a:cs typeface="+mn-lt"/>
              </a:rPr>
              <a:t>2</a:t>
            </a:r>
            <a:r>
              <a:rPr lang="en-US" sz="2400" b="1" dirty="0">
                <a:ea typeface="+mn-lt"/>
                <a:cs typeface="+mn-lt"/>
              </a:rPr>
              <a:t> and Adj_R</a:t>
            </a:r>
            <a:r>
              <a:rPr lang="en-US" sz="2400" b="1" baseline="30000" dirty="0">
                <a:ea typeface="+mn-lt"/>
                <a:cs typeface="+mn-lt"/>
              </a:rPr>
              <a:t>2</a:t>
            </a:r>
            <a:r>
              <a:rPr lang="en-US" sz="2400" b="1" dirty="0">
                <a:ea typeface="+mn-lt"/>
                <a:cs typeface="+mn-lt"/>
              </a:rPr>
              <a:t> are the same</a:t>
            </a:r>
            <a:r>
              <a:rPr lang="en-US" sz="2400" dirty="0">
                <a:ea typeface="+mn-lt"/>
                <a:cs typeface="+mn-lt"/>
              </a:rPr>
              <a:t>, we can assume that the model’s performance is being reflected accurately.</a:t>
            </a:r>
          </a:p>
          <a:p>
            <a:r>
              <a:rPr lang="en-US" sz="2400" dirty="0">
                <a:ea typeface="+mn-lt"/>
                <a:cs typeface="+mn-lt"/>
              </a:rPr>
              <a:t>There is a difference of 0.68 (</a:t>
            </a:r>
            <a:r>
              <a:rPr lang="en-US" sz="2400" dirty="0"/>
              <a:t>≅ 30%) between </a:t>
            </a:r>
            <a:r>
              <a:rPr lang="en-US" sz="2400" b="1" dirty="0"/>
              <a:t>RMSE </a:t>
            </a:r>
            <a:r>
              <a:rPr lang="en-US" sz="2400" dirty="0"/>
              <a:t>and </a:t>
            </a:r>
            <a:r>
              <a:rPr lang="en-US" sz="2400" b="1" dirty="0"/>
              <a:t>MAE</a:t>
            </a:r>
            <a:r>
              <a:rPr lang="en-US" sz="2400" dirty="0"/>
              <a:t>. This underpins </a:t>
            </a:r>
            <a:r>
              <a:rPr lang="en-US" sz="2400" b="1" dirty="0"/>
              <a:t>presence of some outliers</a:t>
            </a:r>
            <a:r>
              <a:rPr lang="en-US" sz="2400" dirty="0"/>
              <a:t>.</a:t>
            </a:r>
          </a:p>
          <a:p>
            <a:pPr marL="0" indent="0">
              <a:buNone/>
            </a:pPr>
            <a:r>
              <a:rPr lang="en-US" sz="2400" u="sng" dirty="0">
                <a:ea typeface="+mn-lt"/>
                <a:cs typeface="+mn-lt"/>
              </a:rPr>
              <a:t>Comparing the models:</a:t>
            </a:r>
          </a:p>
          <a:p>
            <a:r>
              <a:rPr lang="en-US" sz="2400" dirty="0">
                <a:ea typeface="+mn-lt"/>
                <a:cs typeface="+mn-lt"/>
              </a:rPr>
              <a:t>There is </a:t>
            </a:r>
            <a:r>
              <a:rPr lang="en-US" sz="2400" b="1" dirty="0">
                <a:ea typeface="+mn-lt"/>
                <a:cs typeface="+mn-lt"/>
              </a:rPr>
              <a:t>negligible difference </a:t>
            </a:r>
            <a:r>
              <a:rPr lang="en-US" sz="2400" dirty="0">
                <a:ea typeface="+mn-lt"/>
                <a:cs typeface="+mn-lt"/>
              </a:rPr>
              <a:t>between the metrics obtained for both the models. Hence, the </a:t>
            </a:r>
            <a:r>
              <a:rPr lang="en-US" sz="2400" b="1" dirty="0">
                <a:ea typeface="+mn-lt"/>
                <a:cs typeface="+mn-lt"/>
              </a:rPr>
              <a:t>performance </a:t>
            </a:r>
            <a:r>
              <a:rPr lang="en-US" sz="2400" dirty="0">
                <a:ea typeface="+mn-lt"/>
                <a:cs typeface="+mn-lt"/>
              </a:rPr>
              <a:t>of both the standard (original) and optimized models is the </a:t>
            </a:r>
            <a:r>
              <a:rPr lang="en-US" sz="2400" b="1" dirty="0">
                <a:ea typeface="+mn-lt"/>
                <a:cs typeface="+mn-lt"/>
              </a:rPr>
              <a:t>same</a:t>
            </a:r>
            <a:r>
              <a:rPr lang="en-US" sz="2400" dirty="0">
                <a:ea typeface="+mn-lt"/>
                <a:cs typeface="+mn-lt"/>
              </a:rPr>
              <a:t>.</a:t>
            </a:r>
          </a:p>
          <a:p>
            <a:r>
              <a:rPr lang="en-US" sz="2400" dirty="0">
                <a:ea typeface="+mn-lt"/>
                <a:cs typeface="+mn-lt"/>
              </a:rPr>
              <a:t>This lack in improvement of the model can be attributed to the limited number of hyperparameters present in the k-NN Regression algorithm.</a:t>
            </a:r>
          </a:p>
          <a:p>
            <a:endParaRPr lang="en-US" sz="2400" dirty="0">
              <a:ea typeface="+mn-lt"/>
              <a:cs typeface="+mn-lt"/>
            </a:endParaRPr>
          </a:p>
          <a:p>
            <a:pPr lvl="1"/>
            <a:endParaRPr lang="en-US" sz="2000" dirty="0">
              <a:ea typeface="+mn-lt"/>
              <a:cs typeface="+mn-lt"/>
            </a:endParaRPr>
          </a:p>
          <a:p>
            <a:pPr lvl="1"/>
            <a:endParaRPr lang="en-US" sz="2000" dirty="0">
              <a:ea typeface="+mn-lt"/>
              <a:cs typeface="+mn-lt"/>
            </a:endParaRPr>
          </a:p>
        </p:txBody>
      </p:sp>
      <p:pic>
        <p:nvPicPr>
          <p:cNvPr id="4" name="Picture 3">
            <a:extLst>
              <a:ext uri="{FF2B5EF4-FFF2-40B4-BE49-F238E27FC236}">
                <a16:creationId xmlns:a16="http://schemas.microsoft.com/office/drawing/2014/main" id="{B5AF722A-B556-4A78-B5BA-B61ADC7A3E8F}"/>
              </a:ext>
            </a:extLst>
          </p:cNvPr>
          <p:cNvPicPr>
            <a:picLocks noChangeAspect="1"/>
          </p:cNvPicPr>
          <p:nvPr/>
        </p:nvPicPr>
        <p:blipFill>
          <a:blip r:embed="rId3"/>
          <a:srcRect/>
          <a:stretch/>
        </p:blipFill>
        <p:spPr>
          <a:xfrm>
            <a:off x="6555627" y="3382799"/>
            <a:ext cx="5633325" cy="2496730"/>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71F2EB77-F97E-4CE9-9078-EB8E5168FE45}"/>
              </a:ext>
            </a:extLst>
          </p:cNvPr>
          <p:cNvPicPr>
            <a:picLocks noChangeAspect="1"/>
          </p:cNvPicPr>
          <p:nvPr/>
        </p:nvPicPr>
        <p:blipFill>
          <a:blip r:embed="rId4"/>
          <a:srcRect/>
          <a:stretch/>
        </p:blipFill>
        <p:spPr>
          <a:xfrm>
            <a:off x="7152938" y="978471"/>
            <a:ext cx="3846023" cy="1947561"/>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2"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rtlCol="0">
            <a:normAutofit/>
          </a:bodyPr>
          <a:lstStyle/>
          <a:p>
            <a:pPr>
              <a:defRPr/>
            </a:pPr>
            <a:r>
              <a:rPr lang="en-GB" dirty="0">
                <a:solidFill>
                  <a:prstClr val="black">
                    <a:tint val="75000"/>
                  </a:prstClr>
                </a:solidFill>
              </a:rPr>
              <a:t>k-NN Regression</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rtlCol="0">
            <a:normAutofit/>
          </a:bodyPr>
          <a:lstStyle/>
          <a:p>
            <a:pPr lvl="0" rtl="0">
              <a:spcAft>
                <a:spcPts val="600"/>
              </a:spcAft>
            </a:pPr>
            <a:fld id="{D76B855D-E9CC-4FF8-AD85-6CDC7B89A0DE}" type="slidenum">
              <a:rPr lang="en-GB">
                <a:solidFill>
                  <a:prstClr val="black">
                    <a:tint val="75000"/>
                  </a:prstClr>
                </a:solidFill>
              </a:rPr>
              <a:pPr lvl="0" rtl="0">
                <a:spcAft>
                  <a:spcPts val="600"/>
                </a:spcAft>
              </a:pPr>
              <a:t>7</a:t>
            </a:fld>
            <a:endParaRPr lang="en-GB">
              <a:solidFill>
                <a:prstClr val="black">
                  <a:tint val="75000"/>
                </a:prstClr>
              </a:solidFill>
            </a:endParaRPr>
          </a:p>
        </p:txBody>
      </p:sp>
    </p:spTree>
    <p:extLst>
      <p:ext uri="{BB962C8B-B14F-4D97-AF65-F5344CB8AC3E}">
        <p14:creationId xmlns:p14="http://schemas.microsoft.com/office/powerpoint/2010/main" val="122852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3" name="Rectangle 92">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Arc 9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4184542" y="486184"/>
            <a:ext cx="7363990" cy="1325563"/>
          </a:xfrm>
        </p:spPr>
        <p:txBody>
          <a:bodyPr vert="horz" lIns="91440" tIns="45720" rIns="91440" bIns="45720" rtlCol="0" anchor="ctr">
            <a:normAutofit/>
          </a:bodyPr>
          <a:lstStyle/>
          <a:p>
            <a:r>
              <a:rPr lang="en-US" dirty="0"/>
              <a:t>What should be the next steps?</a:t>
            </a:r>
            <a:endParaRPr lang="en-US" kern="1200" dirty="0">
              <a:solidFill>
                <a:schemeClr val="tx1"/>
              </a:solidFill>
              <a:latin typeface="+mj-lt"/>
              <a:ea typeface="+mj-ea"/>
              <a:cs typeface="+mj-cs"/>
            </a:endParaRPr>
          </a:p>
        </p:txBody>
      </p:sp>
      <p:pic>
        <p:nvPicPr>
          <p:cNvPr id="13" name="Picture Placeholder 12" descr="A picture containing text, watch&#10;&#10;Description automatically generated">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r="6748" b="-2"/>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Placeholder 10" descr="A picture containing text, toy&#10;&#10;Description automatically generated">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4"/>
          <a:srcRect l="42788" t="-1150" r="648" b="1149"/>
          <a:stretch/>
        </p:blipFill>
        <p:spPr>
          <a:xfrm>
            <a:off x="581526" y="3486449"/>
            <a:ext cx="3136194" cy="3118725"/>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184542" y="1946684"/>
            <a:ext cx="7363990" cy="4351338"/>
          </a:xfrm>
        </p:spPr>
        <p:txBody>
          <a:bodyPr vert="horz" lIns="91440" tIns="45720" rIns="91440" bIns="45720" rtlCol="0" anchor="t">
            <a:normAutofit fontScale="92500" lnSpcReduction="10000"/>
          </a:bodyPr>
          <a:lstStyle/>
          <a:p>
            <a:pPr>
              <a:lnSpc>
                <a:spcPct val="90000"/>
              </a:lnSpc>
            </a:pPr>
            <a:r>
              <a:rPr lang="en-US" sz="1700" i="1" dirty="0"/>
              <a:t>Mr. John Hughes </a:t>
            </a:r>
            <a:r>
              <a:rPr lang="en-US" sz="1700" dirty="0"/>
              <a:t>can take into consideration the following options to better predict the age (‘Rings’) of abalones using a k-NN Regressor:</a:t>
            </a:r>
          </a:p>
          <a:p>
            <a:pPr marL="114300" indent="-342900">
              <a:lnSpc>
                <a:spcPct val="90000"/>
              </a:lnSpc>
              <a:buFont typeface="+mj-lt"/>
              <a:buAutoNum type="arabicPeriod"/>
            </a:pPr>
            <a:r>
              <a:rPr lang="en-US" sz="1700" b="1" dirty="0"/>
              <a:t>Add more independent features to the dataset</a:t>
            </a:r>
            <a:r>
              <a:rPr lang="en-US" sz="1700" dirty="0"/>
              <a:t>: the current variables in the dataset are strongly correlated to each other. Furthermore, the correlation between the independent and dependent variables is towards the lower end of the spectrum. This limits the ability to use the independent variables (features) of the dataset to predict the dependent variable (response). Adding more features could provide better results as more of the variability in the dependent variable could be explained.</a:t>
            </a:r>
          </a:p>
          <a:p>
            <a:pPr marL="114300" indent="-342900">
              <a:lnSpc>
                <a:spcPct val="90000"/>
              </a:lnSpc>
              <a:buFont typeface="+mj-lt"/>
              <a:buAutoNum type="arabicPeriod"/>
            </a:pPr>
            <a:r>
              <a:rPr lang="en-US" sz="1700" b="1" dirty="0"/>
              <a:t>Get more data samples</a:t>
            </a:r>
            <a:r>
              <a:rPr lang="en-US" sz="1700" dirty="0"/>
              <a:t>: increasing the size of the dataset will provide a better understanding of the relationships between the variables. However, only if more independent features are added to the dataset. The learning curve showed that adding more of the same features does not improve the performance of the model. Though, the performance of the model might improve if more data points are added.</a:t>
            </a:r>
          </a:p>
          <a:p>
            <a:pPr marL="114300" indent="-342900">
              <a:lnSpc>
                <a:spcPct val="90000"/>
              </a:lnSpc>
              <a:buFont typeface="+mj-lt"/>
              <a:buAutoNum type="arabicPeriod"/>
            </a:pPr>
            <a:r>
              <a:rPr lang="en-US" sz="1700" b="1" dirty="0"/>
              <a:t>Feature engineering</a:t>
            </a:r>
            <a:r>
              <a:rPr lang="en-US" sz="1700" dirty="0"/>
              <a:t>: this would be the third step in improving the performance of the model. Additional independent features and more data will provide more opportunities to carry out </a:t>
            </a:r>
            <a:r>
              <a:rPr lang="en-US" sz="1700"/>
              <a:t>feature engineering.</a:t>
            </a:r>
            <a:endParaRPr lang="en-US" sz="1700" dirty="0"/>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6151294" y="6356350"/>
            <a:ext cx="3754706" cy="365125"/>
          </a:xfrm>
        </p:spPr>
        <p:txBody>
          <a:bodyPr vert="horz" lIns="91440" tIns="45720" rIns="91440" bIns="45720" rtlCol="0" anchor="ctr">
            <a:normAutofit/>
          </a:bodyPr>
          <a:lstStyle/>
          <a:p>
            <a:pPr algn="l">
              <a:defRPr/>
            </a:pPr>
            <a:r>
              <a:rPr lang="en-GB" dirty="0">
                <a:solidFill>
                  <a:prstClr val="black">
                    <a:tint val="75000"/>
                  </a:prstClr>
                </a:solidFill>
              </a:rPr>
              <a:t>k-NN Regression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lvl="0">
              <a:spcAft>
                <a:spcPts val="600"/>
              </a:spcAft>
            </a:pPr>
            <a:fld id="{D76B855D-E9CC-4FF8-AD85-6CDC7B89A0DE}" type="slidenum">
              <a:rPr lang="en-US">
                <a:solidFill>
                  <a:prstClr val="black">
                    <a:tint val="75000"/>
                  </a:prstClr>
                </a:solidFill>
              </a:rPr>
              <a:pPr lvl="0">
                <a:spcAft>
                  <a:spcPts val="600"/>
                </a:spcAft>
              </a:pPr>
              <a:t>8</a:t>
            </a:fld>
            <a:endParaRPr lang="en-US">
              <a:solidFill>
                <a:prstClr val="black">
                  <a:tint val="75000"/>
                </a:prstClr>
              </a:solidFill>
            </a:endParaRPr>
          </a:p>
        </p:txBody>
      </p:sp>
    </p:spTree>
    <p:extLst>
      <p:ext uri="{BB962C8B-B14F-4D97-AF65-F5344CB8AC3E}">
        <p14:creationId xmlns:p14="http://schemas.microsoft.com/office/powerpoint/2010/main" val="100219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n-GB"/>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a:defRPr/>
            </a:pPr>
            <a:r>
              <a:rPr lang="en-GB" dirty="0">
                <a:solidFill>
                  <a:prstClr val="black">
                    <a:tint val="75000"/>
                  </a:prstClr>
                </a:solidFill>
              </a:rPr>
              <a:t>k-NN Regression</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9</a:t>
            </a:fld>
            <a:endParaRPr lang="en-GB"/>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vert="horz" lIns="91440" tIns="45720" rIns="91440" bIns="45720" rtlCol="0" anchor="t">
            <a:normAutofit/>
          </a:bodyPr>
          <a:lstStyle/>
          <a:p>
            <a:r>
              <a:rPr lang="en-GB" dirty="0"/>
              <a:t>Raj Dholakia</a:t>
            </a:r>
          </a:p>
          <a:p>
            <a:pPr rtl="0">
              <a:spcBef>
                <a:spcPts val="3000"/>
              </a:spcBef>
            </a:pPr>
            <a:r>
              <a:rPr lang="en-GB" sz="1800" dirty="0"/>
              <a:t>raj.dholakia@dcmail.ca</a:t>
            </a:r>
          </a:p>
          <a:p>
            <a:pPr>
              <a:spcBef>
                <a:spcPts val="3000"/>
              </a:spcBef>
            </a:pPr>
            <a:r>
              <a:rPr lang="en-GB" sz="1800" dirty="0">
                <a:ea typeface="+mn-lt"/>
                <a:cs typeface="+mn-lt"/>
              </a:rPr>
              <a:t>Student ID: 100813041</a:t>
            </a:r>
            <a:endParaRPr lang="en-GB" sz="1800" dirty="0"/>
          </a:p>
        </p:txBody>
      </p:sp>
    </p:spTree>
    <p:extLst>
      <p:ext uri="{BB962C8B-B14F-4D97-AF65-F5344CB8AC3E}">
        <p14:creationId xmlns:p14="http://schemas.microsoft.com/office/powerpoint/2010/main" val="96225890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3D887-4EBB-4786-8316-C89D0BB9706F}">
  <ds:schemaRefs>
    <ds:schemaRef ds:uri="http://schemas.microsoft.com/sharepoint/v3/contenttype/forms"/>
  </ds:schemaRefs>
</ds:datastoreItem>
</file>

<file path=customXml/itemProps2.xml><?xml version="1.0" encoding="utf-8"?>
<ds:datastoreItem xmlns:ds="http://schemas.openxmlformats.org/officeDocument/2006/customXml" ds:itemID="{E613E4D1-157A-4FD3-BF11-7582A03ADF37}">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BBC4E2F-F3E1-4F05-9206-4E311F2B3D9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TM78504181</Template>
  <TotalTime>1802</TotalTime>
  <Words>816</Words>
  <Application>Microsoft Macintosh PowerPoint</Application>
  <PresentationFormat>Widescreen</PresentationFormat>
  <Paragraphs>72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Tw Cen MT</vt:lpstr>
      <vt:lpstr>ShapesVTI</vt:lpstr>
      <vt:lpstr>DATA 2204: K-NN Regression – Assignment #1</vt:lpstr>
      <vt:lpstr>Table of Contents</vt:lpstr>
      <vt:lpstr>Analysis Statement</vt:lpstr>
      <vt:lpstr>Key Features of the Dataset</vt:lpstr>
      <vt:lpstr>Understanding the Correlations</vt:lpstr>
      <vt:lpstr>Understanding the Learning Curve</vt:lpstr>
      <vt:lpstr>Standard vs Optimized k-NN Model</vt:lpstr>
      <vt:lpstr>What should be the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
  <cp:lastModifiedBy>Raj Dholakia</cp:lastModifiedBy>
  <cp:revision>501</cp:revision>
  <dcterms:created xsi:type="dcterms:W3CDTF">2021-04-15T09:46:15Z</dcterms:created>
  <dcterms:modified xsi:type="dcterms:W3CDTF">2021-05-21T20:50:58Z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