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14"/>
  </p:notesMasterIdLst>
  <p:handoutMasterIdLst>
    <p:handoutMasterId r:id="rId15"/>
  </p:handoutMasterIdLst>
  <p:sldIdLst>
    <p:sldId id="3825" r:id="rId5"/>
    <p:sldId id="3826" r:id="rId6"/>
    <p:sldId id="3828" r:id="rId7"/>
    <p:sldId id="3849" r:id="rId8"/>
    <p:sldId id="3837" r:id="rId9"/>
    <p:sldId id="3854" r:id="rId10"/>
    <p:sldId id="3853" r:id="rId11"/>
    <p:sldId id="3827" r:id="rId12"/>
    <p:sldId id="3834" r:id="rId13"/>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00"/>
    <p:restoredTop sz="94649"/>
  </p:normalViewPr>
  <p:slideViewPr>
    <p:cSldViewPr snapToGrid="0">
      <p:cViewPr varScale="1">
        <p:scale>
          <a:sx n="95" d="100"/>
          <a:sy n="95" d="100"/>
        </p:scale>
        <p:origin x="200" y="328"/>
      </p:cViewPr>
      <p:guideLst>
        <p:guide orient="horz" pos="1200"/>
        <p:guide orient="horz" pos="3408"/>
        <p:guide pos="6936"/>
        <p:guide pos="744"/>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87ADAB-0715-452F-8C44-811CB7F712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4130AC0A-D7FF-4131-AA7A-5215899E4E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F4E079-3A7A-449C-B486-B22E81642837}" type="datetime1">
              <a:rPr lang="en-GB" smtClean="0"/>
              <a:t>10/06/2021</a:t>
            </a:fld>
            <a:endParaRPr lang="en-GB"/>
          </a:p>
        </p:txBody>
      </p:sp>
      <p:sp>
        <p:nvSpPr>
          <p:cNvPr id="4" name="Footer Placeholder 3">
            <a:extLst>
              <a:ext uri="{FF2B5EF4-FFF2-40B4-BE49-F238E27FC236}">
                <a16:creationId xmlns:a16="http://schemas.microsoft.com/office/drawing/2014/main" id="{FFD92EEF-3188-4BF1-9CC0-2B37F23EE7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C592DB5F-D272-460E-AB4E-68937D5002F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CE1A43-7D66-4AF3-B057-6DD580E7A0B0}" type="slidenum">
              <a:rPr lang="en-GB" smtClean="0"/>
              <a:t>‹#›</a:t>
            </a:fld>
            <a:endParaRPr lang="en-GB"/>
          </a:p>
        </p:txBody>
      </p:sp>
    </p:spTree>
    <p:extLst>
      <p:ext uri="{BB962C8B-B14F-4D97-AF65-F5344CB8AC3E}">
        <p14:creationId xmlns:p14="http://schemas.microsoft.com/office/powerpoint/2010/main" val="2531842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45DD03-4868-4DBD-8FDF-AA6B2BEDF17D}" type="datetime1">
              <a:rPr lang="en-GB" smtClean="0"/>
              <a:pPr/>
              <a:t>10/06/2021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0C6A29-4676-420C-BBE3-ACC2B80F64D4}" type="slidenum">
              <a:rPr lang="en-GB" noProof="0" smtClean="0"/>
              <a:t>‹#›</a:t>
            </a:fld>
            <a:endParaRPr lang="en-GB" noProof="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1</a:t>
            </a:fld>
            <a:endParaRPr lang="en-GB"/>
          </a:p>
        </p:txBody>
      </p:sp>
    </p:spTree>
    <p:extLst>
      <p:ext uri="{BB962C8B-B14F-4D97-AF65-F5344CB8AC3E}">
        <p14:creationId xmlns:p14="http://schemas.microsoft.com/office/powerpoint/2010/main" val="1296422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2</a:t>
            </a:fld>
            <a:endParaRPr lang="en-GB"/>
          </a:p>
        </p:txBody>
      </p:sp>
    </p:spTree>
    <p:extLst>
      <p:ext uri="{BB962C8B-B14F-4D97-AF65-F5344CB8AC3E}">
        <p14:creationId xmlns:p14="http://schemas.microsoft.com/office/powerpoint/2010/main" val="1179384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D40C6A29-4676-420C-BBE3-ACC2B80F64D4}" type="slidenum">
              <a:rPr lang="en-GB" smtClean="0"/>
              <a:t>3</a:t>
            </a:fld>
            <a:endParaRPr lang="en-GB"/>
          </a:p>
        </p:txBody>
      </p:sp>
    </p:spTree>
    <p:extLst>
      <p:ext uri="{BB962C8B-B14F-4D97-AF65-F5344CB8AC3E}">
        <p14:creationId xmlns:p14="http://schemas.microsoft.com/office/powerpoint/2010/main" val="2112090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5</a:t>
            </a:fld>
            <a:endParaRPr lang="en-GB"/>
          </a:p>
        </p:txBody>
      </p:sp>
    </p:spTree>
    <p:extLst>
      <p:ext uri="{BB962C8B-B14F-4D97-AF65-F5344CB8AC3E}">
        <p14:creationId xmlns:p14="http://schemas.microsoft.com/office/powerpoint/2010/main" val="1194098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D40C6A29-4676-420C-BBE3-ACC2B80F64D4}" type="slidenum">
              <a:rPr lang="en-GB" smtClean="0"/>
              <a:t>6</a:t>
            </a:fld>
            <a:endParaRPr lang="en-GB"/>
          </a:p>
        </p:txBody>
      </p:sp>
    </p:spTree>
    <p:extLst>
      <p:ext uri="{BB962C8B-B14F-4D97-AF65-F5344CB8AC3E}">
        <p14:creationId xmlns:p14="http://schemas.microsoft.com/office/powerpoint/2010/main" val="2006578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0C6A29-4676-420C-BBE3-ACC2B80F64D4}" type="slidenum">
              <a:rPr lang="en-GB" smtClean="0"/>
              <a:t>7</a:t>
            </a:fld>
            <a:endParaRPr lang="en-GB"/>
          </a:p>
        </p:txBody>
      </p:sp>
    </p:spTree>
    <p:extLst>
      <p:ext uri="{BB962C8B-B14F-4D97-AF65-F5344CB8AC3E}">
        <p14:creationId xmlns:p14="http://schemas.microsoft.com/office/powerpoint/2010/main" val="4246330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John Hughes is a fictional character</a:t>
            </a:r>
          </a:p>
        </p:txBody>
      </p:sp>
      <p:sp>
        <p:nvSpPr>
          <p:cNvPr id="4" name="Slide Number Placeholder 3"/>
          <p:cNvSpPr>
            <a:spLocks noGrp="1"/>
          </p:cNvSpPr>
          <p:nvPr>
            <p:ph type="sldNum" sz="quarter" idx="5"/>
          </p:nvPr>
        </p:nvSpPr>
        <p:spPr/>
        <p:txBody>
          <a:bodyPr/>
          <a:lstStyle/>
          <a:p>
            <a:pPr rtl="0"/>
            <a:fld id="{D40C6A29-4676-420C-BBE3-ACC2B80F64D4}" type="slidenum">
              <a:rPr lang="en-GB" smtClean="0"/>
              <a:t>8</a:t>
            </a:fld>
            <a:endParaRPr lang="en-GB"/>
          </a:p>
        </p:txBody>
      </p:sp>
    </p:spTree>
    <p:extLst>
      <p:ext uri="{BB962C8B-B14F-4D97-AF65-F5344CB8AC3E}">
        <p14:creationId xmlns:p14="http://schemas.microsoft.com/office/powerpoint/2010/main" val="2857171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D40C6A29-4676-420C-BBE3-ACC2B80F64D4}" type="slidenum">
              <a:rPr lang="en-GB" smtClean="0"/>
              <a:t>9</a:t>
            </a:fld>
            <a:endParaRPr lang="en-GB"/>
          </a:p>
        </p:txBody>
      </p:sp>
    </p:spTree>
    <p:extLst>
      <p:ext uri="{BB962C8B-B14F-4D97-AF65-F5344CB8AC3E}">
        <p14:creationId xmlns:p14="http://schemas.microsoft.com/office/powerpoint/2010/main" val="1891450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rtlCol="0" anchor="b"/>
          <a:lstStyle>
            <a:lvl1pPr algn="r">
              <a:defRPr sz="6000">
                <a:solidFill>
                  <a:schemeClr val="bg1"/>
                </a:solidFill>
              </a:defRPr>
            </a:lvl1pPr>
          </a:lstStyle>
          <a:p>
            <a:pPr rtl="0"/>
            <a:r>
              <a:rPr lang="en-GB" noProof="0"/>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rtlCol="0"/>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n-GB" noProof="0"/>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vl1pPr>
          </a:lstStyle>
          <a:p>
            <a:pPr rtl="0"/>
            <a:endParaRPr lang="en-GB" noProof="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vl1pPr>
          </a:lstStyle>
          <a:p>
            <a:pPr rtl="0"/>
            <a:endParaRPr lang="en-GB" noProof="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rtlCol="0"/>
          <a:lstStyle/>
          <a:p>
            <a:pPr rtl="0"/>
            <a:r>
              <a:rPr lang="en-GB" noProof="0"/>
              <a:t>Click to edit Master title style</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rtlCol="0"/>
          <a:lstStyle>
            <a:lvl1pPr marL="0" indent="0">
              <a:buNone/>
              <a:defRPr sz="2400"/>
            </a:lvl1pPr>
            <a:lvl2pPr marL="228600">
              <a:defRPr/>
            </a:lvl2pPr>
            <a:lvl3pPr marL="457200">
              <a:defRPr/>
            </a:lvl3pPr>
            <a:lvl4pPr marL="685800">
              <a:defRPr/>
            </a:lvl4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rtlCol="0"/>
          <a:lstStyle>
            <a:lvl1pPr algn="ctr">
              <a:defRPr>
                <a:solidFill>
                  <a:schemeClr val="bg1"/>
                </a:solidFill>
              </a:defRPr>
            </a:lvl1pPr>
          </a:lstStyle>
          <a:p>
            <a:pPr rtl="0"/>
            <a:r>
              <a:rPr lang="en-GB" noProof="0"/>
              <a:t>Click to edit Master title style</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n-lt"/>
              </a:defRPr>
            </a:lvl1pPr>
          </a:lstStyle>
          <a:p>
            <a:pPr algn="l" rtl="0">
              <a:defRPr/>
            </a:pPr>
            <a:r>
              <a:rPr lang="en-GB" noProof="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rtlCol="0"/>
          <a:lstStyle>
            <a:lvl1pPr marL="0" indent="0">
              <a:buNone/>
              <a:defRPr sz="2400"/>
            </a:lvl1pPr>
            <a:lvl2pPr marL="228600">
              <a:defRPr sz="1800"/>
            </a:lvl2pPr>
            <a:lvl3pPr marL="457200">
              <a:defRPr sz="1800"/>
            </a:lvl3pPr>
          </a:lstStyle>
          <a:p>
            <a:pPr lvl="0" rtl="0"/>
            <a:r>
              <a:rPr lang="en-GB" noProof="0"/>
              <a:t>Click to edit Master text styles</a:t>
            </a:r>
          </a:p>
          <a:p>
            <a:pPr lvl="1" rtl="0"/>
            <a:r>
              <a:rPr lang="en-GB" noProof="0"/>
              <a:t>Second level</a:t>
            </a:r>
          </a:p>
          <a:p>
            <a:pPr lvl="2" rtl="0"/>
            <a:r>
              <a:rPr lang="en-GB" noProof="0"/>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rtlCol="0"/>
          <a:lstStyle/>
          <a:p>
            <a:pPr rtl="0"/>
            <a:r>
              <a:rPr lang="en-GB" noProof="0"/>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rtlCol="0"/>
          <a:lstStyle>
            <a:lvl1pPr algn="ctr">
              <a:defRPr>
                <a:solidFill>
                  <a:schemeClr val="bg1"/>
                </a:solidFill>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rtlCol="0" anchor="ctr"/>
          <a:lstStyle>
            <a:lvl1pPr marL="0" indent="0">
              <a:buNone/>
              <a:defRPr/>
            </a:lvl1pPr>
            <a:lvl2pPr marL="228600">
              <a:defRPr/>
            </a:lvl2pPr>
            <a:lvl3pPr marL="457200">
              <a:defRPr/>
            </a:lvl3pPr>
            <a:lvl4pPr>
              <a:buNone/>
              <a:defRPr/>
            </a:lvl4pPr>
          </a:lstStyle>
          <a:p>
            <a:pPr lvl="0" rtl="0"/>
            <a:r>
              <a:rPr lang="en-GB" noProof="0"/>
              <a:t>Click to edit Master text styles</a:t>
            </a:r>
          </a:p>
          <a:p>
            <a:pPr lvl="1" rtl="0"/>
            <a:r>
              <a:rPr lang="en-GB" noProof="0"/>
              <a:t>Second level</a:t>
            </a:r>
          </a:p>
          <a:p>
            <a:pPr lvl="2" rtl="0"/>
            <a:r>
              <a:rPr lang="en-GB" noProof="0"/>
              <a:t>Third level</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vl1pPr>
          </a:lstStyle>
          <a:p>
            <a:pPr rtl="0"/>
            <a:endParaRPr lang="en-GB" noProof="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vl1pPr>
          </a:lstStyle>
          <a:p>
            <a:pPr rtl="0"/>
            <a:endParaRPr lang="en-GB" noProof="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rtlCol="0">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rtlCol="0" anchor="b"/>
          <a:lstStyle>
            <a:lvl1pPr algn="ctr">
              <a:defRPr sz="6000">
                <a:solidFill>
                  <a:schemeClr val="bg1"/>
                </a:solidFill>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rtlCol="0"/>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rtlCol="0"/>
          <a:lstStyle/>
          <a:p>
            <a:pPr rtl="0"/>
            <a:r>
              <a:rPr lang="en-GB" noProof="0"/>
              <a:t>Click to edit Master title style</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defRPr>
            </a:lvl1pPr>
          </a:lstStyle>
          <a:p>
            <a:pPr rtl="0"/>
            <a:endParaRPr lang="en-GB" noProof="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rtlCol="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rtlCol="0"/>
          <a:lstStyle>
            <a:lvl1pPr>
              <a:defRPr>
                <a:solidFill>
                  <a:schemeClr val="bg1"/>
                </a:solidFill>
                <a:latin typeface="+mn-lt"/>
              </a:defRPr>
            </a:lvl1pPr>
          </a:lstStyle>
          <a:p>
            <a:pPr rtl="0">
              <a:defRPr/>
            </a:pPr>
            <a:r>
              <a:rPr lang="en-GB" noProof="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rtlCol="0"/>
          <a:lstStyle>
            <a:lvl1pPr>
              <a:defRPr>
                <a:solidFill>
                  <a:schemeClr val="bg1"/>
                </a:solidFill>
                <a:latin typeface="+mn-lt"/>
              </a:defRPr>
            </a:lvl1pPr>
          </a:lstStyle>
          <a:p>
            <a:pPr rtl="0">
              <a:defRPr/>
            </a:pPr>
            <a:fld id="{D76B855D-E9CC-4FF8-AD85-6CDC7B89A0DE}" type="slidenum">
              <a:rPr lang="en-GB" noProof="0" smtClean="0"/>
              <a:pPr rtl="0">
                <a:defRPr/>
              </a:pPr>
              <a:t>‹#›</a:t>
            </a:fld>
            <a:endParaRPr lang="en-GB" noProof="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n-GB" noProof="0"/>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n-GB" noProof="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rtl="0">
              <a:defRPr/>
            </a:pPr>
            <a:r>
              <a:rPr lang="en-GB" noProof="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rtl="0">
              <a:defRPr/>
            </a:pPr>
            <a:r>
              <a:rPr lang="en-GB" noProof="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rtl="0">
              <a:defRPr/>
            </a:pPr>
            <a:fld id="{D76B855D-E9CC-4FF8-AD85-6CDC7B89A0DE}" type="slidenum">
              <a:rPr lang="en-GB" noProof="0" smtClean="0">
                <a:solidFill>
                  <a:prstClr val="black">
                    <a:tint val="75000"/>
                  </a:prstClr>
                </a:solidFill>
              </a:rPr>
              <a:pPr rtl="0">
                <a:defRPr/>
              </a:pPr>
              <a:t>‹#›</a:t>
            </a:fld>
            <a:endParaRPr lang="en-GB" noProof="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3981439" y="2743200"/>
            <a:ext cx="7704593" cy="2386584"/>
          </a:xfrm>
        </p:spPr>
        <p:txBody>
          <a:bodyPr rtlCol="0">
            <a:normAutofit fontScale="90000"/>
          </a:bodyPr>
          <a:lstStyle/>
          <a:p>
            <a:r>
              <a:rPr lang="en-GB" dirty="0">
                <a:solidFill>
                  <a:srgbClr val="FFFFFF"/>
                </a:solidFill>
                <a:ea typeface="+mj-lt"/>
                <a:cs typeface="+mj-lt"/>
              </a:rPr>
              <a:t>DATA 2204:</a:t>
            </a:r>
            <a:endParaRPr lang="en-GB" dirty="0">
              <a:ea typeface="+mj-lt"/>
              <a:cs typeface="+mj-lt"/>
            </a:endParaRPr>
          </a:p>
          <a:p>
            <a:r>
              <a:rPr lang="en-GB" dirty="0">
                <a:solidFill>
                  <a:srgbClr val="FFFFFF"/>
                </a:solidFill>
              </a:rPr>
              <a:t>Logistical Regression – Assignment #2 (Revised)</a:t>
            </a:r>
            <a:endParaRPr lang="en-GB"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vert="horz" lIns="91440" tIns="45720" rIns="91440" bIns="45720" rtlCol="0" anchor="t">
            <a:normAutofit/>
          </a:bodyPr>
          <a:lstStyle/>
          <a:p>
            <a:r>
              <a:rPr lang="en-GB" b="1" dirty="0">
                <a:solidFill>
                  <a:srgbClr val="FFFFFF"/>
                </a:solidFill>
              </a:rPr>
              <a:t>Name</a:t>
            </a:r>
            <a:r>
              <a:rPr lang="en-GB" dirty="0">
                <a:solidFill>
                  <a:srgbClr val="FFFFFF"/>
                </a:solidFill>
              </a:rPr>
              <a:t>: Raj Dholakia</a:t>
            </a:r>
          </a:p>
          <a:p>
            <a:r>
              <a:rPr lang="en-GB" b="1" dirty="0">
                <a:ea typeface="+mn-lt"/>
                <a:cs typeface="+mn-lt"/>
              </a:rPr>
              <a:t>Student ID</a:t>
            </a:r>
            <a:r>
              <a:rPr lang="en-GB" dirty="0">
                <a:ea typeface="+mn-lt"/>
                <a:cs typeface="+mn-lt"/>
              </a:rPr>
              <a:t>: 100813041</a:t>
            </a:r>
            <a:endParaRPr lang="en-GB" dirty="0"/>
          </a:p>
          <a:p>
            <a:endParaRPr lang="en-GB" dirty="0"/>
          </a:p>
        </p:txBody>
      </p:sp>
    </p:spTree>
    <p:extLst>
      <p:ext uri="{BB962C8B-B14F-4D97-AF65-F5344CB8AC3E}">
        <p14:creationId xmlns:p14="http://schemas.microsoft.com/office/powerpoint/2010/main" val="800962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rtlCol="0"/>
          <a:lstStyle/>
          <a:p>
            <a:r>
              <a:rPr lang="en-GB" dirty="0"/>
              <a:t>Table of Contents</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p:txBody>
          <a:bodyPr rtlCol="0">
            <a:normAutofit fontScale="92500" lnSpcReduction="10000"/>
          </a:bodyPr>
          <a:lstStyle/>
          <a:p>
            <a:pPr marL="457200" indent="-457200">
              <a:buChar char="•"/>
            </a:pPr>
            <a:r>
              <a:rPr lang="en-US" dirty="0"/>
              <a:t>Analysis Statement</a:t>
            </a:r>
          </a:p>
          <a:p>
            <a:pPr marL="457200" indent="-457200" rtl="0">
              <a:buChar char="•"/>
            </a:pPr>
            <a:r>
              <a:rPr lang="en-GB" dirty="0"/>
              <a:t>Key Features of the Dataset</a:t>
            </a:r>
          </a:p>
          <a:p>
            <a:pPr marL="457200" indent="-457200">
              <a:buChar char="•"/>
            </a:pPr>
            <a:r>
              <a:rPr lang="en-GB" dirty="0"/>
              <a:t>Understanding the Learning Curve</a:t>
            </a:r>
          </a:p>
          <a:p>
            <a:pPr marL="457200" indent="-457200">
              <a:buChar char="•"/>
            </a:pPr>
            <a:r>
              <a:rPr lang="en-GB" dirty="0"/>
              <a:t>Standard Logistical Regression Model</a:t>
            </a:r>
          </a:p>
          <a:p>
            <a:pPr marL="457200" indent="-457200">
              <a:buChar char="•"/>
            </a:pPr>
            <a:r>
              <a:rPr lang="en-GB" dirty="0"/>
              <a:t>Optimized Logistical Regression Model</a:t>
            </a:r>
          </a:p>
          <a:p>
            <a:pPr marL="457200" indent="-457200">
              <a:buChar char="•"/>
            </a:pPr>
            <a:r>
              <a:rPr lang="en-GB" dirty="0"/>
              <a:t>What should be the next steps?</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rtlCol="0"/>
          <a:lstStyle/>
          <a:p>
            <a:pPr>
              <a:defRPr/>
            </a:pPr>
            <a:r>
              <a:rPr lang="en-GB" dirty="0">
                <a:solidFill>
                  <a:prstClr val="black">
                    <a:tint val="75000"/>
                  </a:prstClr>
                </a:solidFill>
              </a:rPr>
              <a:t>Logistical Regression (Revised)</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rtlCol="0"/>
          <a:lstStyle/>
          <a:p>
            <a:pPr lvl="0" rtl="0"/>
            <a:fld id="{D76B855D-E9CC-4FF8-AD85-6CDC7B89A0DE}" type="slidenum">
              <a:rPr lang="en-GB" smtClean="0"/>
              <a:pPr lvl="0" rtl="0"/>
              <a:t>2</a:t>
            </a:fld>
            <a:endParaRPr lang="en-GB"/>
          </a:p>
        </p:txBody>
      </p:sp>
    </p:spTree>
    <p:extLst>
      <p:ext uri="{BB962C8B-B14F-4D97-AF65-F5344CB8AC3E}">
        <p14:creationId xmlns:p14="http://schemas.microsoft.com/office/powerpoint/2010/main" val="5516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rtlCol="0"/>
          <a:lstStyle/>
          <a:p>
            <a:r>
              <a:rPr lang="en-US" dirty="0"/>
              <a:t>Analysis Statement</a:t>
            </a:r>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a:xfrm>
            <a:off x="3319272" y="4078224"/>
            <a:ext cx="5559552" cy="1536192"/>
          </a:xfrm>
        </p:spPr>
        <p:txBody>
          <a:bodyPr vert="horz" lIns="91440" tIns="45720" rIns="91440" bIns="45720" rtlCol="0" anchor="t">
            <a:normAutofit fontScale="92500" lnSpcReduction="10000"/>
          </a:bodyPr>
          <a:lstStyle/>
          <a:p>
            <a:r>
              <a:rPr lang="en-US" dirty="0"/>
              <a:t>Create a </a:t>
            </a:r>
            <a:r>
              <a:rPr lang="en-GB" b="1" dirty="0"/>
              <a:t>standard and optimized Logistical Regression model</a:t>
            </a:r>
            <a:r>
              <a:rPr lang="en-GB" dirty="0"/>
              <a:t> for the heart failure dataset and carry out additional analysis to better understand the performance of the model.</a:t>
            </a:r>
          </a:p>
          <a:p>
            <a:pPr rtl="0"/>
            <a:endParaRPr lang="en-GB" dirty="0"/>
          </a:p>
        </p:txBody>
      </p:sp>
    </p:spTree>
    <p:extLst>
      <p:ext uri="{BB962C8B-B14F-4D97-AF65-F5344CB8AC3E}">
        <p14:creationId xmlns:p14="http://schemas.microsoft.com/office/powerpoint/2010/main" val="4283594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2B2875A6-15B0-2B47-AF63-6278CCFBDE74}"/>
              </a:ext>
            </a:extLst>
          </p:cNvPr>
          <p:cNvPicPr>
            <a:picLocks noGrp="1" noChangeAspect="1"/>
          </p:cNvPicPr>
          <p:nvPr>
            <p:ph type="pic" sz="quarter" idx="13"/>
          </p:nvPr>
        </p:nvPicPr>
        <p:blipFill rotWithShape="1">
          <a:blip r:embed="rId2"/>
          <a:srcRect t="-262" b="1282"/>
          <a:stretch/>
        </p:blipFill>
        <p:spPr>
          <a:xfrm>
            <a:off x="6748088" y="365124"/>
            <a:ext cx="5421500" cy="2224708"/>
          </a:xfrm>
          <a:prstGeom prst="rect">
            <a:avLst/>
          </a:prstGeom>
        </p:spPr>
      </p:pic>
      <p:pic>
        <p:nvPicPr>
          <p:cNvPr id="11" name="Picture Placeholder 10">
            <a:extLst>
              <a:ext uri="{FF2B5EF4-FFF2-40B4-BE49-F238E27FC236}">
                <a16:creationId xmlns:a16="http://schemas.microsoft.com/office/drawing/2014/main" id="{AB9F2A98-7E04-FB42-9462-31D318D82533}"/>
              </a:ext>
            </a:extLst>
          </p:cNvPr>
          <p:cNvPicPr>
            <a:picLocks noGrp="1" noChangeAspect="1"/>
          </p:cNvPicPr>
          <p:nvPr>
            <p:ph type="pic" sz="quarter" idx="14"/>
          </p:nvPr>
        </p:nvPicPr>
        <p:blipFill>
          <a:blip r:embed="rId3"/>
          <a:srcRect l="21233" r="21233"/>
          <a:stretch/>
        </p:blipFill>
        <p:spPr>
          <a:xfrm>
            <a:off x="8610600" y="2766912"/>
            <a:ext cx="3071898" cy="3002513"/>
          </a:xfrm>
          <a:prstGeom prst="ellipse">
            <a:avLst/>
          </a:prstGeom>
          <a:ln>
            <a:noFill/>
          </a:ln>
          <a:effectLst>
            <a:outerShdw blurRad="190500" algn="tl" rotWithShape="0">
              <a:srgbClr val="000000">
                <a:alpha val="70000"/>
              </a:srgbClr>
            </a:outerShdw>
          </a:effectLst>
        </p:spPr>
      </p:pic>
      <p:sp>
        <p:nvSpPr>
          <p:cNvPr id="4" name="Title 3">
            <a:extLst>
              <a:ext uri="{FF2B5EF4-FFF2-40B4-BE49-F238E27FC236}">
                <a16:creationId xmlns:a16="http://schemas.microsoft.com/office/drawing/2014/main" id="{BDEF58F7-DC4D-6C43-A0E6-DD332BA1880B}"/>
              </a:ext>
            </a:extLst>
          </p:cNvPr>
          <p:cNvSpPr>
            <a:spLocks noGrp="1"/>
          </p:cNvSpPr>
          <p:nvPr>
            <p:ph type="title"/>
          </p:nvPr>
        </p:nvSpPr>
        <p:spPr/>
        <p:txBody>
          <a:bodyPr>
            <a:normAutofit/>
          </a:bodyPr>
          <a:lstStyle/>
          <a:p>
            <a:r>
              <a:rPr lang="en-US" sz="4000" dirty="0"/>
              <a:t>Key Features of the Dataset</a:t>
            </a:r>
          </a:p>
        </p:txBody>
      </p:sp>
      <p:sp>
        <p:nvSpPr>
          <p:cNvPr id="5" name="Content Placeholder 4">
            <a:extLst>
              <a:ext uri="{FF2B5EF4-FFF2-40B4-BE49-F238E27FC236}">
                <a16:creationId xmlns:a16="http://schemas.microsoft.com/office/drawing/2014/main" id="{ACC6E39E-39D5-094F-974C-B494DA09EEF4}"/>
              </a:ext>
            </a:extLst>
          </p:cNvPr>
          <p:cNvSpPr>
            <a:spLocks noGrp="1"/>
          </p:cNvSpPr>
          <p:nvPr>
            <p:ph idx="1"/>
          </p:nvPr>
        </p:nvSpPr>
        <p:spPr/>
        <p:txBody>
          <a:bodyPr>
            <a:normAutofit fontScale="77500" lnSpcReduction="20000"/>
          </a:bodyPr>
          <a:lstStyle/>
          <a:p>
            <a:pPr marL="342900" indent="-342900">
              <a:buFontTx/>
              <a:buChar char="-"/>
            </a:pPr>
            <a:r>
              <a:rPr lang="en-US" dirty="0"/>
              <a:t>The dataset consists of twelve (12) independent variables and one dependent – ‘</a:t>
            </a:r>
            <a:r>
              <a:rPr lang="en-US" u="sng" dirty="0"/>
              <a:t>DEATH_EVENT</a:t>
            </a:r>
            <a:r>
              <a:rPr lang="en-US" dirty="0"/>
              <a:t>’.</a:t>
            </a:r>
          </a:p>
          <a:p>
            <a:pPr marL="342900" indent="-342900">
              <a:buFontTx/>
              <a:buChar char="-"/>
            </a:pPr>
            <a:r>
              <a:rPr lang="en-US" dirty="0"/>
              <a:t>‘</a:t>
            </a:r>
            <a:r>
              <a:rPr lang="en-US" u="sng" dirty="0"/>
              <a:t>DEATH_EVENT</a:t>
            </a:r>
            <a:r>
              <a:rPr lang="en-US" dirty="0"/>
              <a:t>’ provides information on whether a patient is deceased (`1`) or alive (`0`) during a follow-up period.</a:t>
            </a:r>
          </a:p>
          <a:p>
            <a:pPr marL="342900" indent="-342900">
              <a:buFontTx/>
              <a:buChar char="-"/>
            </a:pPr>
            <a:r>
              <a:rPr lang="en-US" dirty="0"/>
              <a:t>There are a total of 299 samples in the dataset.</a:t>
            </a:r>
          </a:p>
          <a:p>
            <a:pPr marL="342900" indent="-342900">
              <a:buFontTx/>
              <a:buChar char="-"/>
            </a:pPr>
            <a:r>
              <a:rPr lang="en-US" dirty="0"/>
              <a:t>The dataset has no missing values.</a:t>
            </a:r>
          </a:p>
          <a:p>
            <a:pPr marL="342900" indent="-342900">
              <a:buFontTx/>
              <a:buChar char="-"/>
            </a:pPr>
            <a:r>
              <a:rPr lang="en-US" dirty="0"/>
              <a:t>There is a large imbalance in the dataset as the number of </a:t>
            </a:r>
            <a:r>
              <a:rPr lang="en-US" b="1" dirty="0"/>
              <a:t>deceased patients </a:t>
            </a:r>
            <a:r>
              <a:rPr lang="en-US" dirty="0"/>
              <a:t>examples are </a:t>
            </a:r>
            <a:r>
              <a:rPr lang="en-US" b="1" dirty="0"/>
              <a:t>96</a:t>
            </a:r>
            <a:r>
              <a:rPr lang="en-US" dirty="0"/>
              <a:t>, while the number of </a:t>
            </a:r>
            <a:r>
              <a:rPr lang="en-US" b="1" dirty="0"/>
              <a:t>alive patients </a:t>
            </a:r>
            <a:r>
              <a:rPr lang="en-US" dirty="0"/>
              <a:t>are </a:t>
            </a:r>
            <a:r>
              <a:rPr lang="en-US" b="1" dirty="0"/>
              <a:t>203</a:t>
            </a:r>
            <a:r>
              <a:rPr lang="en-US" dirty="0"/>
              <a:t>.</a:t>
            </a:r>
          </a:p>
          <a:p>
            <a:pPr marL="342900" indent="-342900">
              <a:buFontTx/>
              <a:buChar char="-"/>
            </a:pPr>
            <a:r>
              <a:rPr lang="en-US" dirty="0"/>
              <a:t>As we are dealing with a person’s life</a:t>
            </a:r>
          </a:p>
        </p:txBody>
      </p:sp>
      <p:sp>
        <p:nvSpPr>
          <p:cNvPr id="6" name="Footer Placeholder 5">
            <a:extLst>
              <a:ext uri="{FF2B5EF4-FFF2-40B4-BE49-F238E27FC236}">
                <a16:creationId xmlns:a16="http://schemas.microsoft.com/office/drawing/2014/main" id="{A325CF40-818D-2944-8081-99FC216997A5}"/>
              </a:ext>
            </a:extLst>
          </p:cNvPr>
          <p:cNvSpPr>
            <a:spLocks noGrp="1"/>
          </p:cNvSpPr>
          <p:nvPr>
            <p:ph type="ftr" sz="quarter" idx="11"/>
          </p:nvPr>
        </p:nvSpPr>
        <p:spPr/>
        <p:txBody>
          <a:bodyPr/>
          <a:lstStyle/>
          <a:p>
            <a:pPr>
              <a:defRPr/>
            </a:pPr>
            <a:r>
              <a:rPr lang="en-GB" dirty="0">
                <a:solidFill>
                  <a:prstClr val="black">
                    <a:tint val="75000"/>
                  </a:prstClr>
                </a:solidFill>
              </a:rPr>
              <a:t>Logistical Regression (Revised)</a:t>
            </a:r>
          </a:p>
        </p:txBody>
      </p:sp>
      <p:sp>
        <p:nvSpPr>
          <p:cNvPr id="7" name="Slide Number Placeholder 6">
            <a:extLst>
              <a:ext uri="{FF2B5EF4-FFF2-40B4-BE49-F238E27FC236}">
                <a16:creationId xmlns:a16="http://schemas.microsoft.com/office/drawing/2014/main" id="{AD944905-9255-F447-8C28-E8481A01E782}"/>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4</a:t>
            </a:fld>
            <a:endParaRPr lang="en-GB" noProof="0">
              <a:solidFill>
                <a:prstClr val="black">
                  <a:tint val="75000"/>
                </a:prstClr>
              </a:solidFill>
            </a:endParaRPr>
          </a:p>
        </p:txBody>
      </p:sp>
    </p:spTree>
    <p:extLst>
      <p:ext uri="{BB962C8B-B14F-4D97-AF65-F5344CB8AC3E}">
        <p14:creationId xmlns:p14="http://schemas.microsoft.com/office/powerpoint/2010/main" val="298692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a:xfrm>
            <a:off x="633456" y="486184"/>
            <a:ext cx="5397237" cy="1325563"/>
          </a:xfrm>
        </p:spPr>
        <p:txBody>
          <a:bodyPr rtlCol="0">
            <a:normAutofit/>
          </a:bodyPr>
          <a:lstStyle/>
          <a:p>
            <a:r>
              <a:rPr lang="en-US" dirty="0"/>
              <a:t>Understanding the Learning Curve</a:t>
            </a:r>
            <a:endParaRPr lang="en-GB" dirty="0"/>
          </a:p>
        </p:txBody>
      </p:sp>
      <p:sp>
        <p:nvSpPr>
          <p:cNvPr id="3" name="Content Placeholder 2">
            <a:extLst>
              <a:ext uri="{FF2B5EF4-FFF2-40B4-BE49-F238E27FC236}">
                <a16:creationId xmlns:a16="http://schemas.microsoft.com/office/drawing/2014/main" id="{2D77BDC5-1C01-4635-8464-9C6F649065B8}"/>
              </a:ext>
            </a:extLst>
          </p:cNvPr>
          <p:cNvSpPr>
            <a:spLocks noGrp="1"/>
          </p:cNvSpPr>
          <p:nvPr>
            <p:ph idx="1"/>
          </p:nvPr>
        </p:nvSpPr>
        <p:spPr>
          <a:xfrm>
            <a:off x="633456" y="1946684"/>
            <a:ext cx="5726524" cy="4425132"/>
          </a:xfrm>
        </p:spPr>
        <p:txBody>
          <a:bodyPr vert="horz" lIns="91440" tIns="45720" rIns="91440" bIns="45720" rtlCol="0" anchor="t">
            <a:normAutofit fontScale="70000" lnSpcReduction="20000"/>
          </a:bodyPr>
          <a:lstStyle/>
          <a:p>
            <a:pPr marL="0" indent="0">
              <a:buNone/>
            </a:pPr>
            <a:r>
              <a:rPr lang="en-US" sz="1700" dirty="0"/>
              <a:t>Some insights gained from the Learning Curve of the Logistical Regression Model:</a:t>
            </a:r>
          </a:p>
          <a:p>
            <a:pPr marL="342900" indent="-457200">
              <a:buAutoNum type="arabicPeriod"/>
            </a:pPr>
            <a:r>
              <a:rPr lang="en-US" sz="2100" dirty="0"/>
              <a:t>As the training sample size increases, the model training recall decreases and the model validation recall increases only till the training size is 100 samples. Hence, </a:t>
            </a:r>
            <a:r>
              <a:rPr lang="en-US" sz="2100" b="1" dirty="0"/>
              <a:t>increasing the dataset size </a:t>
            </a:r>
            <a:r>
              <a:rPr lang="en-US" sz="2100" dirty="0"/>
              <a:t>beyond 100 samples should </a:t>
            </a:r>
            <a:r>
              <a:rPr lang="en-US" sz="2100" b="1" dirty="0"/>
              <a:t>not improve the performance </a:t>
            </a:r>
            <a:r>
              <a:rPr lang="en-US" sz="2100" dirty="0"/>
              <a:t>of the model.</a:t>
            </a:r>
          </a:p>
          <a:p>
            <a:pPr marL="342900" indent="-457200">
              <a:buAutoNum type="arabicPeriod"/>
            </a:pPr>
            <a:r>
              <a:rPr lang="en-US" sz="2100" dirty="0"/>
              <a:t>The difference between the training and validation recall values can be considered as the variance in the model. Initially, the model has high variance, but when the model is trained on the more than 100 training samples, the </a:t>
            </a:r>
            <a:r>
              <a:rPr lang="en-US" sz="2100" b="1" dirty="0"/>
              <a:t>variance decreases </a:t>
            </a:r>
            <a:r>
              <a:rPr lang="en-US" sz="2100" dirty="0"/>
              <a:t>to a significantly low value.</a:t>
            </a:r>
          </a:p>
          <a:p>
            <a:pPr marL="342900" indent="-457200">
              <a:buAutoNum type="arabicPeriod"/>
            </a:pPr>
            <a:r>
              <a:rPr lang="en-US" sz="2100" dirty="0"/>
              <a:t>High variance (large discrepancy between training and test recall values) for the model with fewer training samples shows that the model could be </a:t>
            </a:r>
            <a:r>
              <a:rPr lang="en-US" sz="2100" b="1" dirty="0"/>
              <a:t>overfitting </a:t>
            </a:r>
            <a:r>
              <a:rPr lang="en-US" sz="2100" dirty="0"/>
              <a:t>the data. Overfitting needs to be considered when evaluating ways to improve the model’s performance.</a:t>
            </a:r>
          </a:p>
          <a:p>
            <a:pPr marL="342900" indent="-457200">
              <a:buAutoNum type="arabicPeriod"/>
            </a:pPr>
            <a:r>
              <a:rPr lang="en-US" sz="2100" dirty="0"/>
              <a:t>With a </a:t>
            </a:r>
            <a:r>
              <a:rPr lang="en-US" sz="2100" b="1" dirty="0"/>
              <a:t>validation recall score of about 79% </a:t>
            </a:r>
            <a:r>
              <a:rPr lang="en-US" sz="2100" dirty="0"/>
              <a:t>(when trained on the full dataset), the model performance can be  can work as a base model for development of other resources.</a:t>
            </a:r>
          </a:p>
          <a:p>
            <a:pPr marL="0" indent="0">
              <a:buNone/>
            </a:pPr>
            <a:r>
              <a:rPr lang="en-US" sz="2100" dirty="0"/>
              <a:t>Note: the above insights can be confirmed from the values of the avg. bias and avg. variance.</a:t>
            </a:r>
          </a:p>
        </p:txBody>
      </p:sp>
      <p:pic>
        <p:nvPicPr>
          <p:cNvPr id="4" name="Picture 3">
            <a:extLst>
              <a:ext uri="{FF2B5EF4-FFF2-40B4-BE49-F238E27FC236}">
                <a16:creationId xmlns:a16="http://schemas.microsoft.com/office/drawing/2014/main" id="{B5AF722A-B556-4A78-B5BA-B61ADC7A3E8F}"/>
              </a:ext>
            </a:extLst>
          </p:cNvPr>
          <p:cNvPicPr>
            <a:picLocks noChangeAspect="1"/>
          </p:cNvPicPr>
          <p:nvPr/>
        </p:nvPicPr>
        <p:blipFill>
          <a:blip r:embed="rId3"/>
          <a:srcRect/>
          <a:stretch/>
        </p:blipFill>
        <p:spPr>
          <a:xfrm>
            <a:off x="7485560" y="4727428"/>
            <a:ext cx="2714442" cy="1142922"/>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60" name="Freeform: Shape 59">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3">
            <a:extLst>
              <a:ext uri="{FF2B5EF4-FFF2-40B4-BE49-F238E27FC236}">
                <a16:creationId xmlns:a16="http://schemas.microsoft.com/office/drawing/2014/main" id="{71F2EB77-F97E-4CE9-9078-EB8E5168FE45}"/>
              </a:ext>
            </a:extLst>
          </p:cNvPr>
          <p:cNvPicPr>
            <a:picLocks noChangeAspect="1"/>
          </p:cNvPicPr>
          <p:nvPr/>
        </p:nvPicPr>
        <p:blipFill>
          <a:blip r:embed="rId4"/>
          <a:srcRect l="681" r="681"/>
          <a:stretch/>
        </p:blipFill>
        <p:spPr>
          <a:xfrm>
            <a:off x="6940653" y="1048871"/>
            <a:ext cx="5156967" cy="3630704"/>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62" name="Arc 61">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504802" flipH="1">
            <a:off x="6443172"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ooter Placeholder 12">
            <a:extLst>
              <a:ext uri="{FF2B5EF4-FFF2-40B4-BE49-F238E27FC236}">
                <a16:creationId xmlns:a16="http://schemas.microsoft.com/office/drawing/2014/main" id="{34CB8358-5219-419E-B50C-A279EA3E635F}"/>
              </a:ext>
            </a:extLst>
          </p:cNvPr>
          <p:cNvSpPr>
            <a:spLocks noGrp="1"/>
          </p:cNvSpPr>
          <p:nvPr>
            <p:ph type="ftr" sz="quarter" idx="11"/>
          </p:nvPr>
        </p:nvSpPr>
        <p:spPr>
          <a:xfrm>
            <a:off x="4038600" y="6356350"/>
            <a:ext cx="4114800" cy="365125"/>
          </a:xfrm>
        </p:spPr>
        <p:txBody>
          <a:bodyPr rtlCol="0">
            <a:normAutofit/>
          </a:bodyPr>
          <a:lstStyle/>
          <a:p>
            <a:pPr>
              <a:defRPr/>
            </a:pPr>
            <a:r>
              <a:rPr lang="en-GB" dirty="0">
                <a:solidFill>
                  <a:prstClr val="black">
                    <a:tint val="75000"/>
                  </a:prstClr>
                </a:solidFill>
              </a:rPr>
              <a:t>Logistical Regression (Revised)</a:t>
            </a: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a:xfrm>
            <a:off x="8610600" y="6356350"/>
            <a:ext cx="2743200" cy="365125"/>
          </a:xfrm>
        </p:spPr>
        <p:txBody>
          <a:bodyPr rtlCol="0">
            <a:normAutofit/>
          </a:bodyPr>
          <a:lstStyle/>
          <a:p>
            <a:pPr lvl="0" rtl="0">
              <a:spcAft>
                <a:spcPts val="600"/>
              </a:spcAft>
            </a:pPr>
            <a:fld id="{D76B855D-E9CC-4FF8-AD85-6CDC7B89A0DE}" type="slidenum">
              <a:rPr lang="en-GB">
                <a:solidFill>
                  <a:prstClr val="black">
                    <a:tint val="75000"/>
                  </a:prstClr>
                </a:solidFill>
              </a:rPr>
              <a:pPr lvl="0" rtl="0">
                <a:spcAft>
                  <a:spcPts val="600"/>
                </a:spcAft>
              </a:pPr>
              <a:t>5</a:t>
            </a:fld>
            <a:endParaRPr lang="en-GB">
              <a:solidFill>
                <a:prstClr val="black">
                  <a:tint val="75000"/>
                </a:prstClr>
              </a:solidFill>
            </a:endParaRPr>
          </a:p>
        </p:txBody>
      </p:sp>
    </p:spTree>
    <p:extLst>
      <p:ext uri="{BB962C8B-B14F-4D97-AF65-F5344CB8AC3E}">
        <p14:creationId xmlns:p14="http://schemas.microsoft.com/office/powerpoint/2010/main" val="1399074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a:xfrm>
            <a:off x="633456" y="486184"/>
            <a:ext cx="5397237" cy="1325563"/>
          </a:xfrm>
        </p:spPr>
        <p:txBody>
          <a:bodyPr rtlCol="0">
            <a:noAutofit/>
          </a:bodyPr>
          <a:lstStyle/>
          <a:p>
            <a:r>
              <a:rPr lang="en-GB" sz="3600" dirty="0"/>
              <a:t>Standard vs Optimized Logistical Regression Model</a:t>
            </a:r>
          </a:p>
        </p:txBody>
      </p:sp>
      <p:sp>
        <p:nvSpPr>
          <p:cNvPr id="3" name="Content Placeholder 2">
            <a:extLst>
              <a:ext uri="{FF2B5EF4-FFF2-40B4-BE49-F238E27FC236}">
                <a16:creationId xmlns:a16="http://schemas.microsoft.com/office/drawing/2014/main" id="{2D77BDC5-1C01-4635-8464-9C6F649065B8}"/>
              </a:ext>
            </a:extLst>
          </p:cNvPr>
          <p:cNvSpPr>
            <a:spLocks noGrp="1"/>
          </p:cNvSpPr>
          <p:nvPr>
            <p:ph idx="1"/>
          </p:nvPr>
        </p:nvSpPr>
        <p:spPr>
          <a:xfrm>
            <a:off x="633456" y="1946684"/>
            <a:ext cx="5397237" cy="4351338"/>
          </a:xfrm>
        </p:spPr>
        <p:txBody>
          <a:bodyPr vert="horz" lIns="91440" tIns="45720" rIns="91440" bIns="45720" rtlCol="0" anchor="t">
            <a:normAutofit fontScale="55000" lnSpcReduction="20000"/>
          </a:bodyPr>
          <a:lstStyle/>
          <a:p>
            <a:r>
              <a:rPr lang="en-US" sz="2400" dirty="0">
                <a:ea typeface="+mn-lt"/>
                <a:cs typeface="+mn-lt"/>
              </a:rPr>
              <a:t>The model has achieved an overall </a:t>
            </a:r>
            <a:r>
              <a:rPr lang="en-US" sz="2400" b="1" dirty="0">
                <a:ea typeface="+mn-lt"/>
                <a:cs typeface="+mn-lt"/>
              </a:rPr>
              <a:t>F1 score of 80%</a:t>
            </a:r>
            <a:r>
              <a:rPr lang="en-US" sz="2400" dirty="0">
                <a:ea typeface="+mn-lt"/>
                <a:cs typeface="+mn-lt"/>
              </a:rPr>
              <a:t>. As the dataset is imbalanced, the overall F1 score does not provide a holistic understanding of the model’s performance.</a:t>
            </a:r>
          </a:p>
          <a:p>
            <a:r>
              <a:rPr lang="en-US" sz="2400" dirty="0">
                <a:ea typeface="+mn-lt"/>
                <a:cs typeface="+mn-lt"/>
              </a:rPr>
              <a:t>Considering the model’s performance for each class individually, we observe a F1 score of </a:t>
            </a:r>
            <a:r>
              <a:rPr lang="en-US" sz="2400" b="1" dirty="0">
                <a:ea typeface="+mn-lt"/>
                <a:cs typeface="+mn-lt"/>
              </a:rPr>
              <a:t>85%</a:t>
            </a:r>
            <a:r>
              <a:rPr lang="en-US" sz="2400" dirty="0">
                <a:ea typeface="+mn-lt"/>
                <a:cs typeface="+mn-lt"/>
              </a:rPr>
              <a:t> for positive (deceased) and </a:t>
            </a:r>
            <a:r>
              <a:rPr lang="en-US" sz="2400" b="1" dirty="0">
                <a:ea typeface="+mn-lt"/>
                <a:cs typeface="+mn-lt"/>
              </a:rPr>
              <a:t>70% </a:t>
            </a:r>
            <a:r>
              <a:rPr lang="en-US" sz="2400" dirty="0">
                <a:ea typeface="+mn-lt"/>
                <a:cs typeface="+mn-lt"/>
              </a:rPr>
              <a:t>for negative (alive) samples (patients). </a:t>
            </a:r>
          </a:p>
          <a:p>
            <a:r>
              <a:rPr lang="en-US" sz="2400" dirty="0">
                <a:ea typeface="+mn-lt"/>
                <a:cs typeface="+mn-lt"/>
              </a:rPr>
              <a:t>There is huge discrepancy (</a:t>
            </a:r>
            <a:r>
              <a:rPr lang="en-US" sz="2400" b="1" dirty="0">
                <a:ea typeface="+mn-lt"/>
                <a:cs typeface="+mn-lt"/>
              </a:rPr>
              <a:t>difference of 15%</a:t>
            </a:r>
            <a:r>
              <a:rPr lang="en-US" sz="2400" dirty="0">
                <a:ea typeface="+mn-lt"/>
                <a:cs typeface="+mn-lt"/>
              </a:rPr>
              <a:t> in F1 scores) in the model’s performance when predicting the two different classes.</a:t>
            </a:r>
          </a:p>
          <a:p>
            <a:r>
              <a:rPr lang="en-US" sz="2400" dirty="0"/>
              <a:t>One of the reasons for this discrepancy can be the </a:t>
            </a:r>
            <a:r>
              <a:rPr lang="en-US" sz="2400" b="1" dirty="0"/>
              <a:t>imbalance in the data </a:t>
            </a:r>
            <a:r>
              <a:rPr lang="en-US" sz="2400" dirty="0"/>
              <a:t>(mentioned in </a:t>
            </a:r>
            <a:r>
              <a:rPr lang="en-US" sz="2400" dirty="0">
                <a:hlinkClick r:id="rId3" action="ppaction://hlinksldjump"/>
              </a:rPr>
              <a:t>Key Features section</a:t>
            </a:r>
            <a:r>
              <a:rPr lang="en-US" sz="2400" dirty="0"/>
              <a:t>).</a:t>
            </a:r>
          </a:p>
          <a:p>
            <a:r>
              <a:rPr lang="en-US" sz="2400" dirty="0"/>
              <a:t>The learning curve further supports the the above claim as it shows that a minimum number of samples is required for the model to perform consistently. The number of deceased samples might not be enough for the model to predict well.</a:t>
            </a:r>
          </a:p>
          <a:p>
            <a:r>
              <a:rPr lang="en-US" sz="2400" dirty="0"/>
              <a:t>Hence, creating a more balanced dataset might improve the model’s performance and make it  consistent at predicting both the classes.</a:t>
            </a:r>
            <a:endParaRPr lang="en-US" sz="2400" u="sng" dirty="0">
              <a:ea typeface="+mn-lt"/>
              <a:cs typeface="+mn-lt"/>
            </a:endParaRPr>
          </a:p>
          <a:p>
            <a:pPr marL="0" indent="0">
              <a:buNone/>
            </a:pPr>
            <a:r>
              <a:rPr lang="en-US" sz="2400" u="sng" dirty="0">
                <a:ea typeface="+mn-lt"/>
                <a:cs typeface="+mn-lt"/>
              </a:rPr>
              <a:t>Comparing both the models:</a:t>
            </a:r>
          </a:p>
          <a:p>
            <a:r>
              <a:rPr lang="en-US" sz="2400" dirty="0">
                <a:ea typeface="+mn-lt"/>
                <a:cs typeface="+mn-lt"/>
              </a:rPr>
              <a:t>Both the models have achieved the same results for </a:t>
            </a:r>
            <a:r>
              <a:rPr lang="en-US" sz="2400" b="1" dirty="0">
                <a:ea typeface="+mn-lt"/>
                <a:cs typeface="+mn-lt"/>
              </a:rPr>
              <a:t>all </a:t>
            </a:r>
            <a:r>
              <a:rPr lang="en-US" sz="2400" dirty="0">
                <a:ea typeface="+mn-lt"/>
                <a:cs typeface="+mn-lt"/>
              </a:rPr>
              <a:t>the metrics – there is no difference in the model performances.</a:t>
            </a:r>
            <a:endParaRPr lang="en-US" sz="2000" dirty="0">
              <a:ea typeface="+mn-lt"/>
              <a:cs typeface="+mn-lt"/>
            </a:endParaRPr>
          </a:p>
          <a:p>
            <a:pPr lvl="1"/>
            <a:endParaRPr lang="en-US" sz="2000" dirty="0">
              <a:ea typeface="+mn-lt"/>
              <a:cs typeface="+mn-lt"/>
            </a:endParaRPr>
          </a:p>
        </p:txBody>
      </p:sp>
      <p:pic>
        <p:nvPicPr>
          <p:cNvPr id="4" name="Picture 3">
            <a:extLst>
              <a:ext uri="{FF2B5EF4-FFF2-40B4-BE49-F238E27FC236}">
                <a16:creationId xmlns:a16="http://schemas.microsoft.com/office/drawing/2014/main" id="{B5AF722A-B556-4A78-B5BA-B61ADC7A3E8F}"/>
              </a:ext>
            </a:extLst>
          </p:cNvPr>
          <p:cNvPicPr>
            <a:picLocks noChangeAspect="1"/>
          </p:cNvPicPr>
          <p:nvPr/>
        </p:nvPicPr>
        <p:blipFill>
          <a:blip r:embed="rId4"/>
          <a:srcRect/>
          <a:stretch/>
        </p:blipFill>
        <p:spPr>
          <a:xfrm>
            <a:off x="6030693" y="3218587"/>
            <a:ext cx="5775826" cy="3193692"/>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60" name="Freeform: Shape 59">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3">
            <a:extLst>
              <a:ext uri="{FF2B5EF4-FFF2-40B4-BE49-F238E27FC236}">
                <a16:creationId xmlns:a16="http://schemas.microsoft.com/office/drawing/2014/main" id="{71F2EB77-F97E-4CE9-9078-EB8E5168FE45}"/>
              </a:ext>
            </a:extLst>
          </p:cNvPr>
          <p:cNvPicPr>
            <a:picLocks noChangeAspect="1"/>
          </p:cNvPicPr>
          <p:nvPr/>
        </p:nvPicPr>
        <p:blipFill>
          <a:blip r:embed="rId5"/>
          <a:srcRect/>
          <a:stretch/>
        </p:blipFill>
        <p:spPr>
          <a:xfrm>
            <a:off x="7152938" y="970173"/>
            <a:ext cx="5036014" cy="2045880"/>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62" name="Arc 61">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504802" flipH="1">
            <a:off x="6443172"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ooter Placeholder 12">
            <a:extLst>
              <a:ext uri="{FF2B5EF4-FFF2-40B4-BE49-F238E27FC236}">
                <a16:creationId xmlns:a16="http://schemas.microsoft.com/office/drawing/2014/main" id="{34CB8358-5219-419E-B50C-A279EA3E635F}"/>
              </a:ext>
            </a:extLst>
          </p:cNvPr>
          <p:cNvSpPr>
            <a:spLocks noGrp="1"/>
          </p:cNvSpPr>
          <p:nvPr>
            <p:ph type="ftr" sz="quarter" idx="11"/>
          </p:nvPr>
        </p:nvSpPr>
        <p:spPr>
          <a:xfrm>
            <a:off x="4038600" y="6356350"/>
            <a:ext cx="4114800" cy="365125"/>
          </a:xfrm>
        </p:spPr>
        <p:txBody>
          <a:bodyPr rtlCol="0">
            <a:normAutofit/>
          </a:bodyPr>
          <a:lstStyle/>
          <a:p>
            <a:pPr>
              <a:defRPr/>
            </a:pPr>
            <a:r>
              <a:rPr lang="en-GB" dirty="0">
                <a:solidFill>
                  <a:prstClr val="black">
                    <a:tint val="75000"/>
                  </a:prstClr>
                </a:solidFill>
              </a:rPr>
              <a:t>Logistical Regression (Revised)</a:t>
            </a: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a:xfrm>
            <a:off x="8610600" y="6356350"/>
            <a:ext cx="2743200" cy="365125"/>
          </a:xfrm>
        </p:spPr>
        <p:txBody>
          <a:bodyPr rtlCol="0">
            <a:normAutofit/>
          </a:bodyPr>
          <a:lstStyle/>
          <a:p>
            <a:pPr lvl="0" rtl="0">
              <a:spcAft>
                <a:spcPts val="600"/>
              </a:spcAft>
            </a:pPr>
            <a:fld id="{D76B855D-E9CC-4FF8-AD85-6CDC7B89A0DE}" type="slidenum">
              <a:rPr lang="en-GB">
                <a:solidFill>
                  <a:prstClr val="black">
                    <a:tint val="75000"/>
                  </a:prstClr>
                </a:solidFill>
              </a:rPr>
              <a:pPr lvl="0" rtl="0">
                <a:spcAft>
                  <a:spcPts val="600"/>
                </a:spcAft>
              </a:pPr>
              <a:t>6</a:t>
            </a:fld>
            <a:endParaRPr lang="en-GB">
              <a:solidFill>
                <a:prstClr val="black">
                  <a:tint val="75000"/>
                </a:prstClr>
              </a:solidFill>
            </a:endParaRPr>
          </a:p>
        </p:txBody>
      </p:sp>
    </p:spTree>
    <p:extLst>
      <p:ext uri="{BB962C8B-B14F-4D97-AF65-F5344CB8AC3E}">
        <p14:creationId xmlns:p14="http://schemas.microsoft.com/office/powerpoint/2010/main" val="3163893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78260B10-25FE-445D-A9FD-06B618F1B961}"/>
              </a:ext>
            </a:extLst>
          </p:cNvPr>
          <p:cNvSpPr>
            <a:spLocks noGrp="1"/>
          </p:cNvSpPr>
          <p:nvPr>
            <p:ph type="title"/>
          </p:nvPr>
        </p:nvSpPr>
        <p:spPr>
          <a:xfrm>
            <a:off x="633456" y="486184"/>
            <a:ext cx="5397237" cy="1325563"/>
          </a:xfrm>
        </p:spPr>
        <p:txBody>
          <a:bodyPr rtlCol="0">
            <a:noAutofit/>
          </a:bodyPr>
          <a:lstStyle/>
          <a:p>
            <a:r>
              <a:rPr lang="en-US" sz="3200" dirty="0"/>
              <a:t>Optimized Model</a:t>
            </a:r>
            <a:br>
              <a:rPr lang="en-US" sz="3200" dirty="0"/>
            </a:br>
            <a:r>
              <a:rPr lang="en-US" sz="2400" dirty="0"/>
              <a:t>Hyperparameters and the ROC Curve</a:t>
            </a:r>
            <a:endParaRPr lang="en-GB" sz="3200" dirty="0"/>
          </a:p>
        </p:txBody>
      </p:sp>
      <p:sp>
        <p:nvSpPr>
          <p:cNvPr id="3" name="Content Placeholder 2">
            <a:extLst>
              <a:ext uri="{FF2B5EF4-FFF2-40B4-BE49-F238E27FC236}">
                <a16:creationId xmlns:a16="http://schemas.microsoft.com/office/drawing/2014/main" id="{2D77BDC5-1C01-4635-8464-9C6F649065B8}"/>
              </a:ext>
            </a:extLst>
          </p:cNvPr>
          <p:cNvSpPr>
            <a:spLocks noGrp="1"/>
          </p:cNvSpPr>
          <p:nvPr>
            <p:ph idx="1"/>
          </p:nvPr>
        </p:nvSpPr>
        <p:spPr>
          <a:xfrm>
            <a:off x="633456" y="1946684"/>
            <a:ext cx="5659768" cy="4425132"/>
          </a:xfrm>
        </p:spPr>
        <p:txBody>
          <a:bodyPr vert="horz" lIns="91440" tIns="45720" rIns="91440" bIns="45720" rtlCol="0" anchor="t">
            <a:normAutofit fontScale="70000" lnSpcReduction="20000"/>
          </a:bodyPr>
          <a:lstStyle/>
          <a:p>
            <a:pPr marL="342900" indent="-457200">
              <a:buAutoNum type="arabicPeriod"/>
            </a:pPr>
            <a:r>
              <a:rPr lang="en-US" sz="2100" dirty="0"/>
              <a:t>Only two hyperparameters were used to create the optimized model: the regularization parameter </a:t>
            </a:r>
            <a:r>
              <a:rPr lang="en-US" sz="2100" i="1" dirty="0"/>
              <a:t>C </a:t>
            </a:r>
            <a:r>
              <a:rPr lang="en-US" sz="2100" dirty="0"/>
              <a:t>and </a:t>
            </a:r>
            <a:r>
              <a:rPr lang="en-US" sz="2100" i="1" dirty="0"/>
              <a:t>penalty</a:t>
            </a:r>
            <a:r>
              <a:rPr lang="en-US" sz="2100" dirty="0"/>
              <a:t>.</a:t>
            </a:r>
          </a:p>
          <a:p>
            <a:pPr marL="342900" indent="-457200">
              <a:buAutoNum type="arabicPeriod"/>
            </a:pPr>
            <a:r>
              <a:rPr lang="en-US" sz="2100" dirty="0"/>
              <a:t>Other hyperparameters (</a:t>
            </a:r>
            <a:r>
              <a:rPr lang="en-US" sz="2100" i="1" dirty="0"/>
              <a:t>solver</a:t>
            </a:r>
            <a:r>
              <a:rPr lang="en-US" sz="2100" dirty="0"/>
              <a:t>, </a:t>
            </a:r>
            <a:r>
              <a:rPr lang="en-US" sz="2100" i="1" dirty="0" err="1"/>
              <a:t>class_weight</a:t>
            </a:r>
            <a:r>
              <a:rPr lang="en-US" sz="2100" dirty="0"/>
              <a:t>) were predefined. Using the `</a:t>
            </a:r>
            <a:r>
              <a:rPr lang="en-US" sz="2100" i="1" dirty="0" err="1"/>
              <a:t>lbfgs</a:t>
            </a:r>
            <a:r>
              <a:rPr lang="en-US" sz="2100" dirty="0"/>
              <a:t>` solver limits the penalty norm to `I2`. Therefore, the only hyperparameter that was varied was </a:t>
            </a:r>
            <a:r>
              <a:rPr lang="en-US" sz="2100" i="1" dirty="0"/>
              <a:t>C.</a:t>
            </a:r>
          </a:p>
          <a:p>
            <a:pPr marL="342900" indent="-457200">
              <a:buAutoNum type="arabicPeriod"/>
            </a:pPr>
            <a:r>
              <a:rPr lang="en-US" sz="2100" dirty="0"/>
              <a:t>Varying only </a:t>
            </a:r>
            <a:r>
              <a:rPr lang="en-US" sz="2100" i="1" dirty="0"/>
              <a:t>C </a:t>
            </a:r>
            <a:r>
              <a:rPr lang="en-US" sz="2100" dirty="0"/>
              <a:t>brought about </a:t>
            </a:r>
            <a:r>
              <a:rPr lang="en-US" sz="2100" b="1" dirty="0"/>
              <a:t>no </a:t>
            </a:r>
            <a:r>
              <a:rPr lang="en-US" sz="2100" dirty="0"/>
              <a:t>significant </a:t>
            </a:r>
            <a:r>
              <a:rPr lang="en-US" sz="2000" dirty="0">
                <a:ea typeface="+mn-lt"/>
                <a:cs typeface="+mn-lt"/>
              </a:rPr>
              <a:t>improvements in the model’s performance. This shows that the model’s performance does not improve with changing increasing regularization. This reduces the possibility of the model overfitting the dataset.</a:t>
            </a:r>
          </a:p>
          <a:p>
            <a:pPr marL="342900" indent="-457200">
              <a:buAutoNum type="arabicPeriod"/>
            </a:pPr>
            <a:r>
              <a:rPr lang="en-US" sz="2000" dirty="0">
                <a:ea typeface="+mn-lt"/>
                <a:cs typeface="+mn-lt"/>
              </a:rPr>
              <a:t>Note: </a:t>
            </a:r>
            <a:r>
              <a:rPr lang="en-US" sz="2000" dirty="0"/>
              <a:t>The evidence of overfitting deciphered from the learning curve does not seem to be a concern.</a:t>
            </a:r>
            <a:endParaRPr lang="en-US" sz="2000" dirty="0">
              <a:ea typeface="+mn-lt"/>
              <a:cs typeface="+mn-lt"/>
            </a:endParaRPr>
          </a:p>
          <a:p>
            <a:pPr marL="342900" indent="-457200">
              <a:buAutoNum type="arabicPeriod"/>
            </a:pPr>
            <a:r>
              <a:rPr lang="en-US" sz="2100" dirty="0"/>
              <a:t>The </a:t>
            </a:r>
            <a:r>
              <a:rPr lang="en-US" sz="2100" b="1" dirty="0"/>
              <a:t>Area under the ROC</a:t>
            </a:r>
            <a:r>
              <a:rPr lang="en-US" sz="2100" dirty="0"/>
              <a:t> curve places the model’s accuracy at </a:t>
            </a:r>
            <a:r>
              <a:rPr lang="en-US" sz="2100" b="1" dirty="0"/>
              <a:t>78%</a:t>
            </a:r>
            <a:r>
              <a:rPr lang="en-US" sz="2100" dirty="0"/>
              <a:t>.</a:t>
            </a:r>
          </a:p>
          <a:p>
            <a:pPr marL="342900" indent="-457200">
              <a:buFont typeface="Arial" panose="020B0604020202020204" pitchFamily="34" charset="0"/>
              <a:buAutoNum type="arabicPeriod"/>
            </a:pPr>
            <a:r>
              <a:rPr lang="en-US" sz="2100" dirty="0"/>
              <a:t>Considering the dataset is imbalanced, the ROC curve does not provide a complete picture of the model’s performance. The ROC curve would provide a better indication of how well the model is doing if it could break down the model’s performance into positive and negative examples, separately (into two different ROC curves). </a:t>
            </a:r>
          </a:p>
        </p:txBody>
      </p:sp>
      <p:sp>
        <p:nvSpPr>
          <p:cNvPr id="60" name="Freeform: Shape 59">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3">
            <a:extLst>
              <a:ext uri="{FF2B5EF4-FFF2-40B4-BE49-F238E27FC236}">
                <a16:creationId xmlns:a16="http://schemas.microsoft.com/office/drawing/2014/main" id="{71F2EB77-F97E-4CE9-9078-EB8E5168FE45}"/>
              </a:ext>
            </a:extLst>
          </p:cNvPr>
          <p:cNvPicPr>
            <a:picLocks noChangeAspect="1"/>
          </p:cNvPicPr>
          <p:nvPr/>
        </p:nvPicPr>
        <p:blipFill>
          <a:blip r:embed="rId3"/>
          <a:srcRect t="1909" b="1909"/>
          <a:stretch/>
        </p:blipFill>
        <p:spPr>
          <a:xfrm>
            <a:off x="6667197" y="1567561"/>
            <a:ext cx="5524803" cy="3889675"/>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62" name="Arc 61">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504802" flipH="1">
            <a:off x="6443172"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ooter Placeholder 12">
            <a:extLst>
              <a:ext uri="{FF2B5EF4-FFF2-40B4-BE49-F238E27FC236}">
                <a16:creationId xmlns:a16="http://schemas.microsoft.com/office/drawing/2014/main" id="{34CB8358-5219-419E-B50C-A279EA3E635F}"/>
              </a:ext>
            </a:extLst>
          </p:cNvPr>
          <p:cNvSpPr>
            <a:spLocks noGrp="1"/>
          </p:cNvSpPr>
          <p:nvPr>
            <p:ph type="ftr" sz="quarter" idx="11"/>
          </p:nvPr>
        </p:nvSpPr>
        <p:spPr>
          <a:xfrm>
            <a:off x="4038600" y="6356350"/>
            <a:ext cx="4114800" cy="365125"/>
          </a:xfrm>
        </p:spPr>
        <p:txBody>
          <a:bodyPr rtlCol="0">
            <a:normAutofit/>
          </a:bodyPr>
          <a:lstStyle/>
          <a:p>
            <a:pPr>
              <a:defRPr/>
            </a:pPr>
            <a:r>
              <a:rPr lang="en-GB" dirty="0">
                <a:solidFill>
                  <a:prstClr val="black">
                    <a:tint val="75000"/>
                  </a:prstClr>
                </a:solidFill>
              </a:rPr>
              <a:t>Logistical Regression (Revised)</a:t>
            </a:r>
          </a:p>
        </p:txBody>
      </p:sp>
      <p:sp>
        <p:nvSpPr>
          <p:cNvPr id="14" name="Slide Number Placeholder 13">
            <a:extLst>
              <a:ext uri="{FF2B5EF4-FFF2-40B4-BE49-F238E27FC236}">
                <a16:creationId xmlns:a16="http://schemas.microsoft.com/office/drawing/2014/main" id="{8A5B9DFF-1E65-43C9-B2DE-90CD91DFAE1A}"/>
              </a:ext>
            </a:extLst>
          </p:cNvPr>
          <p:cNvSpPr>
            <a:spLocks noGrp="1"/>
          </p:cNvSpPr>
          <p:nvPr>
            <p:ph type="sldNum" sz="quarter" idx="12"/>
          </p:nvPr>
        </p:nvSpPr>
        <p:spPr>
          <a:xfrm>
            <a:off x="8610600" y="6356350"/>
            <a:ext cx="2743200" cy="365125"/>
          </a:xfrm>
        </p:spPr>
        <p:txBody>
          <a:bodyPr rtlCol="0">
            <a:normAutofit/>
          </a:bodyPr>
          <a:lstStyle/>
          <a:p>
            <a:pPr lvl="0" rtl="0">
              <a:spcAft>
                <a:spcPts val="600"/>
              </a:spcAft>
            </a:pPr>
            <a:fld id="{D76B855D-E9CC-4FF8-AD85-6CDC7B89A0DE}" type="slidenum">
              <a:rPr lang="en-GB">
                <a:solidFill>
                  <a:prstClr val="black">
                    <a:tint val="75000"/>
                  </a:prstClr>
                </a:solidFill>
              </a:rPr>
              <a:pPr lvl="0" rtl="0">
                <a:spcAft>
                  <a:spcPts val="600"/>
                </a:spcAft>
              </a:pPr>
              <a:t>7</a:t>
            </a:fld>
            <a:endParaRPr lang="en-GB">
              <a:solidFill>
                <a:prstClr val="black">
                  <a:tint val="75000"/>
                </a:prstClr>
              </a:solidFill>
            </a:endParaRPr>
          </a:p>
        </p:txBody>
      </p:sp>
    </p:spTree>
    <p:extLst>
      <p:ext uri="{BB962C8B-B14F-4D97-AF65-F5344CB8AC3E}">
        <p14:creationId xmlns:p14="http://schemas.microsoft.com/office/powerpoint/2010/main" val="949251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Freeform: Shape 88">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Freeform: Shape 90">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93" name="Rectangle 92">
            <a:extLst>
              <a:ext uri="{FF2B5EF4-FFF2-40B4-BE49-F238E27FC236}">
                <a16:creationId xmlns:a16="http://schemas.microsoft.com/office/drawing/2014/main" id="{72D05657-94EE-4B2D-BC1B-A1D065063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5" name="Arc 94">
            <a:extLst>
              <a:ext uri="{FF2B5EF4-FFF2-40B4-BE49-F238E27FC236}">
                <a16:creationId xmlns:a16="http://schemas.microsoft.com/office/drawing/2014/main" id="{7586665A-47B3-4AEE-BC94-15D89FF70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5099" y="486184"/>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4184542" y="486184"/>
            <a:ext cx="7363990" cy="1325563"/>
          </a:xfrm>
        </p:spPr>
        <p:txBody>
          <a:bodyPr vert="horz" lIns="91440" tIns="45720" rIns="91440" bIns="45720" rtlCol="0" anchor="ctr">
            <a:normAutofit/>
          </a:bodyPr>
          <a:lstStyle/>
          <a:p>
            <a:r>
              <a:rPr lang="en-US" dirty="0"/>
              <a:t>What should be the next steps?</a:t>
            </a:r>
            <a:endParaRPr lang="en-US" kern="1200" dirty="0">
              <a:solidFill>
                <a:schemeClr val="tx1"/>
              </a:solidFill>
              <a:latin typeface="+mj-lt"/>
              <a:ea typeface="+mj-ea"/>
              <a:cs typeface="+mj-cs"/>
            </a:endParaRPr>
          </a:p>
        </p:txBody>
      </p:sp>
      <p:pic>
        <p:nvPicPr>
          <p:cNvPr id="13" name="Picture Placeholder 12" descr="A picture containing text, watch&#10;&#10;Description automatically generated">
            <a:extLst>
              <a:ext uri="{FF2B5EF4-FFF2-40B4-BE49-F238E27FC236}">
                <a16:creationId xmlns:a16="http://schemas.microsoft.com/office/drawing/2014/main" id="{D624A4F8-65E3-4A17-A439-FE80714CDE5A}"/>
              </a:ext>
            </a:extLst>
          </p:cNvPr>
          <p:cNvPicPr>
            <a:picLocks noGrp="1" noChangeAspect="1"/>
          </p:cNvPicPr>
          <p:nvPr>
            <p:ph type="pic" sz="quarter" idx="14"/>
          </p:nvPr>
        </p:nvPicPr>
        <p:blipFill rotWithShape="1">
          <a:blip r:embed="rId3"/>
          <a:srcRect r="6748" b="-2"/>
          <a:stretch/>
        </p:blipFill>
        <p:spPr>
          <a:xfrm>
            <a:off x="581526" y="258142"/>
            <a:ext cx="3118718" cy="3118718"/>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11" name="Picture Placeholder 10" descr="A picture containing text, toy&#10;&#10;Description automatically generated">
            <a:extLst>
              <a:ext uri="{FF2B5EF4-FFF2-40B4-BE49-F238E27FC236}">
                <a16:creationId xmlns:a16="http://schemas.microsoft.com/office/drawing/2014/main" id="{759DD474-D676-41A6-A2FB-30B2078418A8}"/>
              </a:ext>
            </a:extLst>
          </p:cNvPr>
          <p:cNvPicPr>
            <a:picLocks noGrp="1" noChangeAspect="1"/>
          </p:cNvPicPr>
          <p:nvPr>
            <p:ph type="pic" sz="quarter" idx="13"/>
          </p:nvPr>
        </p:nvPicPr>
        <p:blipFill rotWithShape="1">
          <a:blip r:embed="rId4"/>
          <a:srcRect l="42788" t="-1150" r="648" b="1149"/>
          <a:stretch/>
        </p:blipFill>
        <p:spPr>
          <a:xfrm>
            <a:off x="581526" y="3486449"/>
            <a:ext cx="3136194" cy="3118725"/>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4184542" y="1946684"/>
            <a:ext cx="7363990" cy="4351338"/>
          </a:xfrm>
        </p:spPr>
        <p:txBody>
          <a:bodyPr vert="horz" lIns="91440" tIns="45720" rIns="91440" bIns="45720" rtlCol="0" anchor="t">
            <a:normAutofit/>
          </a:bodyPr>
          <a:lstStyle/>
          <a:p>
            <a:pPr>
              <a:lnSpc>
                <a:spcPct val="90000"/>
              </a:lnSpc>
            </a:pPr>
            <a:r>
              <a:rPr lang="en-US" sz="1700" i="1" dirty="0"/>
              <a:t>Mr. John Hughes </a:t>
            </a:r>
            <a:r>
              <a:rPr lang="en-US" sz="1700" dirty="0"/>
              <a:t>can take into consideration the following options to better predict if a patient is deceased during the follow-up period (‘DEATH_EVENT’) using a Logistical Regression model:</a:t>
            </a:r>
          </a:p>
          <a:p>
            <a:pPr marL="114300" indent="-342900">
              <a:lnSpc>
                <a:spcPct val="90000"/>
              </a:lnSpc>
              <a:buFont typeface="+mj-lt"/>
              <a:buAutoNum type="arabicPeriod"/>
            </a:pPr>
            <a:r>
              <a:rPr lang="en-US" sz="1700" b="1" dirty="0"/>
              <a:t>Improving dataset structure</a:t>
            </a:r>
            <a:r>
              <a:rPr lang="en-US" sz="1700" dirty="0"/>
              <a:t>: Improving the balance in the class samples in the dataset should make the model’s performance more consistent.  Hence, improving the model’s performance at predicting positive examples, leading to an overall improvement in the performance.</a:t>
            </a:r>
            <a:endParaRPr lang="en-US" sz="1700" i="1" dirty="0"/>
          </a:p>
          <a:p>
            <a:pPr marL="114300" indent="-342900">
              <a:lnSpc>
                <a:spcPct val="90000"/>
              </a:lnSpc>
              <a:buFont typeface="+mj-lt"/>
              <a:buAutoNum type="arabicPeriod"/>
            </a:pPr>
            <a:r>
              <a:rPr lang="en-US" sz="1700" b="1" dirty="0"/>
              <a:t>Feature selection</a:t>
            </a:r>
            <a:r>
              <a:rPr lang="en-US" sz="1700" dirty="0"/>
              <a:t>: doing feature selection can reduce the noise for the model, improving its performance. The low value of hyperparameter </a:t>
            </a:r>
            <a:r>
              <a:rPr lang="en-US" sz="1700" i="1" dirty="0"/>
              <a:t>C</a:t>
            </a:r>
            <a:r>
              <a:rPr lang="en-US" sz="1700" dirty="0"/>
              <a:t>, also indicates that a model with lower complexity is required to reduce overfitting and improve the model’s performance. Feature selection could assist in doing that.</a:t>
            </a: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a:xfrm>
            <a:off x="5392271" y="6356350"/>
            <a:ext cx="4513729" cy="365125"/>
          </a:xfrm>
        </p:spPr>
        <p:txBody>
          <a:bodyPr vert="horz" lIns="91440" tIns="45720" rIns="91440" bIns="45720" rtlCol="0" anchor="ctr">
            <a:normAutofit/>
          </a:bodyPr>
          <a:lstStyle/>
          <a:p>
            <a:pPr algn="l">
              <a:defRPr/>
            </a:pPr>
            <a:r>
              <a:rPr lang="en-GB" dirty="0">
                <a:solidFill>
                  <a:prstClr val="black">
                    <a:tint val="75000"/>
                  </a:prstClr>
                </a:solidFill>
              </a:rPr>
              <a:t>Logistical Regression (Revised)</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a:xfrm>
            <a:off x="10439400" y="6356350"/>
            <a:ext cx="914400" cy="365125"/>
          </a:xfrm>
        </p:spPr>
        <p:txBody>
          <a:bodyPr vert="horz" lIns="91440" tIns="45720" rIns="91440" bIns="45720" rtlCol="0" anchor="ctr">
            <a:normAutofit/>
          </a:bodyPr>
          <a:lstStyle/>
          <a:p>
            <a:pPr lvl="0">
              <a:spcAft>
                <a:spcPts val="600"/>
              </a:spcAft>
            </a:pPr>
            <a:fld id="{D76B855D-E9CC-4FF8-AD85-6CDC7B89A0DE}" type="slidenum">
              <a:rPr lang="en-US">
                <a:solidFill>
                  <a:prstClr val="black">
                    <a:tint val="75000"/>
                  </a:prstClr>
                </a:solidFill>
              </a:rPr>
              <a:pPr lvl="0">
                <a:spcAft>
                  <a:spcPts val="600"/>
                </a:spcAft>
              </a:pPr>
              <a:t>8</a:t>
            </a:fld>
            <a:endParaRPr lang="en-US">
              <a:solidFill>
                <a:prstClr val="black">
                  <a:tint val="75000"/>
                </a:prstClr>
              </a:solidFill>
            </a:endParaRPr>
          </a:p>
        </p:txBody>
      </p:sp>
    </p:spTree>
    <p:extLst>
      <p:ext uri="{BB962C8B-B14F-4D97-AF65-F5344CB8AC3E}">
        <p14:creationId xmlns:p14="http://schemas.microsoft.com/office/powerpoint/2010/main" val="1002193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rtlCol="0"/>
          <a:lstStyle/>
          <a:p>
            <a:pPr rtl="0"/>
            <a:r>
              <a:rPr lang="en-GB"/>
              <a:t>Thank you</a:t>
            </a: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p:txBody>
          <a:bodyPr rtlCol="0"/>
          <a:lstStyle/>
          <a:p>
            <a:pPr>
              <a:defRPr/>
            </a:pPr>
            <a:r>
              <a:rPr lang="en-GB" dirty="0">
                <a:solidFill>
                  <a:prstClr val="black">
                    <a:tint val="75000"/>
                  </a:prstClr>
                </a:solidFill>
              </a:rPr>
              <a:t>Logistical Regression (Revised)</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rtlCol="0"/>
          <a:lstStyle/>
          <a:p>
            <a:pPr lvl="0" rtl="0"/>
            <a:fld id="{D76B855D-E9CC-4FF8-AD85-6CDC7B89A0DE}" type="slidenum">
              <a:rPr lang="en-GB" smtClean="0"/>
              <a:pPr lvl="0" rtl="0"/>
              <a:t>9</a:t>
            </a:fld>
            <a:endParaRPr lang="en-GB"/>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p:txBody>
          <a:bodyPr vert="horz" lIns="91440" tIns="45720" rIns="91440" bIns="45720" rtlCol="0" anchor="t">
            <a:normAutofit/>
          </a:bodyPr>
          <a:lstStyle/>
          <a:p>
            <a:r>
              <a:rPr lang="en-GB" dirty="0"/>
              <a:t>Raj Dholakia</a:t>
            </a:r>
          </a:p>
          <a:p>
            <a:pPr rtl="0">
              <a:spcBef>
                <a:spcPts val="3000"/>
              </a:spcBef>
            </a:pPr>
            <a:r>
              <a:rPr lang="en-GB" sz="1800" dirty="0"/>
              <a:t>raj.dholakia@dcmail.ca</a:t>
            </a:r>
          </a:p>
          <a:p>
            <a:pPr>
              <a:spcBef>
                <a:spcPts val="3000"/>
              </a:spcBef>
            </a:pPr>
            <a:r>
              <a:rPr lang="en-GB" sz="1800" dirty="0">
                <a:ea typeface="+mn-lt"/>
                <a:cs typeface="+mn-lt"/>
              </a:rPr>
              <a:t>Student ID: 100813041</a:t>
            </a:r>
            <a:endParaRPr lang="en-GB" sz="1800" dirty="0"/>
          </a:p>
        </p:txBody>
      </p:sp>
    </p:spTree>
    <p:extLst>
      <p:ext uri="{BB962C8B-B14F-4D97-AF65-F5344CB8AC3E}">
        <p14:creationId xmlns:p14="http://schemas.microsoft.com/office/powerpoint/2010/main" val="962258905"/>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3D3D887-4EBB-4786-8316-C89D0BB9706F}">
  <ds:schemaRefs>
    <ds:schemaRef ds:uri="http://schemas.microsoft.com/sharepoint/v3/contenttype/forms"/>
  </ds:schemaRefs>
</ds:datastoreItem>
</file>

<file path=customXml/itemProps2.xml><?xml version="1.0" encoding="utf-8"?>
<ds:datastoreItem xmlns:ds="http://schemas.openxmlformats.org/officeDocument/2006/customXml" ds:itemID="{2BBC4E2F-F3E1-4F05-9206-4E311F2B3D99}">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613E4D1-157A-4FD3-BF11-7582A03ADF37}">
  <ds:schemaRefs>
    <ds:schemaRef ds:uri="71af3243-3dd4-4a8d-8c0d-dd76da1f02a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TM78504181</Template>
  <TotalTime>3540</TotalTime>
  <Words>996</Words>
  <Application>Microsoft Macintosh PowerPoint</Application>
  <PresentationFormat>Widescreen</PresentationFormat>
  <Paragraphs>74</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Calibri</vt:lpstr>
      <vt:lpstr>Tw Cen MT</vt:lpstr>
      <vt:lpstr>ShapesVTI</vt:lpstr>
      <vt:lpstr>DATA 2204: Logistical Regression – Assignment #2 (Revised)</vt:lpstr>
      <vt:lpstr>Table of Contents</vt:lpstr>
      <vt:lpstr>Analysis Statement</vt:lpstr>
      <vt:lpstr>Key Features of the Dataset</vt:lpstr>
      <vt:lpstr>Understanding the Learning Curve</vt:lpstr>
      <vt:lpstr>Standard vs Optimized Logistical Regression Model</vt:lpstr>
      <vt:lpstr>Optimized Model Hyperparameters and the ROC Curve</vt:lpstr>
      <vt:lpstr>What should be the 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Shapes</dc:title>
  <dc:creator/>
  <cp:lastModifiedBy>Raj Dholakia</cp:lastModifiedBy>
  <cp:revision>550</cp:revision>
  <dcterms:created xsi:type="dcterms:W3CDTF">2021-04-15T09:46:15Z</dcterms:created>
  <dcterms:modified xsi:type="dcterms:W3CDTF">2021-06-10T14:09:12Z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