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4"/>
  </p:notesMasterIdLst>
  <p:handoutMasterIdLst>
    <p:handoutMasterId r:id="rId15"/>
  </p:handoutMasterIdLst>
  <p:sldIdLst>
    <p:sldId id="3825" r:id="rId5"/>
    <p:sldId id="3826" r:id="rId6"/>
    <p:sldId id="3828" r:id="rId7"/>
    <p:sldId id="3849" r:id="rId8"/>
    <p:sldId id="3837" r:id="rId9"/>
    <p:sldId id="3854" r:id="rId10"/>
    <p:sldId id="3855" r:id="rId11"/>
    <p:sldId id="3827" r:id="rId12"/>
    <p:sldId id="3834" r:id="rId13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39"/>
    <p:restoredTop sz="94649"/>
  </p:normalViewPr>
  <p:slideViewPr>
    <p:cSldViewPr snapToGrid="0">
      <p:cViewPr varScale="1">
        <p:scale>
          <a:sx n="95" d="100"/>
          <a:sy n="95" d="100"/>
        </p:scale>
        <p:origin x="200" y="328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587ADAB-0715-452F-8C44-811CB7F712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0AC0A-D7FF-4131-AA7A-5215899E4E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4E079-3A7A-449C-B486-B22E81642837}" type="datetime1">
              <a:rPr lang="en-GB" smtClean="0"/>
              <a:t>18/06/2021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92EEF-3188-4BF1-9CC0-2B37F23EE7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2DB5F-D272-460E-AB4E-68937D5002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E1A43-7D66-4AF3-B057-6DD580E7A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842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5DD03-4868-4DBD-8FDF-AA6B2BEDF17D}" type="datetime1">
              <a:rPr lang="en-GB" smtClean="0"/>
              <a:pPr/>
              <a:t>18/06/2021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0C6A29-4676-420C-BBE3-ACC2B80F64D4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422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384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090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098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578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664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John Hughes is a fictional character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171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45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endParaRPr lang="en-GB" noProof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endParaRPr lang="en-GB" noProof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+mn-lt"/>
              </a:defRPr>
            </a:lvl1pPr>
          </a:lstStyle>
          <a:p>
            <a:pPr algn="l"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endParaRPr lang="en-GB" noProof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/>
              <a:pPr rtl="0">
                <a:defRPr/>
              </a:pPr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1439" y="2743200"/>
            <a:ext cx="7704593" cy="2386584"/>
          </a:xfrm>
        </p:spPr>
        <p:txBody>
          <a:bodyPr rtlCol="0">
            <a:normAutofit fontScale="90000"/>
          </a:bodyPr>
          <a:lstStyle/>
          <a:p>
            <a:r>
              <a:rPr lang="en-GB" dirty="0">
                <a:solidFill>
                  <a:srgbClr val="FFFFFF"/>
                </a:solidFill>
                <a:ea typeface="+mj-lt"/>
                <a:cs typeface="+mj-lt"/>
              </a:rPr>
              <a:t>DATA 2204:</a:t>
            </a:r>
            <a:endParaRPr lang="en-GB" dirty="0">
              <a:ea typeface="+mj-lt"/>
              <a:cs typeface="+mj-lt"/>
            </a:endParaRPr>
          </a:p>
          <a:p>
            <a:r>
              <a:rPr lang="en-GB" dirty="0">
                <a:solidFill>
                  <a:srgbClr val="FFFFFF"/>
                </a:solidFill>
              </a:rPr>
              <a:t>Discriminant Analysis – Assignment #3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Name</a:t>
            </a:r>
            <a:r>
              <a:rPr lang="en-GB" dirty="0">
                <a:solidFill>
                  <a:srgbClr val="FFFFFF"/>
                </a:solidFill>
              </a:rPr>
              <a:t>: Raj Dholakia</a:t>
            </a:r>
          </a:p>
          <a:p>
            <a:r>
              <a:rPr lang="en-GB" b="1" dirty="0">
                <a:ea typeface="+mn-lt"/>
                <a:cs typeface="+mn-lt"/>
              </a:rPr>
              <a:t>Student ID</a:t>
            </a:r>
            <a:r>
              <a:rPr lang="en-GB" dirty="0">
                <a:ea typeface="+mn-lt"/>
                <a:cs typeface="+mn-lt"/>
              </a:rPr>
              <a:t>: 100813041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457200" indent="-457200">
              <a:buChar char="•"/>
            </a:pPr>
            <a:r>
              <a:rPr lang="en-US" dirty="0"/>
              <a:t>Analysis Statement</a:t>
            </a:r>
          </a:p>
          <a:p>
            <a:pPr marL="457200" indent="-457200">
              <a:buChar char="•"/>
            </a:pPr>
            <a:r>
              <a:rPr lang="en-US" dirty="0"/>
              <a:t>Key Insights from the Pandas Profiling Report</a:t>
            </a:r>
          </a:p>
          <a:p>
            <a:pPr marL="457200" indent="-457200">
              <a:buChar char="•"/>
            </a:pPr>
            <a:r>
              <a:rPr lang="en-GB" dirty="0"/>
              <a:t>Understanding the Learning Curve</a:t>
            </a:r>
          </a:p>
          <a:p>
            <a:pPr marL="457200" indent="-457200">
              <a:buChar char="•"/>
            </a:pPr>
            <a:r>
              <a:rPr lang="en-GB" dirty="0"/>
              <a:t>Standard vs Optimized LDA Model</a:t>
            </a:r>
          </a:p>
          <a:p>
            <a:pPr marL="457200" indent="-457200">
              <a:buChar char="•"/>
            </a:pPr>
            <a:r>
              <a:rPr lang="en-GB" dirty="0"/>
              <a:t>LDA vs Logistical Regression Model</a:t>
            </a:r>
          </a:p>
          <a:p>
            <a:pPr marL="457200" indent="-457200">
              <a:buChar char="•"/>
            </a:pPr>
            <a:r>
              <a:rPr lang="en-GB" dirty="0"/>
              <a:t>What should be the next steps?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Discriminant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lvl="0" rtl="0"/>
            <a:fld id="{D76B855D-E9CC-4FF8-AD85-6CDC7B89A0DE}" type="slidenum">
              <a:rPr lang="en-GB" smtClean="0"/>
              <a:pPr lvl="0" rtl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Analysis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Develop an </a:t>
            </a:r>
            <a:r>
              <a:rPr lang="en-US" b="1" dirty="0"/>
              <a:t>LDA model </a:t>
            </a:r>
            <a:r>
              <a:rPr lang="en-US" dirty="0"/>
              <a:t>and evaluate its performance in comparison with a </a:t>
            </a:r>
            <a:r>
              <a:rPr lang="en-GB" dirty="0"/>
              <a:t>Logistical Regression model with SMOTE for the heart failure dataset and carry out additional analysis to better understand the </a:t>
            </a:r>
            <a:r>
              <a:rPr lang="en-GB" b="1" dirty="0"/>
              <a:t>LDA Model</a:t>
            </a:r>
            <a:r>
              <a:rPr lang="en-GB" dirty="0"/>
              <a:t>.</a:t>
            </a:r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2B2875A6-15B0-2B47-AF63-6278CCFBDE7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510" b="510"/>
          <a:stretch/>
        </p:blipFill>
        <p:spPr>
          <a:xfrm>
            <a:off x="6112181" y="365124"/>
            <a:ext cx="6057407" cy="248565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DEF58F7-DC4D-6C43-A0E6-DD332BA18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Key Insights from the Pandas Profiling Report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C6E39E-39D5-094F-974C-B494DA09E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The dataset consists of twelve (12) independent variables and one dependent – ‘</a:t>
            </a:r>
            <a:r>
              <a:rPr lang="en-US" u="sng" dirty="0"/>
              <a:t>DEATH_EVENT</a:t>
            </a:r>
            <a:r>
              <a:rPr lang="en-US" dirty="0"/>
              <a:t>’.</a:t>
            </a:r>
          </a:p>
          <a:p>
            <a:pPr marL="342900" indent="-342900">
              <a:buFontTx/>
              <a:buChar char="-"/>
            </a:pPr>
            <a:r>
              <a:rPr lang="en-US" dirty="0"/>
              <a:t>The twelve (12) independent variables are made up of six (6) numerical (NUM) variables and six (6) categorical (BOOL) variables – hence a mixed dataset.</a:t>
            </a:r>
          </a:p>
          <a:p>
            <a:pPr marL="342900" indent="-342900">
              <a:buFontTx/>
              <a:buChar char="-"/>
            </a:pPr>
            <a:r>
              <a:rPr lang="en-US" dirty="0"/>
              <a:t>Only three (3) out of the six (6) continuous variables have a normal distribution. The other three (3) have skewed or uniform distributions.</a:t>
            </a:r>
          </a:p>
          <a:p>
            <a:pPr marL="342900" indent="-342900">
              <a:buFontTx/>
              <a:buChar char="-"/>
            </a:pPr>
            <a:r>
              <a:rPr lang="en-US" dirty="0"/>
              <a:t>There are a total of </a:t>
            </a:r>
            <a:r>
              <a:rPr lang="en-US" b="1" dirty="0"/>
              <a:t>299 samples </a:t>
            </a:r>
            <a:r>
              <a:rPr lang="en-US" dirty="0"/>
              <a:t>in the dataset (a small dataset) and is and contains </a:t>
            </a:r>
            <a:r>
              <a:rPr lang="en-US" b="1" dirty="0"/>
              <a:t>no missing values</a:t>
            </a:r>
            <a:r>
              <a:rPr lang="en-US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dirty="0"/>
              <a:t>There is a </a:t>
            </a:r>
            <a:r>
              <a:rPr lang="en-US" b="1" dirty="0"/>
              <a:t>large imbalance in the dataset </a:t>
            </a:r>
            <a:r>
              <a:rPr lang="en-US" dirty="0"/>
              <a:t>as the number of deceased patients examples are 96, while the number of alive patients are 203. </a:t>
            </a:r>
          </a:p>
          <a:p>
            <a:pPr marL="342900" indent="-342900">
              <a:buFontTx/>
              <a:buChar char="-"/>
            </a:pPr>
            <a:r>
              <a:rPr lang="en-US" dirty="0"/>
              <a:t>From the correlation plot, it is evident that there are </a:t>
            </a:r>
            <a:r>
              <a:rPr lang="en-US" b="1" dirty="0"/>
              <a:t>very weak or no correlations between variables </a:t>
            </a:r>
            <a:r>
              <a:rPr lang="en-US" dirty="0"/>
              <a:t>in the dataset. One exception could be a slight correlation between the variables `time` and `DEATH_EVENT`.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5CF40-818D-2944-8081-99FC21699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Discriminant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44905-9255-F447-8C28-E8481A01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4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DC44C87-9AC5-5F46-8BA1-E940442BD62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1882" r="21882"/>
          <a:stretch>
            <a:fillRect/>
          </a:stretch>
        </p:blipFill>
        <p:spPr>
          <a:xfrm>
            <a:off x="8610600" y="3081362"/>
            <a:ext cx="3096807" cy="3096807"/>
          </a:xfrm>
        </p:spPr>
      </p:pic>
    </p:spTree>
    <p:extLst>
      <p:ext uri="{BB962C8B-B14F-4D97-AF65-F5344CB8AC3E}">
        <p14:creationId xmlns:p14="http://schemas.microsoft.com/office/powerpoint/2010/main" val="29869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56" y="486184"/>
            <a:ext cx="5397237" cy="1325563"/>
          </a:xfrm>
        </p:spPr>
        <p:txBody>
          <a:bodyPr rtlCol="0">
            <a:normAutofit/>
          </a:bodyPr>
          <a:lstStyle/>
          <a:p>
            <a:r>
              <a:rPr lang="en-US" dirty="0"/>
              <a:t>Understanding the Learning Curve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7BDC5-1C01-4635-8464-9C6F64906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56" y="1946684"/>
            <a:ext cx="5726524" cy="44251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700" dirty="0"/>
              <a:t>Some insights gained from the Learning Curve of the Logistical Regression Model:</a:t>
            </a:r>
          </a:p>
          <a:p>
            <a:pPr marL="342900" indent="-457200">
              <a:buAutoNum type="arabicPeriod"/>
            </a:pPr>
            <a:r>
              <a:rPr lang="en-US" sz="2100" dirty="0"/>
              <a:t>The learning curve seems to be flattening after 250 samples, highlighting the possibility that more samples might not improve the performance of the model.</a:t>
            </a:r>
          </a:p>
          <a:p>
            <a:pPr marL="342900" indent="-457200">
              <a:buAutoNum type="arabicPeriod"/>
            </a:pPr>
            <a:r>
              <a:rPr lang="en-US" sz="2100" dirty="0"/>
              <a:t>The model has a </a:t>
            </a:r>
            <a:r>
              <a:rPr lang="en-US" sz="2100" b="1" dirty="0"/>
              <a:t>very low variance </a:t>
            </a:r>
            <a:r>
              <a:rPr lang="en-US" sz="2100" dirty="0"/>
              <a:t>when trained on 300 samples.</a:t>
            </a:r>
          </a:p>
          <a:p>
            <a:pPr marL="342900" indent="-457200">
              <a:buAutoNum type="arabicPeriod"/>
            </a:pPr>
            <a:r>
              <a:rPr lang="en-US" sz="2100" dirty="0"/>
              <a:t>The performance of the model is in the acceptable region of 80-85% recall. The model performance can be  can work as a base model for development of other resources. This also shows that the bias in the model is at an acceptable level as well.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71F2EB77-F97E-4CE9-9078-EB8E5168FE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76" b="1176"/>
          <a:stretch/>
        </p:blipFill>
        <p:spPr>
          <a:xfrm>
            <a:off x="6940653" y="1048871"/>
            <a:ext cx="5156967" cy="3630704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62" name="Arc 61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504802" flipH="1">
            <a:off x="6443172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Discriminant Analysis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rmAutofit/>
          </a:bodyPr>
          <a:lstStyle/>
          <a:p>
            <a:pPr lvl="0" rtl="0">
              <a:spcAft>
                <a:spcPts val="600"/>
              </a:spcAft>
            </a:pPr>
            <a:fld id="{D76B855D-E9CC-4FF8-AD85-6CDC7B89A0DE}" type="slidenum">
              <a:rPr lang="en-GB">
                <a:solidFill>
                  <a:prstClr val="black">
                    <a:tint val="75000"/>
                  </a:prstClr>
                </a:solidFill>
              </a:rPr>
              <a:pPr lvl="0" rtl="0">
                <a:spcAft>
                  <a:spcPts val="600"/>
                </a:spcAft>
              </a:pPr>
              <a:t>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074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16" y="486184"/>
            <a:ext cx="5795178" cy="1325563"/>
          </a:xfrm>
        </p:spPr>
        <p:txBody>
          <a:bodyPr rtlCol="0">
            <a:noAutofit/>
          </a:bodyPr>
          <a:lstStyle/>
          <a:p>
            <a:r>
              <a:rPr lang="en-GB" sz="3600" dirty="0"/>
              <a:t>Standard vs Optimized LDA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7BDC5-1C01-4635-8464-9C6F64906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16" y="1946684"/>
            <a:ext cx="5860484" cy="4351338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 sz="2400" u="sng" dirty="0">
                <a:ea typeface="+mn-lt"/>
                <a:cs typeface="+mn-lt"/>
              </a:rPr>
              <a:t>Standard LDA Model:</a:t>
            </a:r>
          </a:p>
          <a:p>
            <a:r>
              <a:rPr lang="en-US" sz="2400" dirty="0">
                <a:ea typeface="+mn-lt"/>
                <a:cs typeface="+mn-lt"/>
              </a:rPr>
              <a:t>The model has achieved an overall </a:t>
            </a:r>
            <a:r>
              <a:rPr lang="en-US" sz="2400" b="1" dirty="0">
                <a:ea typeface="+mn-lt"/>
                <a:cs typeface="+mn-lt"/>
              </a:rPr>
              <a:t>F1 score of 80%</a:t>
            </a:r>
            <a:r>
              <a:rPr lang="en-US" sz="2400" dirty="0">
                <a:ea typeface="+mn-lt"/>
                <a:cs typeface="+mn-lt"/>
              </a:rPr>
              <a:t>. As the dataset is imbalanced, the overall F1 score does not provide a holistic understanding of the model’s performance.</a:t>
            </a:r>
          </a:p>
          <a:p>
            <a:r>
              <a:rPr lang="en-US" sz="2400" dirty="0">
                <a:ea typeface="+mn-lt"/>
                <a:cs typeface="+mn-lt"/>
              </a:rPr>
              <a:t>Considering the model’s performance for each class individually, we observe a F1 score of </a:t>
            </a:r>
            <a:r>
              <a:rPr lang="en-US" sz="2400" b="1" dirty="0">
                <a:ea typeface="+mn-lt"/>
                <a:cs typeface="+mn-lt"/>
              </a:rPr>
              <a:t>85%</a:t>
            </a:r>
            <a:r>
              <a:rPr lang="en-US" sz="2400" dirty="0">
                <a:ea typeface="+mn-lt"/>
                <a:cs typeface="+mn-lt"/>
              </a:rPr>
              <a:t> for positive (deceased) and </a:t>
            </a:r>
            <a:r>
              <a:rPr lang="en-US" sz="2400" b="1" dirty="0">
                <a:ea typeface="+mn-lt"/>
                <a:cs typeface="+mn-lt"/>
              </a:rPr>
              <a:t>70% </a:t>
            </a:r>
            <a:r>
              <a:rPr lang="en-US" sz="2400" dirty="0">
                <a:ea typeface="+mn-lt"/>
                <a:cs typeface="+mn-lt"/>
              </a:rPr>
              <a:t>for negative (alive) samples (patients). </a:t>
            </a:r>
          </a:p>
          <a:p>
            <a:r>
              <a:rPr lang="en-US" sz="2400" dirty="0">
                <a:ea typeface="+mn-lt"/>
                <a:cs typeface="+mn-lt"/>
              </a:rPr>
              <a:t>There is huge discrepancy (</a:t>
            </a:r>
            <a:r>
              <a:rPr lang="en-US" sz="2400" b="1" dirty="0">
                <a:ea typeface="+mn-lt"/>
                <a:cs typeface="+mn-lt"/>
              </a:rPr>
              <a:t>difference of 15%</a:t>
            </a:r>
            <a:r>
              <a:rPr lang="en-US" sz="2400" dirty="0">
                <a:ea typeface="+mn-lt"/>
                <a:cs typeface="+mn-lt"/>
              </a:rPr>
              <a:t> in F1 scores) in the model’s performance when predicting the two different classes. </a:t>
            </a:r>
            <a:r>
              <a:rPr lang="en-US" sz="2400" dirty="0"/>
              <a:t>One of the reasons for this discrepancy can be the </a:t>
            </a:r>
            <a:r>
              <a:rPr lang="en-US" sz="2400" b="1" dirty="0"/>
              <a:t>imbalance in the data </a:t>
            </a:r>
            <a:r>
              <a:rPr lang="en-US" sz="2400" dirty="0"/>
              <a:t>(mentioned in </a:t>
            </a:r>
            <a:r>
              <a:rPr lang="en-US" sz="2400" dirty="0">
                <a:hlinkClick r:id="rId3" action="ppaction://hlinksldjump"/>
              </a:rPr>
              <a:t>Key Features section</a:t>
            </a:r>
            <a:r>
              <a:rPr lang="en-US" sz="2400" dirty="0"/>
              <a:t>). However, the use of SMOTE to balance the training dataset has reduced the effects of the imbalance.</a:t>
            </a:r>
          </a:p>
          <a:p>
            <a:r>
              <a:rPr lang="en-US" sz="2400" dirty="0">
                <a:ea typeface="+mn-lt"/>
                <a:cs typeface="+mn-lt"/>
              </a:rPr>
              <a:t>The model has achieved a below average precision of 67% when predicting a positive outcome (deceased), while an outstanding 87% when predicting a negative outcome (alive).</a:t>
            </a:r>
          </a:p>
          <a:p>
            <a:pPr marL="0" indent="0">
              <a:buNone/>
            </a:pPr>
            <a:r>
              <a:rPr lang="en-US" sz="2400" u="sng" dirty="0">
                <a:ea typeface="+mn-lt"/>
                <a:cs typeface="+mn-lt"/>
              </a:rPr>
              <a:t>Comparing both the models:</a:t>
            </a:r>
          </a:p>
          <a:p>
            <a:r>
              <a:rPr lang="en-US" sz="2400" dirty="0">
                <a:ea typeface="+mn-lt"/>
                <a:cs typeface="+mn-lt"/>
              </a:rPr>
              <a:t>Both the models have achieved the same results for </a:t>
            </a:r>
            <a:r>
              <a:rPr lang="en-US" sz="2400" b="1" dirty="0">
                <a:ea typeface="+mn-lt"/>
                <a:cs typeface="+mn-lt"/>
              </a:rPr>
              <a:t>all </a:t>
            </a:r>
            <a:r>
              <a:rPr lang="en-US" sz="2400" dirty="0">
                <a:ea typeface="+mn-lt"/>
                <a:cs typeface="+mn-lt"/>
              </a:rPr>
              <a:t>the metrics – there is no difference in the model performances.</a:t>
            </a:r>
          </a:p>
          <a:p>
            <a:r>
              <a:rPr lang="en-US" sz="2400" dirty="0">
                <a:ea typeface="+mn-lt"/>
                <a:cs typeface="+mn-lt"/>
              </a:rPr>
              <a:t>The identical performance can be underpinned from the confusion matrix, which has the same number at each corner for both the models.</a:t>
            </a:r>
            <a:endParaRPr lang="en-US" sz="2000" dirty="0">
              <a:ea typeface="+mn-lt"/>
              <a:cs typeface="+mn-lt"/>
            </a:endParaRPr>
          </a:p>
          <a:p>
            <a:pPr lvl="1"/>
            <a:endParaRPr lang="en-US" sz="2000" dirty="0">
              <a:ea typeface="+mn-lt"/>
              <a:cs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F722A-B556-4A78-B5BA-B61ADC7A3E8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30693" y="3295841"/>
            <a:ext cx="4669808" cy="2457208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71F2EB77-F97E-4CE9-9078-EB8E5168FE4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385405" y="970173"/>
            <a:ext cx="4571080" cy="2045880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62" name="Arc 61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504802" flipH="1">
            <a:off x="6443172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Discriminant Analysis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rmAutofit/>
          </a:bodyPr>
          <a:lstStyle/>
          <a:p>
            <a:pPr lvl="0" rtl="0">
              <a:spcAft>
                <a:spcPts val="600"/>
              </a:spcAft>
            </a:pPr>
            <a:fld id="{D76B855D-E9CC-4FF8-AD85-6CDC7B89A0DE}" type="slidenum">
              <a:rPr lang="en-GB">
                <a:solidFill>
                  <a:prstClr val="black">
                    <a:tint val="75000"/>
                  </a:prstClr>
                </a:solidFill>
              </a:rPr>
              <a:pPr lvl="0" rtl="0">
                <a:spcAft>
                  <a:spcPts val="600"/>
                </a:spcAft>
              </a:pPr>
              <a:t>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893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30" y="486184"/>
            <a:ext cx="5937096" cy="1325563"/>
          </a:xfrm>
        </p:spPr>
        <p:txBody>
          <a:bodyPr rtlCol="0">
            <a:noAutofit/>
          </a:bodyPr>
          <a:lstStyle/>
          <a:p>
            <a:r>
              <a:rPr lang="en-GB" sz="3600" dirty="0"/>
              <a:t>Optimized LDA vs Optimized Logistical 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7BDC5-1C01-4635-8464-9C6F64906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75" y="1946684"/>
            <a:ext cx="6379141" cy="4351338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u="sng" dirty="0">
                <a:ea typeface="+mn-lt"/>
                <a:cs typeface="+mn-lt"/>
              </a:rPr>
              <a:t>Comparison:</a:t>
            </a:r>
          </a:p>
          <a:p>
            <a:r>
              <a:rPr lang="en-US" sz="2400" dirty="0">
                <a:ea typeface="+mn-lt"/>
                <a:cs typeface="+mn-lt"/>
              </a:rPr>
              <a:t>The logistical regression model with a F1 score of </a:t>
            </a:r>
            <a:r>
              <a:rPr lang="en-US" sz="2400" b="1" dirty="0">
                <a:ea typeface="+mn-lt"/>
                <a:cs typeface="+mn-lt"/>
              </a:rPr>
              <a:t>83% </a:t>
            </a:r>
            <a:r>
              <a:rPr lang="en-US" sz="2400" dirty="0">
                <a:ea typeface="+mn-lt"/>
                <a:cs typeface="+mn-lt"/>
              </a:rPr>
              <a:t>performs slightly better than the LDA model that achieved an F1 score of </a:t>
            </a:r>
            <a:r>
              <a:rPr lang="en-US" sz="2400" b="1" dirty="0">
                <a:ea typeface="+mn-lt"/>
                <a:cs typeface="+mn-lt"/>
              </a:rPr>
              <a:t>80%</a:t>
            </a:r>
            <a:r>
              <a:rPr lang="en-US" sz="2400" dirty="0">
                <a:ea typeface="+mn-lt"/>
                <a:cs typeface="+mn-lt"/>
              </a:rPr>
              <a:t>.</a:t>
            </a:r>
          </a:p>
          <a:p>
            <a:r>
              <a:rPr lang="en-US" sz="2400" dirty="0">
                <a:ea typeface="+mn-lt"/>
                <a:cs typeface="+mn-lt"/>
              </a:rPr>
              <a:t>Comparing performance of the models at predicting each of the outcomes also shows logistical regression model has a better F1 scores (88% for Outcome 0 and 74% for Outcome 1) than the LDA model (85% for Outcome 0 and 70% for Outcome 1).</a:t>
            </a:r>
          </a:p>
          <a:p>
            <a:pPr marL="0" indent="0">
              <a:buNone/>
            </a:pPr>
            <a:r>
              <a:rPr lang="en-US" sz="2400" u="sng" dirty="0">
                <a:ea typeface="+mn-lt"/>
                <a:cs typeface="+mn-lt"/>
              </a:rPr>
              <a:t>Reasoning:</a:t>
            </a:r>
          </a:p>
          <a:p>
            <a:r>
              <a:rPr lang="en-US" sz="2400" dirty="0">
                <a:ea typeface="+mn-lt"/>
                <a:cs typeface="+mn-lt"/>
              </a:rPr>
              <a:t>One of the major reasons for logistical regression performing better is the fact that the dataset used is a mixed dataset: contains continuous and categorical variables. To add to it, half of the independent variables are categorical and half are numerical. Hence, logistical regressions should outperform the LDA model significantly.</a:t>
            </a:r>
          </a:p>
          <a:p>
            <a:r>
              <a:rPr lang="en-US" sz="2400" dirty="0">
                <a:ea typeface="+mn-lt"/>
                <a:cs typeface="+mn-lt"/>
              </a:rPr>
              <a:t>However, there logistical regression is only slightly better than the LDA. This is because all the variables in the dataset have the same covariance – supporting one of the assumptions for the LDA model. This also eliminates the possibility of a QDA model outperforming the LDA.</a:t>
            </a:r>
          </a:p>
          <a:p>
            <a:r>
              <a:rPr lang="en-US" sz="2400" dirty="0">
                <a:ea typeface="+mn-lt"/>
                <a:cs typeface="+mn-lt"/>
              </a:rPr>
              <a:t>Finally, if all the continuous variables in the dataset had a normal distribution, the LDA model would have a similar performance to that of the logistical regression model.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F722A-B556-4A78-B5BA-B61ADC7A3E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01364" y="3429000"/>
            <a:ext cx="5468461" cy="2589049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71F2EB77-F97E-4CE9-9078-EB8E5168FE4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726896" y="970173"/>
            <a:ext cx="3888097" cy="2045880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62" name="Arc 61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504802" flipH="1">
            <a:off x="6443172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Discriminant Analysis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rmAutofit/>
          </a:bodyPr>
          <a:lstStyle/>
          <a:p>
            <a:pPr lvl="0" rtl="0">
              <a:spcAft>
                <a:spcPts val="600"/>
              </a:spcAft>
            </a:pPr>
            <a:fld id="{D76B855D-E9CC-4FF8-AD85-6CDC7B89A0DE}" type="slidenum">
              <a:rPr lang="en-GB">
                <a:solidFill>
                  <a:prstClr val="black">
                    <a:tint val="75000"/>
                  </a:prstClr>
                </a:solidFill>
              </a:rPr>
              <a:pPr lvl="0" rtl="0">
                <a:spcAft>
                  <a:spcPts val="600"/>
                </a:spcAft>
              </a:pPr>
              <a:t>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321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72D05657-94EE-4B2D-BC1B-A1D065063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Arc 94">
            <a:extLst>
              <a:ext uri="{FF2B5EF4-FFF2-40B4-BE49-F238E27FC236}">
                <a16:creationId xmlns:a16="http://schemas.microsoft.com/office/drawing/2014/main" id="{7586665A-47B3-4AEE-BC94-15D89FF70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5099" y="486184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542" y="486184"/>
            <a:ext cx="736399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What should be the next steps?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Picture Placeholder 12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D624A4F8-65E3-4A17-A439-FE80714CDE5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r="6748" b="-2"/>
          <a:stretch/>
        </p:blipFill>
        <p:spPr>
          <a:xfrm>
            <a:off x="581526" y="258142"/>
            <a:ext cx="3118718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pic>
        <p:nvPicPr>
          <p:cNvPr id="11" name="Picture Placeholder 10" descr="A picture containing text, toy&#10;&#10;Description automatically generated">
            <a:extLst>
              <a:ext uri="{FF2B5EF4-FFF2-40B4-BE49-F238E27FC236}">
                <a16:creationId xmlns:a16="http://schemas.microsoft.com/office/drawing/2014/main" id="{759DD474-D676-41A6-A2FB-30B2078418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/>
          <a:srcRect l="42788" t="-1150" r="648" b="1149"/>
          <a:stretch/>
        </p:blipFill>
        <p:spPr>
          <a:xfrm>
            <a:off x="581526" y="3486449"/>
            <a:ext cx="3136194" cy="3118725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542" y="1946684"/>
            <a:ext cx="736399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i="1" dirty="0"/>
              <a:t>Mr. John Hughes </a:t>
            </a:r>
            <a:r>
              <a:rPr lang="en-US" sz="1700" dirty="0"/>
              <a:t>can take into consideration the following options to better predict if a patient is deceased during the follow-up period (‘DEATH_EVENT’) using a LDA model:</a:t>
            </a:r>
          </a:p>
          <a:p>
            <a:pPr marL="1143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700" b="1" dirty="0"/>
              <a:t>Improving dataset structure</a:t>
            </a:r>
            <a:r>
              <a:rPr lang="en-US" sz="1700" dirty="0"/>
              <a:t>: though SMOTE is being used to balance the dataset, synthetically improving the balance in the class samples does improve the model’s performance, but it can be better with a balanced dataset. </a:t>
            </a:r>
          </a:p>
          <a:p>
            <a:pPr marL="1143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700" b="1" dirty="0"/>
              <a:t>Using more complex algorithms</a:t>
            </a:r>
            <a:r>
              <a:rPr lang="en-US" sz="1700" dirty="0"/>
              <a:t>: deep learning neural nets can perform well with imbalanced datasets, such as this one. Using a more complex algorithm can improve the results obtained, however, there is high chance of overfitting the dataset.</a:t>
            </a:r>
          </a:p>
          <a:p>
            <a:pPr marL="1143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700" b="1" dirty="0"/>
              <a:t>Feature selection</a:t>
            </a:r>
            <a:r>
              <a:rPr lang="en-US" sz="1700" dirty="0"/>
              <a:t>: doing feature selection can reduce the noise for the model, improving its performance. 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92271" y="6356350"/>
            <a:ext cx="451372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Discriminant Analysis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D76B855D-E9CC-4FF8-AD85-6CDC7B89A0DE}" type="slidenum">
              <a:rPr lang="en-US">
                <a:solidFill>
                  <a:prstClr val="black">
                    <a:tint val="75000"/>
                  </a:prstClr>
                </a:solidFill>
              </a:rPr>
              <a:pPr lvl="0">
                <a:spcAft>
                  <a:spcPts val="600"/>
                </a:spcAft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Discriminant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lvl="0" rtl="0"/>
            <a:fld id="{D76B855D-E9CC-4FF8-AD85-6CDC7B89A0DE}" type="slidenum">
              <a:rPr lang="en-GB" smtClean="0"/>
              <a:pPr lvl="0" rtl="0"/>
              <a:t>9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Raj Dholakia</a:t>
            </a:r>
          </a:p>
          <a:p>
            <a:pPr rtl="0">
              <a:spcBef>
                <a:spcPts val="3000"/>
              </a:spcBef>
            </a:pPr>
            <a:r>
              <a:rPr lang="en-GB" sz="1800" dirty="0"/>
              <a:t>raj.dholakia@dcmail.ca</a:t>
            </a:r>
          </a:p>
          <a:p>
            <a:pPr>
              <a:spcBef>
                <a:spcPts val="3000"/>
              </a:spcBef>
            </a:pPr>
            <a:r>
              <a:rPr lang="en-GB" sz="1800" dirty="0">
                <a:ea typeface="+mn-lt"/>
                <a:cs typeface="+mn-lt"/>
              </a:rPr>
              <a:t>Student ID: 100813041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3D3D887-4EBB-4786-8316-C89D0BB970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BBC4E2F-F3E1-4F05-9206-4E311F2B3D99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613E4D1-157A-4FD3-BF11-7582A03ADF37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TM78504181</Template>
  <TotalTime>4724</TotalTime>
  <Words>1011</Words>
  <Application>Microsoft Macintosh PowerPoint</Application>
  <PresentationFormat>Widescreen</PresentationFormat>
  <Paragraphs>74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Calibri</vt:lpstr>
      <vt:lpstr>Tw Cen MT</vt:lpstr>
      <vt:lpstr>ShapesVTI</vt:lpstr>
      <vt:lpstr>DATA 2204: Discriminant Analysis – Assignment #3</vt:lpstr>
      <vt:lpstr>Table of Contents</vt:lpstr>
      <vt:lpstr>Analysis Statement</vt:lpstr>
      <vt:lpstr>Key Insights from the Pandas Profiling Report</vt:lpstr>
      <vt:lpstr>Understanding the Learning Curve</vt:lpstr>
      <vt:lpstr>Standard vs Optimized LDA Models</vt:lpstr>
      <vt:lpstr>Optimized LDA vs Optimized Logistical Regression Models</vt:lpstr>
      <vt:lpstr>What should be the next steps?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Shapes</dc:title>
  <dc:creator/>
  <cp:lastModifiedBy>Raj Dholakia</cp:lastModifiedBy>
  <cp:revision>572</cp:revision>
  <dcterms:created xsi:type="dcterms:W3CDTF">2021-04-15T09:46:15Z</dcterms:created>
  <dcterms:modified xsi:type="dcterms:W3CDTF">2021-06-19T02:19:31Z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