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87" r:id="rId3"/>
    <p:sldId id="289" r:id="rId4"/>
    <p:sldId id="288" r:id="rId5"/>
    <p:sldId id="290" r:id="rId6"/>
    <p:sldId id="291" r:id="rId7"/>
    <p:sldId id="266" r:id="rId8"/>
  </p:sldIdLst>
  <p:sldSz cx="9144000" cy="5143500" type="screen16x9"/>
  <p:notesSz cx="6858000" cy="9144000"/>
  <p:embeddedFontLst>
    <p:embeddedFont>
      <p:font typeface="Averia Serif Libre Light" panose="02000603000000000004" pitchFamily="2" charset="0"/>
      <p:regular r:id="rId10"/>
      <p:bold r:id="rId11"/>
      <p:italic r:id="rId12"/>
      <p:boldItalic r:id="rId13"/>
    </p:embeddedFont>
    <p:embeddedFont>
      <p:font typeface="Metal Mania" panose="02000000000000000000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F18B90-E1D0-46A3-BA28-B98A57000E91}">
  <a:tblStyle styleId="{E0F18B90-E1D0-46A3-BA28-B98A57000E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136" d="100"/>
          <a:sy n="136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5250" y="1991850"/>
            <a:ext cx="63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ctrTitle"/>
          </p:nvPr>
        </p:nvSpPr>
        <p:spPr>
          <a:xfrm>
            <a:off x="645250" y="2878750"/>
            <a:ext cx="515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645250" y="4059251"/>
            <a:ext cx="515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1800"/>
              <a:buNone/>
              <a:defRPr sz="1800">
                <a:solidFill>
                  <a:srgbClr val="B9CB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r background photos">
  <p:cSld name="BLANK_1_1_1_1">
    <p:bg>
      <p:bgPr>
        <a:solidFill>
          <a:srgbClr val="FFFFFF">
            <a:alpha val="74230"/>
          </a:srgbClr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 descr="Halloween_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0124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9650" y="1066800"/>
            <a:ext cx="71211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9650" y="1581150"/>
            <a:ext cx="7121100" cy="2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🎃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💀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Averia Serif Libre Light"/>
              <a:buChar char="👻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●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○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■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●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○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veria Serif Libre Light"/>
              <a:buChar char="■"/>
              <a:defRPr sz="2000">
                <a:solidFill>
                  <a:srgbClr val="FFFFFF"/>
                </a:solidFill>
                <a:latin typeface="Averia Serif Libre Light"/>
                <a:ea typeface="Averia Serif Libre Light"/>
                <a:cs typeface="Averia Serif Libre Light"/>
                <a:sym typeface="Averia Serif Libr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ighVizAbility" TargetMode="External"/><Relationship Id="rId2" Type="http://schemas.openxmlformats.org/officeDocument/2006/relationships/hyperlink" Target="https://www.dataplusscience.com/HalloweenDat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romptCloudHQ/imdb-horror-movie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adroid/trick-or-treat-visualization" TargetMode="External"/><Relationship Id="rId4" Type="http://schemas.openxmlformats.org/officeDocument/2006/relationships/hyperlink" Target="https://www.imdb.com/interfac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645249" y="1991850"/>
            <a:ext cx="724498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1202 – Halloween Viz Assignment</a:t>
            </a:r>
            <a:br>
              <a:rPr lang="en" dirty="0"/>
            </a:br>
            <a:r>
              <a:rPr lang="en" sz="2400" dirty="0"/>
              <a:t>by Raj Dholakia</a:t>
            </a:r>
            <a:endParaRPr dirty="0"/>
          </a:p>
        </p:txBody>
      </p:sp>
      <p:sp>
        <p:nvSpPr>
          <p:cNvPr id="4" name="Google Shape;103;p22">
            <a:extLst>
              <a:ext uri="{FF2B5EF4-FFF2-40B4-BE49-F238E27FC236}">
                <a16:creationId xmlns:a16="http://schemas.microsoft.com/office/drawing/2014/main" id="{05BF2C72-18F7-B044-BD56-336F27506862}"/>
              </a:ext>
            </a:extLst>
          </p:cNvPr>
          <p:cNvSpPr txBox="1">
            <a:spLocks/>
          </p:cNvSpPr>
          <p:nvPr/>
        </p:nvSpPr>
        <p:spPr>
          <a:xfrm>
            <a:off x="350400" y="3548625"/>
            <a:ext cx="844320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 b="0" i="0" u="none" strike="noStrike" cap="none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 b="0" i="0" u="none" strike="noStrike" cap="none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 b="0" i="0" u="none" strike="noStrike" cap="none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 b="0" i="0" u="none" strike="noStrike" cap="none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 b="0" i="0" u="none" strike="noStrike" cap="none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 b="0" i="0" u="none" strike="noStrike" cap="none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 b="0" i="0" u="none" strike="noStrike" cap="none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 b="0" i="0" u="none" strike="noStrike" cap="none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CBEF"/>
              </a:buClr>
              <a:buSzPts val="2000"/>
              <a:buFont typeface="Metal Mania"/>
              <a:buNone/>
              <a:defRPr sz="2000" b="0" i="0" u="none" strike="noStrike" cap="none">
                <a:solidFill>
                  <a:srgbClr val="B9CBEF"/>
                </a:solidFill>
                <a:latin typeface="Metal Mania"/>
                <a:ea typeface="Metal Mania"/>
                <a:cs typeface="Metal Mania"/>
                <a:sym typeface="Metal Mania"/>
              </a:defRPr>
            </a:lvl9pPr>
          </a:lstStyle>
          <a:p>
            <a:r>
              <a:rPr lang="en-GB" sz="1800" b="1">
                <a:solidFill>
                  <a:srgbClr val="FFFFFF"/>
                </a:solidFill>
              </a:rPr>
              <a:t>Trick or treat?</a:t>
            </a:r>
            <a:endParaRPr lang="en-GB" sz="1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938D-B7E0-1A40-9636-4A7D86688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3649" y="0"/>
            <a:ext cx="4685122" cy="1159800"/>
          </a:xfrm>
        </p:spPr>
        <p:txBody>
          <a:bodyPr/>
          <a:lstStyle/>
          <a:p>
            <a:pPr algn="r"/>
            <a:r>
              <a:rPr lang="en-US" dirty="0"/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EC736-0366-BE4D-8B91-6C0D57A97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4787" y="1240636"/>
            <a:ext cx="6890994" cy="3585887"/>
          </a:xfrm>
        </p:spPr>
        <p:txBody>
          <a:bodyPr/>
          <a:lstStyle/>
          <a:p>
            <a:r>
              <a:rPr lang="en-GB" dirty="0"/>
              <a:t>The </a:t>
            </a:r>
            <a:r>
              <a:rPr lang="en-GB" u="sng" dirty="0">
                <a:hlinkClick r:id="rId2"/>
              </a:rPr>
              <a:t>Halloween Viz dataset</a:t>
            </a:r>
            <a:r>
              <a:rPr lang="en-GB" dirty="0"/>
              <a:t> used to create the dashboard is created by </a:t>
            </a:r>
            <a:r>
              <a:rPr lang="en-GB" u="sng" dirty="0">
                <a:hlinkClick r:id="rId3"/>
              </a:rPr>
              <a:t>Jeffrey A. Shaffer</a:t>
            </a:r>
            <a:r>
              <a:rPr lang="en-GB" u="sng" dirty="0"/>
              <a:t>,</a:t>
            </a:r>
            <a:r>
              <a:rPr lang="en-GB" dirty="0"/>
              <a:t> a resident of Cincinnati. </a:t>
            </a:r>
          </a:p>
          <a:p>
            <a:endParaRPr lang="en-GB" dirty="0"/>
          </a:p>
          <a:p>
            <a:r>
              <a:rPr lang="en-GB" dirty="0"/>
              <a:t>The dataset is contains the candies given out by Jeffrey on Halloween every year. The data is recorded at an interval half an hour between the trick-or-treat timings (6 to 8 p.m.). The new dataset contains data from 2008 to 2020.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26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938D-B7E0-1A40-9636-4A7D86688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301" y="0"/>
            <a:ext cx="7219698" cy="1159800"/>
          </a:xfrm>
        </p:spPr>
        <p:txBody>
          <a:bodyPr/>
          <a:lstStyle/>
          <a:p>
            <a:pPr algn="r"/>
            <a:r>
              <a:rPr lang="en-US" dirty="0"/>
              <a:t>Data Preparation </a:t>
            </a:r>
            <a:r>
              <a:rPr lang="en-US" sz="2000" dirty="0"/>
              <a:t>(Continued)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EC736-0366-BE4D-8B91-6C0D57A97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7398" y="1042673"/>
            <a:ext cx="7456601" cy="35858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dataset is simple and can can be combined with other external datasets to provide better insight into the trick-or-treat figures. I will be considering </a:t>
            </a:r>
            <a:r>
              <a:rPr lang="en-GB" u="sng" dirty="0">
                <a:hlinkClick r:id="rId3"/>
              </a:rPr>
              <a:t>Kaggle's IMDB horror movies dataset</a:t>
            </a:r>
            <a:r>
              <a:rPr lang="en-GB" dirty="0"/>
              <a:t> and </a:t>
            </a:r>
            <a:r>
              <a:rPr lang="en-GB" u="sng" dirty="0">
                <a:hlinkClick r:id="rId4"/>
              </a:rPr>
              <a:t>IMDB's Dataset</a:t>
            </a:r>
            <a:r>
              <a:rPr lang="en-GB" dirty="0"/>
              <a:t> to build an insightful Dashboard.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number of movies/TV series released between 2008 and 2020 will be considered for the visualization, as the Halloween Viz dataset also contains the same years’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The relationship between the number of </a:t>
            </a:r>
            <a:r>
              <a:rPr lang="en-GB" b="1" i="1" dirty="0"/>
              <a:t>good</a:t>
            </a:r>
            <a:r>
              <a:rPr lang="en-GB" b="1" dirty="0"/>
              <a:t> horror movies/TV series released and number of candies distributed in a particular can be explored.</a:t>
            </a:r>
          </a:p>
          <a:p>
            <a:pPr marL="101600" indent="0"/>
            <a:endParaRPr lang="en-GB" sz="1400" b="1" i="1" dirty="0"/>
          </a:p>
          <a:p>
            <a:pPr marL="101600" indent="0"/>
            <a:endParaRPr lang="en-GB" sz="1400" b="1" i="1" dirty="0"/>
          </a:p>
          <a:p>
            <a:pPr marL="101600" indent="0"/>
            <a:endParaRPr lang="en-GB" sz="1400" b="1" i="1" dirty="0"/>
          </a:p>
          <a:p>
            <a:pPr marL="101600" indent="0"/>
            <a:endParaRPr lang="en-GB" sz="1400" b="1" i="1" dirty="0"/>
          </a:p>
          <a:p>
            <a:pPr marL="101600" indent="0"/>
            <a:r>
              <a:rPr lang="en-GB" sz="1600" b="1" i="1" dirty="0"/>
              <a:t>Note: Link to </a:t>
            </a:r>
            <a:r>
              <a:rPr lang="en-GB" sz="1600" b="1" i="1" dirty="0">
                <a:hlinkClick r:id="rId5"/>
              </a:rPr>
              <a:t>GitHub Repo </a:t>
            </a:r>
            <a:r>
              <a:rPr lang="en-GB" sz="1600" b="1" i="1" dirty="0"/>
              <a:t>where the data cleansing steps are explained in detail.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68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A976-E9CB-114B-9CA3-9AF523AA7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006" y="18854"/>
            <a:ext cx="6890994" cy="1159800"/>
          </a:xfrm>
        </p:spPr>
        <p:txBody>
          <a:bodyPr/>
          <a:lstStyle/>
          <a:p>
            <a:r>
              <a:rPr lang="en-US" sz="4000" dirty="0"/>
              <a:t>Relationship between the Horror Movies and Trick-or-Treaters</a:t>
            </a:r>
          </a:p>
        </p:txBody>
      </p:sp>
      <p:pic>
        <p:nvPicPr>
          <p:cNvPr id="4" name="slide2" descr="Scatter Plot Relating Candies and Horror Movies">
            <a:extLst>
              <a:ext uri="{FF2B5EF4-FFF2-40B4-BE49-F238E27FC236}">
                <a16:creationId xmlns:a16="http://schemas.microsoft.com/office/drawing/2014/main" id="{836A1C1A-EA7A-EC45-A61F-58CB8D6A9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3"/>
          <a:stretch/>
        </p:blipFill>
        <p:spPr>
          <a:xfrm>
            <a:off x="1194096" y="1678193"/>
            <a:ext cx="3958815" cy="3446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2D63AE32-13CB-C441-8307-E035D6959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5186" y="1090043"/>
            <a:ext cx="3958814" cy="25030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There seems to be a positive correlation between the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Number of candies distributed can be affected by other variables and hence a strong relationship is not observed between the two.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20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D5EF-5E34-1945-B67F-82FDCAD34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249" y="2878750"/>
            <a:ext cx="5435039" cy="1159800"/>
          </a:xfrm>
        </p:spPr>
        <p:txBody>
          <a:bodyPr/>
          <a:lstStyle/>
          <a:p>
            <a:r>
              <a:rPr lang="en-US" dirty="0" err="1"/>
              <a:t>DashBoard</a:t>
            </a:r>
            <a:r>
              <a:rPr lang="en-US" dirty="0"/>
              <a:t> 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3739C-1C01-0D48-9264-D9ABD181E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250" y="3917849"/>
            <a:ext cx="5151000" cy="784800"/>
          </a:xfrm>
        </p:spPr>
        <p:txBody>
          <a:bodyPr/>
          <a:lstStyle/>
          <a:p>
            <a:r>
              <a:rPr lang="en-US" dirty="0"/>
              <a:t>The next slide creates a static image of the dashboard created as part of the visualization assignment</a:t>
            </a:r>
          </a:p>
        </p:txBody>
      </p:sp>
    </p:spTree>
    <p:extLst>
      <p:ext uri="{BB962C8B-B14F-4D97-AF65-F5344CB8AC3E}">
        <p14:creationId xmlns:p14="http://schemas.microsoft.com/office/powerpoint/2010/main" val="185205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2" descr="Main Dasboard 2">
            <a:extLst>
              <a:ext uri="{FF2B5EF4-FFF2-40B4-BE49-F238E27FC236}">
                <a16:creationId xmlns:a16="http://schemas.microsoft.com/office/drawing/2014/main" id="{E76AD178-52C0-0747-B586-6DD965194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9144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6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 idx="4294967295"/>
          </p:nvPr>
        </p:nvSpPr>
        <p:spPr>
          <a:xfrm>
            <a:off x="350400" y="3548625"/>
            <a:ext cx="8443200" cy="13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</a:rPr>
              <a:t>Trick or treat?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55C455-05BC-624C-81C2-BC8267B033A6}"/>
              </a:ext>
            </a:extLst>
          </p:cNvPr>
          <p:cNvSpPr txBox="1">
            <a:spLocks/>
          </p:cNvSpPr>
          <p:nvPr/>
        </p:nvSpPr>
        <p:spPr>
          <a:xfrm>
            <a:off x="1516829" y="2190261"/>
            <a:ext cx="5923298" cy="1159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  <a:latin typeface="Metal Mania"/>
                <a:sym typeface="Metal Mania"/>
              </a:rPr>
              <a:t>Thank you for Listening</a:t>
            </a:r>
            <a:endParaRPr lang="en-US" sz="4800" dirty="0">
              <a:solidFill>
                <a:schemeClr val="tx1"/>
              </a:solidFill>
              <a:latin typeface="Metal Man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lloween2017">
  <a:themeElements>
    <a:clrScheme name="Custom 347">
      <a:dk1>
        <a:srgbClr val="000000"/>
      </a:dk1>
      <a:lt1>
        <a:srgbClr val="FFFFFF"/>
      </a:lt1>
      <a:dk2>
        <a:srgbClr val="666985"/>
      </a:dk2>
      <a:lt2>
        <a:srgbClr val="DDDEE9"/>
      </a:lt2>
      <a:accent1>
        <a:srgbClr val="F37700"/>
      </a:accent1>
      <a:accent2>
        <a:srgbClr val="FF9900"/>
      </a:accent2>
      <a:accent3>
        <a:srgbClr val="FFCC00"/>
      </a:accent3>
      <a:accent4>
        <a:srgbClr val="6D83B1"/>
      </a:accent4>
      <a:accent5>
        <a:srgbClr val="89A3D6"/>
      </a:accent5>
      <a:accent6>
        <a:srgbClr val="B9CBE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271</Words>
  <Application>Microsoft Macintosh PowerPoint</Application>
  <PresentationFormat>On-screen Show (16:9)</PresentationFormat>
  <Paragraphs>22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Metal Mania</vt:lpstr>
      <vt:lpstr>Averia Serif Libre Light</vt:lpstr>
      <vt:lpstr>Halloween2017</vt:lpstr>
      <vt:lpstr>Data 1202 – Halloween Viz Assignment by Raj Dholakia</vt:lpstr>
      <vt:lpstr>Data Preparation</vt:lpstr>
      <vt:lpstr>Data Preparation (Continued)</vt:lpstr>
      <vt:lpstr>Relationship between the Horror Movies and Trick-or-Treaters</vt:lpstr>
      <vt:lpstr>DashBoard in Tableau</vt:lpstr>
      <vt:lpstr>PowerPoint Presentation</vt:lpstr>
      <vt:lpstr>Trick or treat?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1202 – Halloween Viz Assignment by Raj Dholakia</dc:title>
  <cp:lastModifiedBy>Raj Dholakia</cp:lastModifiedBy>
  <cp:revision>5</cp:revision>
  <dcterms:modified xsi:type="dcterms:W3CDTF">2021-03-10T04:53:09Z</dcterms:modified>
</cp:coreProperties>
</file>