
<file path=[Content_Types].xml><?xml version="1.0" encoding="utf-8"?>
<Types xmlns="http://schemas.openxmlformats.org/package/2006/content-types">
  <Default ContentType="application/xml" Extension="xml"/>
  <Default ContentType="image/jpeg" Extension="jpeg"/>
  <Default ContentType="image/png" Extension="png"/>
  <Default ContentType="image/jpeg" Extension="jpg"/>
  <Default ContentType="application/vnd.openxmlformats-package.relationships+xml" Extension="rels"/>
  <Default ContentType="image/tiff" Extension="tiff"/>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Master+xml" PartName="/ppt/slideMasters/slideMaster2.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theme+xml" PartName="/ppt/theme/theme2.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4" Target="docProps/app.xml" Type="http://schemas.openxmlformats.org/officeDocument/2006/relationships/extended-properties"/><Relationship Id="rId1" Target="ppt/presentation.xml" Type="http://schemas.openxmlformats.org/officeDocument/2006/relationships/officeDocument"/><Relationship Id="rId2" Target="docProps/thumbnail.jpeg" Type="http://schemas.openxmlformats.org/package/2006/relationships/metadata/thumbnail"/><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60" r:id="rId4"/>
    <p:sldId id="264" r:id="rId5"/>
    <p:sldId id="257" r:id="rId6"/>
    <p:sldId id="261" r:id="rId7"/>
    <p:sldId id="265" r:id="rId8"/>
    <p:sldId id="266" r:id="rId9"/>
    <p:sldId id="259" r:id="rId10"/>
    <p:sldId id="267" r:id="rId11"/>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0"/>
    <p:restoredTop sz="94728"/>
  </p:normalViewPr>
  <p:slideViewPr>
    <p:cSldViewPr>
      <p:cViewPr>
        <p:scale>
          <a:sx n="125" d="100"/>
          <a:sy n="125" d="100"/>
        </p:scale>
        <p:origin x="1056" y="72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5/22/19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5/22/19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5/22/19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5/22/19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5/22/19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defRPr>
            </a:lvl1pPr>
          </a:lstStyle>
          <a:p>
            <a:r>
              <a:rPr lang="en-US" altLang="ko-KR" dirty="0" smtClean="0"/>
              <a:t> Click to edit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smtClean="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defRPr>
            </a:lvl1pPr>
          </a:lstStyle>
          <a:p>
            <a:r>
              <a:rPr lang="en-US" altLang="ko-KR" dirty="0" smtClean="0"/>
              <a:t> Click to edit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smtClean="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5/22/19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5/22/19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5/22/19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t>5/22/19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t>5/22/19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t>5/22/19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4.xml"/><Relationship Id="rId12" Type="http://schemas.openxmlformats.org/officeDocument/2006/relationships/theme" Target="../theme/theme2.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 Id="rId9" Type="http://schemas.openxmlformats.org/officeDocument/2006/relationships/slideLayout" Target="../slideLayouts/slideLayout12.xml"/><Relationship Id="rId10"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5/22/19</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arget="../media/image4.jpeg" Type="http://schemas.openxmlformats.org/officeDocument/2006/relationships/image"/><Relationship Id="rId4" Target="../media/image5.jpeg" Type="http://schemas.openxmlformats.org/officeDocument/2006/relationships/image"/><Relationship Id="rId5" Target="https://media.istockphoto.com/photos/healthy-eating-dieting-slimming-and-weigh-loss-concept-picture-id649385722" TargetMode="External" Type="http://schemas.openxmlformats.org/officeDocument/2006/relationships/hyperlink"/><Relationship Id="rId1" Target="../slideLayouts/slideLayout3.xml" Type="http://schemas.openxmlformats.org/officeDocument/2006/relationships/slideLayout"/><Relationship Id="rId2" Target="https://www.thedelite.com/wp-content/uploads/2019/04/AdobeStock_157256074.jpeg" TargetMode="External" Type="http://schemas.openxmlformats.org/officeDocument/2006/relationships/hyperlink"/></Relationships>
</file>

<file path=ppt/slides/_rels/slide4.xml.rels><?xml version="1.0" encoding="UTF-8" standalone="yes" ?><Relationships xmlns="http://schemas.openxmlformats.org/package/2006/relationships"><Relationship Id="rId1" Target="../slideLayouts/slideLayout2.xml" Type="http://schemas.openxmlformats.org/officeDocument/2006/relationships/slideLayout"/><Relationship Id="rId2" Target="../media/image6.jpeg" Type="http://schemas.openxmlformats.org/officeDocument/2006/relationships/image"/><Relationship Id="rId3" Target="https://cook.fnr.sndimg.com/content/dam/images/cook/fullset/2013/11/4/0/CCDevour_brain-foods_s4x3.jpg.rend.hgtvcom.1280.960.suffix/1383595401673.jpeg" TargetMode="External" Type="http://schemas.openxmlformats.org/officeDocument/2006/relationships/hyperlink"/></Relationships>
</file>

<file path=ppt/slides/_rels/slide5.xml.rels><?xml version="1.0" encoding="UTF-8" standalone="yes"?>
<Relationships xmlns="http://schemas.openxmlformats.org/package/2006/relationships"><Relationship Id="rId3" Type="http://schemas.openxmlformats.org/officeDocument/2006/relationships/hyperlink" Target="https://is3-ssl.mzstatic.com/image/thumb/Purple123/v4/5b/85/cb/5b85cb0f-a976-3f41-0b78-f314fbea19de/Xcode-0-85-220-0-0-0-0-4-0-0-0-2x-sRGB-0-0-0.png/1200x630bb.png" TargetMode="External"/><Relationship Id="rId4" Type="http://schemas.openxmlformats.org/officeDocument/2006/relationships/image" Target="../media/image8.png"/><Relationship Id="rId5" Type="http://schemas.openxmlformats.org/officeDocument/2006/relationships/hyperlink" Target="https://klima.hu/wp-content/uploads/2018/06/PDF-pic.png" TargetMode="External"/><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923678"/>
            <a:ext cx="9144000" cy="1337740"/>
          </a:xfrm>
          <a:prstGeom prst="rect">
            <a:avLst/>
          </a:prstGeom>
          <a:solidFill>
            <a:srgbClr val="FFC000">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1"/>
          <p:cNvSpPr txBox="1">
            <a:spLocks noChangeArrowheads="1"/>
          </p:cNvSpPr>
          <p:nvPr/>
        </p:nvSpPr>
        <p:spPr bwMode="auto">
          <a:xfrm>
            <a:off x="0" y="2053939"/>
            <a:ext cx="9144000" cy="1077218"/>
          </a:xfrm>
          <a:prstGeom prst="rect">
            <a:avLst/>
          </a:prstGeom>
          <a:noFill/>
          <a:ln w="9525">
            <a:noFill/>
            <a:miter lim="800000"/>
            <a:headEnd/>
            <a:tailEnd/>
          </a:ln>
        </p:spPr>
        <p:txBody>
          <a:bodyPr wrap="square">
            <a:spAutoFit/>
          </a:bodyPr>
          <a:lstStyle/>
          <a:p>
            <a:pPr algn="ctr"/>
            <a:r>
              <a:rPr lang="en-US" altLang="ko-KR" sz="3200" b="1" dirty="0" smtClean="0">
                <a:solidFill>
                  <a:schemeClr val="accent3">
                    <a:lumMod val="50000"/>
                  </a:schemeClr>
                </a:solidFill>
                <a:latin typeface="Arial" pitchFamily="34" charset="0"/>
                <a:ea typeface="맑은 고딕" pitchFamily="50" charset="-127"/>
                <a:cs typeface="Arial" pitchFamily="34" charset="0"/>
              </a:rPr>
              <a:t>Mobile Application Support For Eating Disorder</a:t>
            </a:r>
          </a:p>
        </p:txBody>
      </p:sp>
      <p:sp>
        <p:nvSpPr>
          <p:cNvPr id="11" name="Rectangle 10"/>
          <p:cNvSpPr/>
          <p:nvPr/>
        </p:nvSpPr>
        <p:spPr>
          <a:xfrm>
            <a:off x="0" y="1810894"/>
            <a:ext cx="9144000" cy="67064"/>
          </a:xfrm>
          <a:prstGeom prst="rect">
            <a:avLst/>
          </a:prstGeom>
          <a:solidFill>
            <a:srgbClr val="FFC000">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p:nvSpPr>
        <p:spPr>
          <a:xfrm>
            <a:off x="0" y="3314690"/>
            <a:ext cx="9144000" cy="67064"/>
          </a:xfrm>
          <a:prstGeom prst="rect">
            <a:avLst/>
          </a:prstGeom>
          <a:solidFill>
            <a:srgbClr val="FFC000">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3447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323528" y="1059582"/>
            <a:ext cx="8496944" cy="1627585"/>
          </a:xfrm>
        </p:spPr>
        <p:txBody>
          <a:bodyPr/>
          <a:lstStyle/>
          <a:p>
            <a:pPr algn="just"/>
            <a:r>
              <a:rPr lang="en-US" altLang="ko-KR" dirty="0" smtClean="0">
                <a:latin typeface="Arial" pitchFamily="34" charset="0"/>
                <a:cs typeface="Arial" pitchFamily="34" charset="0"/>
              </a:rPr>
              <a:t>Create a IOS mobile application that will provide an easier experience for primary caregivers and people with eating disorder to record their dietary information for the day which can also be sent to their therapist or doctor.</a:t>
            </a:r>
          </a:p>
          <a:p>
            <a:pPr algn="just"/>
            <a:endParaRPr lang="en-US" altLang="ko-KR" dirty="0">
              <a:latin typeface="Arial" pitchFamily="34" charset="0"/>
              <a:cs typeface="Arial" pitchFamily="34" charset="0"/>
            </a:endParaRPr>
          </a:p>
          <a:p>
            <a:pPr marL="285750" indent="-285750" algn="just">
              <a:buFont typeface="Arial" charset="0"/>
              <a:buChar char="•"/>
            </a:pPr>
            <a:r>
              <a:rPr lang="en-US" altLang="ko-KR" dirty="0" smtClean="0">
                <a:latin typeface="Arial" pitchFamily="34" charset="0"/>
                <a:cs typeface="Arial" pitchFamily="34" charset="0"/>
              </a:rPr>
              <a:t>Research about similar apps and other information such as a consent form or waver</a:t>
            </a:r>
          </a:p>
          <a:p>
            <a:pPr marL="285750" indent="-285750" algn="just">
              <a:buFont typeface="Arial" charset="0"/>
              <a:buChar char="•"/>
            </a:pPr>
            <a:endParaRPr lang="en-US" altLang="ko-KR" dirty="0" smtClean="0">
              <a:latin typeface="Arial" pitchFamily="34" charset="0"/>
              <a:cs typeface="Arial" pitchFamily="34" charset="0"/>
            </a:endParaRPr>
          </a:p>
          <a:p>
            <a:pPr marL="285750" lvl="0" indent="-285750" algn="just">
              <a:buFont typeface="Arial" charset="0"/>
              <a:buChar char="•"/>
            </a:pPr>
            <a:r>
              <a:rPr lang="en-NZ" dirty="0"/>
              <a:t>Develop a user friendly IOS mobile application that can send the gathered information </a:t>
            </a:r>
            <a:r>
              <a:rPr lang="en-NZ" dirty="0" smtClean="0"/>
              <a:t>from   the </a:t>
            </a:r>
            <a:r>
              <a:rPr lang="en-NZ" dirty="0"/>
              <a:t>user.</a:t>
            </a:r>
            <a:endParaRPr lang="en-AU" dirty="0"/>
          </a:p>
          <a:p>
            <a:pPr marL="285750" indent="-285750" algn="just">
              <a:buFont typeface="Arial" charset="0"/>
              <a:buChar char="•"/>
            </a:pPr>
            <a:endParaRPr lang="en-US" altLang="ko-KR" dirty="0" smtClean="0">
              <a:latin typeface="Arial" pitchFamily="34" charset="0"/>
              <a:cs typeface="Arial" pitchFamily="34" charset="0"/>
            </a:endParaRPr>
          </a:p>
          <a:p>
            <a:pPr marL="285750" lvl="0" indent="-285750" algn="just">
              <a:buFont typeface="Arial" charset="0"/>
              <a:buChar char="•"/>
            </a:pPr>
            <a:r>
              <a:rPr lang="en-NZ" dirty="0"/>
              <a:t>Add a feature to the application that records meal information such as time, food, photos, </a:t>
            </a:r>
            <a:r>
              <a:rPr lang="en-NZ" dirty="0" smtClean="0"/>
              <a:t>    notes</a:t>
            </a:r>
            <a:endParaRPr lang="en-AU" dirty="0"/>
          </a:p>
          <a:p>
            <a:pPr marL="285750" indent="-285750" algn="just">
              <a:buFont typeface="Arial" charset="0"/>
              <a:buChar char="•"/>
            </a:pPr>
            <a:endParaRPr lang="en-US" altLang="ko-KR" dirty="0" smtClean="0">
              <a:latin typeface="Arial" pitchFamily="34" charset="0"/>
              <a:cs typeface="Arial" pitchFamily="34" charset="0"/>
            </a:endParaRPr>
          </a:p>
          <a:p>
            <a:pPr marL="285750" lvl="0" indent="-285750" algn="just">
              <a:buFont typeface="Arial" charset="0"/>
              <a:buChar char="•"/>
            </a:pPr>
            <a:r>
              <a:rPr lang="en-NZ" dirty="0"/>
              <a:t>Add a consent form that the user must agree first before using the application</a:t>
            </a:r>
            <a:endParaRPr lang="en-AU" dirty="0"/>
          </a:p>
          <a:p>
            <a:pPr marL="285750" indent="-285750" algn="just">
              <a:buFont typeface="Arial" charset="0"/>
              <a:buChar char="•"/>
            </a:pPr>
            <a:endParaRPr lang="en-US" altLang="ko-KR" dirty="0" smtClean="0">
              <a:latin typeface="Arial" pitchFamily="34" charset="0"/>
              <a:cs typeface="Arial" pitchFamily="34" charset="0"/>
            </a:endParaRPr>
          </a:p>
          <a:p>
            <a:pPr marL="285750" indent="-285750" algn="just">
              <a:buFont typeface="Arial" charset="0"/>
              <a:buChar char="•"/>
            </a:pPr>
            <a:endParaRPr lang="en-US" altLang="ko-KR" dirty="0" smtClean="0">
              <a:latin typeface="Arial" pitchFamily="34" charset="0"/>
              <a:cs typeface="Arial" pitchFamily="34" charset="0"/>
            </a:endParaRPr>
          </a:p>
          <a:p>
            <a:pPr marL="285750" indent="-285750" algn="just">
              <a:buFont typeface="Arial" charset="0"/>
              <a:buChar char="•"/>
            </a:pPr>
            <a:endParaRPr lang="en-US" altLang="ko-KR" dirty="0">
              <a:latin typeface="Arial" pitchFamily="34" charset="0"/>
              <a:cs typeface="Arial" pitchFamily="34" charset="0"/>
            </a:endParaRPr>
          </a:p>
        </p:txBody>
      </p:sp>
      <p:sp>
        <p:nvSpPr>
          <p:cNvPr id="3" name="Title 2"/>
          <p:cNvSpPr>
            <a:spLocks noGrp="1"/>
          </p:cNvSpPr>
          <p:nvPr>
            <p:ph type="title"/>
          </p:nvPr>
        </p:nvSpPr>
        <p:spPr/>
        <p:txBody>
          <a:bodyPr/>
          <a:lstStyle/>
          <a:p>
            <a:r>
              <a:rPr lang="en-US" dirty="0" smtClean="0"/>
              <a:t>Aim, Objective and Scope</a:t>
            </a:r>
            <a:endParaRPr lang="en-US" dirty="0"/>
          </a:p>
        </p:txBody>
      </p:sp>
    </p:spTree>
    <p:extLst>
      <p:ext uri="{BB962C8B-B14F-4D97-AF65-F5344CB8AC3E}">
        <p14:creationId xmlns:p14="http://schemas.microsoft.com/office/powerpoint/2010/main" val="10767365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19672" y="-174740"/>
            <a:ext cx="7524328" cy="884466"/>
          </a:xfrm>
        </p:spPr>
        <p:txBody>
          <a:bodyPr/>
          <a:lstStyle/>
          <a:p>
            <a:r>
              <a:rPr lang="en-US" altLang="ko-KR" sz="2800" dirty="0" smtClean="0"/>
              <a:t>Project Description and Deliverables</a:t>
            </a:r>
            <a:endParaRPr lang="ko-KR" altLang="en-US" sz="2800" dirty="0"/>
          </a:p>
        </p:txBody>
      </p:sp>
      <p:sp>
        <p:nvSpPr>
          <p:cNvPr id="5" name="Content Placeholder 4"/>
          <p:cNvSpPr>
            <a:spLocks noGrp="1"/>
          </p:cNvSpPr>
          <p:nvPr>
            <p:ph idx="10"/>
          </p:nvPr>
        </p:nvSpPr>
        <p:spPr>
          <a:xfrm>
            <a:off x="1619672" y="545816"/>
            <a:ext cx="6912768" cy="786390"/>
          </a:xfrm>
        </p:spPr>
        <p:txBody>
          <a:bodyPr/>
          <a:lstStyle/>
          <a:p>
            <a:pPr algn="just"/>
            <a:r>
              <a:rPr lang="en-NZ" dirty="0"/>
              <a:t>Opportunity to create a user friendly mobile application for the mental health community specifically people with eating disorder which can aid them in </a:t>
            </a:r>
            <a:r>
              <a:rPr lang="en-NZ" dirty="0" smtClean="0"/>
              <a:t>      logging </a:t>
            </a:r>
            <a:r>
              <a:rPr lang="en-NZ" dirty="0"/>
              <a:t>or recording information that are needed by their therapist or doctor.</a:t>
            </a:r>
            <a:endParaRPr lang="en-AU" dirty="0"/>
          </a:p>
          <a:p>
            <a:pPr algn="just"/>
            <a:endParaRPr lang="ko-KR" altLang="en-US" dirty="0">
              <a:latin typeface="Arial" pitchFamily="34" charset="0"/>
              <a:cs typeface="Arial" pitchFamily="34" charset="0"/>
            </a:endParaRPr>
          </a:p>
        </p:txBody>
      </p:sp>
      <p:sp>
        <p:nvSpPr>
          <p:cNvPr id="4" name="TextBox 3"/>
          <p:cNvSpPr txBox="1"/>
          <p:nvPr/>
        </p:nvSpPr>
        <p:spPr>
          <a:xfrm>
            <a:off x="1895756" y="4876006"/>
            <a:ext cx="3240360" cy="169277"/>
          </a:xfrm>
          <a:prstGeom prst="rect">
            <a:avLst/>
          </a:prstGeom>
          <a:noFill/>
        </p:spPr>
        <p:txBody>
          <a:bodyPr wrap="square" rtlCol="0">
            <a:spAutoFit/>
          </a:bodyPr>
          <a:lstStyle/>
          <a:p>
            <a:r>
              <a:rPr lang="en-US" sz="500" dirty="0"/>
              <a:t>Retrieved from</a:t>
            </a:r>
            <a:r>
              <a:rPr lang="en-US" sz="500" dirty="0" smtClean="0"/>
              <a:t>: </a:t>
            </a:r>
            <a:r>
              <a:rPr lang="en-US" sz="500" dirty="0" smtClean="0">
                <a:hlinkClick r:id="rId2"/>
              </a:rPr>
              <a:t>https</a:t>
            </a:r>
            <a:r>
              <a:rPr lang="en-US" sz="500" dirty="0">
                <a:hlinkClick r:id="rId2"/>
              </a:rPr>
              <a:t>://www.thedelite.com/</a:t>
            </a:r>
            <a:r>
              <a:rPr lang="en-US" sz="500" dirty="0" err="1">
                <a:hlinkClick r:id="rId2"/>
              </a:rPr>
              <a:t>wp</a:t>
            </a:r>
            <a:r>
              <a:rPr lang="en-US" sz="500" dirty="0">
                <a:hlinkClick r:id="rId2"/>
              </a:rPr>
              <a:t>-content/uploads/2019/04/AdobeStock_157256074.jpeg</a:t>
            </a:r>
            <a:endParaRPr lang="en-US" sz="500" dirty="0"/>
          </a:p>
        </p:txBody>
      </p:sp>
      <p:pic>
        <p:nvPicPr>
          <p:cNvPr id="6" name="Picture 5"/>
          <p:cNvPicPr>
            <a:picLocks noChangeAspect="1"/>
          </p:cNvPicPr>
          <p:nvPr/>
        </p:nvPicPr>
        <p:blipFill>
          <a:blip r:embed="rId3"/>
          <a:stretch>
            <a:fillRect/>
          </a:stretch>
        </p:blipFill>
        <p:spPr>
          <a:xfrm>
            <a:off x="1958492" y="2899101"/>
            <a:ext cx="2962776" cy="1976905"/>
          </a:xfrm>
          <a:prstGeom prst="rect">
            <a:avLst/>
          </a:prstGeom>
        </p:spPr>
      </p:pic>
      <p:pic>
        <p:nvPicPr>
          <p:cNvPr id="7" name="Picture 6"/>
          <p:cNvPicPr>
            <a:picLocks noChangeAspect="1"/>
          </p:cNvPicPr>
          <p:nvPr/>
        </p:nvPicPr>
        <p:blipFill>
          <a:blip r:embed="rId4"/>
          <a:stretch>
            <a:fillRect/>
          </a:stretch>
        </p:blipFill>
        <p:spPr>
          <a:xfrm>
            <a:off x="5652120" y="2899100"/>
            <a:ext cx="2945390" cy="1976905"/>
          </a:xfrm>
          <a:prstGeom prst="rect">
            <a:avLst/>
          </a:prstGeom>
        </p:spPr>
      </p:pic>
      <p:sp>
        <p:nvSpPr>
          <p:cNvPr id="8" name="TextBox 7"/>
          <p:cNvSpPr txBox="1"/>
          <p:nvPr/>
        </p:nvSpPr>
        <p:spPr>
          <a:xfrm>
            <a:off x="5625296" y="4837533"/>
            <a:ext cx="2972214" cy="246221"/>
          </a:xfrm>
          <a:prstGeom prst="rect">
            <a:avLst/>
          </a:prstGeom>
          <a:noFill/>
        </p:spPr>
        <p:txBody>
          <a:bodyPr wrap="square" rtlCol="0">
            <a:spAutoFit/>
          </a:bodyPr>
          <a:lstStyle/>
          <a:p>
            <a:r>
              <a:rPr lang="en-US" sz="500" dirty="0"/>
              <a:t>Retrieved from: </a:t>
            </a:r>
            <a:r>
              <a:rPr lang="en-US" sz="500" dirty="0">
                <a:hlinkClick r:id="rId5"/>
              </a:rPr>
              <a:t>https://</a:t>
            </a:r>
            <a:r>
              <a:rPr lang="en-US" sz="500" dirty="0" err="1">
                <a:hlinkClick r:id="rId5"/>
              </a:rPr>
              <a:t>media.istockphoto.com</a:t>
            </a:r>
            <a:r>
              <a:rPr lang="en-US" sz="500" dirty="0">
                <a:hlinkClick r:id="rId5"/>
              </a:rPr>
              <a:t>/photos/healthy-eating-dieting-slimming-and-weigh-loss-concept-picture-id649385722</a:t>
            </a:r>
            <a:endParaRPr lang="en-US" sz="500" dirty="0"/>
          </a:p>
        </p:txBody>
      </p:sp>
      <p:sp>
        <p:nvSpPr>
          <p:cNvPr id="10" name="Content Placeholder 4"/>
          <p:cNvSpPr>
            <a:spLocks noGrp="1"/>
          </p:cNvSpPr>
          <p:nvPr>
            <p:ph idx="10"/>
          </p:nvPr>
        </p:nvSpPr>
        <p:spPr>
          <a:xfrm>
            <a:off x="1684742" y="1811788"/>
            <a:ext cx="6912768" cy="786390"/>
          </a:xfrm>
        </p:spPr>
        <p:txBody>
          <a:bodyPr/>
          <a:lstStyle/>
          <a:p>
            <a:pPr algn="just"/>
            <a:r>
              <a:rPr lang="en-NZ" dirty="0"/>
              <a:t>Can we make a simple way to help people with an eating disorder to be able </a:t>
            </a:r>
            <a:r>
              <a:rPr lang="en-NZ" dirty="0" smtClean="0"/>
              <a:t> to </a:t>
            </a:r>
            <a:r>
              <a:rPr lang="en-NZ" dirty="0"/>
              <a:t>record their dietary information through an app and be to send the information to therapist/doctor when necessary?</a:t>
            </a:r>
            <a:endParaRPr lang="en-AU" dirty="0"/>
          </a:p>
          <a:p>
            <a:pPr algn="just"/>
            <a:endParaRPr lang="en-US" dirty="0"/>
          </a:p>
          <a:p>
            <a:pPr algn="just"/>
            <a:endParaRPr lang="ko-KR" altLang="en-US" dirty="0">
              <a:latin typeface="Arial" pitchFamily="34" charset="0"/>
              <a:cs typeface="Arial" pitchFamily="34" charset="0"/>
            </a:endParaRPr>
          </a:p>
        </p:txBody>
      </p:sp>
      <p:sp>
        <p:nvSpPr>
          <p:cNvPr id="11" name="Title 2"/>
          <p:cNvSpPr txBox="1">
            <a:spLocks/>
          </p:cNvSpPr>
          <p:nvPr/>
        </p:nvSpPr>
        <p:spPr>
          <a:xfrm>
            <a:off x="1684742" y="1107604"/>
            <a:ext cx="7524328" cy="884466"/>
          </a:xfrm>
          <a:prstGeom prst="rect">
            <a:avLst/>
          </a:prstGeom>
        </p:spPr>
        <p:txBody>
          <a:bodyPr anchor="ctr"/>
          <a:lstStyle>
            <a:lvl1pPr algn="l" defTabSz="914400" rtl="0" eaLnBrk="1" latinLnBrk="1" hangingPunct="1">
              <a:spcBef>
                <a:spcPct val="0"/>
              </a:spcBef>
              <a:buNone/>
              <a:defRPr sz="3600" b="1" kern="1200">
                <a:solidFill>
                  <a:schemeClr val="tx1">
                    <a:lumMod val="75000"/>
                    <a:lumOff val="25000"/>
                  </a:schemeClr>
                </a:solidFill>
                <a:latin typeface="Arial" pitchFamily="34" charset="0"/>
                <a:ea typeface="+mj-ea"/>
                <a:cs typeface="Arial" pitchFamily="34" charset="0"/>
              </a:defRPr>
            </a:lvl1pPr>
          </a:lstStyle>
          <a:p>
            <a:r>
              <a:rPr lang="en-US" altLang="ko-KR" sz="1800" dirty="0" smtClean="0"/>
              <a:t>Research Question</a:t>
            </a:r>
            <a:endParaRPr lang="ko-KR" altLang="en-US" sz="1800" dirty="0"/>
          </a:p>
        </p:txBody>
      </p:sp>
    </p:spTree>
    <p:extLst>
      <p:ext uri="{BB962C8B-B14F-4D97-AF65-F5344CB8AC3E}">
        <p14:creationId xmlns:p14="http://schemas.microsoft.com/office/powerpoint/2010/main" val="1502635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323528" y="1347614"/>
            <a:ext cx="8496944" cy="2995737"/>
          </a:xfrm>
        </p:spPr>
        <p:txBody>
          <a:bodyPr/>
          <a:lstStyle/>
          <a:p>
            <a:pPr marL="285750" indent="-285750">
              <a:buFont typeface="Arial" charset="0"/>
              <a:buChar char="•"/>
            </a:pPr>
            <a:r>
              <a:rPr lang="en-US" altLang="ko-KR" sz="1800" dirty="0" smtClean="0">
                <a:latin typeface="Arial" pitchFamily="34" charset="0"/>
                <a:cs typeface="Arial" pitchFamily="34" charset="0"/>
              </a:rPr>
              <a:t>Personal and Societal Impact</a:t>
            </a:r>
          </a:p>
          <a:p>
            <a:pPr marL="285750" indent="-285750">
              <a:buFont typeface="Arial" charset="0"/>
              <a:buChar char="•"/>
            </a:pPr>
            <a:endParaRPr lang="en-US" altLang="ko-KR" sz="1800" dirty="0" smtClean="0">
              <a:latin typeface="Arial" pitchFamily="34" charset="0"/>
              <a:cs typeface="Arial" pitchFamily="34" charset="0"/>
            </a:endParaRPr>
          </a:p>
          <a:p>
            <a:pPr marL="285750" indent="-285750">
              <a:buFont typeface="Arial" charset="0"/>
              <a:buChar char="•"/>
            </a:pPr>
            <a:r>
              <a:rPr lang="en-US" altLang="ko-KR" sz="1800" dirty="0" smtClean="0">
                <a:latin typeface="Arial" pitchFamily="34" charset="0"/>
                <a:cs typeface="Arial" pitchFamily="34" charset="0"/>
              </a:rPr>
              <a:t>Mental Health Awareness</a:t>
            </a:r>
          </a:p>
          <a:p>
            <a:endParaRPr lang="en-US" altLang="ko-KR" sz="1800" dirty="0">
              <a:latin typeface="Arial" pitchFamily="34" charset="0"/>
              <a:cs typeface="Arial" pitchFamily="34" charset="0"/>
            </a:endParaRPr>
          </a:p>
          <a:p>
            <a:pPr marL="285750" indent="-285750">
              <a:buFont typeface="Arial" charset="0"/>
              <a:buChar char="•"/>
            </a:pPr>
            <a:r>
              <a:rPr lang="en-US" altLang="ko-KR" sz="1800" dirty="0" smtClean="0">
                <a:latin typeface="Arial" pitchFamily="34" charset="0"/>
                <a:cs typeface="Arial" pitchFamily="34" charset="0"/>
              </a:rPr>
              <a:t>Accessibility for people with eating disorder</a:t>
            </a:r>
          </a:p>
          <a:p>
            <a:pPr marL="285750" indent="-285750">
              <a:buFont typeface="Arial" charset="0"/>
              <a:buChar char="•"/>
            </a:pPr>
            <a:endParaRPr lang="en-US" altLang="ko-KR" sz="1800" dirty="0">
              <a:latin typeface="Arial" pitchFamily="34" charset="0"/>
              <a:cs typeface="Arial" pitchFamily="34" charset="0"/>
            </a:endParaRPr>
          </a:p>
          <a:p>
            <a:pPr marL="285750" indent="-285750">
              <a:buFont typeface="Arial" charset="0"/>
              <a:buChar char="•"/>
            </a:pPr>
            <a:r>
              <a:rPr lang="en-US" altLang="ko-KR" sz="1800" dirty="0" smtClean="0">
                <a:latin typeface="Arial" pitchFamily="34" charset="0"/>
                <a:cs typeface="Arial" pitchFamily="34" charset="0"/>
              </a:rPr>
              <a:t>Gain 300 downloads on the first quarter </a:t>
            </a:r>
          </a:p>
          <a:p>
            <a:endParaRPr lang="en-US" altLang="ko-KR" sz="1800" dirty="0" smtClean="0">
              <a:latin typeface="Arial" pitchFamily="34" charset="0"/>
              <a:cs typeface="Arial" pitchFamily="34" charset="0"/>
            </a:endParaRPr>
          </a:p>
        </p:txBody>
      </p:sp>
      <p:sp>
        <p:nvSpPr>
          <p:cNvPr id="3" name="Title 2"/>
          <p:cNvSpPr>
            <a:spLocks noGrp="1"/>
          </p:cNvSpPr>
          <p:nvPr>
            <p:ph type="title"/>
          </p:nvPr>
        </p:nvSpPr>
        <p:spPr/>
        <p:txBody>
          <a:bodyPr/>
          <a:lstStyle/>
          <a:p>
            <a:r>
              <a:rPr lang="en-US" sz="3200" dirty="0" smtClean="0"/>
              <a:t>Added Values, MOV and Areas of Impact</a:t>
            </a:r>
            <a:endParaRPr lang="en-US" sz="3200" dirty="0"/>
          </a:p>
        </p:txBody>
      </p:sp>
      <p:pic>
        <p:nvPicPr>
          <p:cNvPr id="7" name="Picture 6"/>
          <p:cNvPicPr>
            <a:picLocks noChangeAspect="1"/>
          </p:cNvPicPr>
          <p:nvPr/>
        </p:nvPicPr>
        <p:blipFill>
          <a:blip r:embed="rId2"/>
          <a:stretch>
            <a:fillRect/>
          </a:stretch>
        </p:blipFill>
        <p:spPr>
          <a:xfrm>
            <a:off x="5865316" y="2684119"/>
            <a:ext cx="2922364" cy="1817548"/>
          </a:xfrm>
          <a:prstGeom prst="rect">
            <a:avLst/>
          </a:prstGeom>
        </p:spPr>
      </p:pic>
      <p:sp>
        <p:nvSpPr>
          <p:cNvPr id="8" name="TextBox 7"/>
          <p:cNvSpPr txBox="1"/>
          <p:nvPr/>
        </p:nvSpPr>
        <p:spPr>
          <a:xfrm>
            <a:off x="5865316" y="4452556"/>
            <a:ext cx="2922364" cy="369332"/>
          </a:xfrm>
          <a:prstGeom prst="rect">
            <a:avLst/>
          </a:prstGeom>
          <a:noFill/>
        </p:spPr>
        <p:txBody>
          <a:bodyPr wrap="square" rtlCol="0">
            <a:spAutoFit/>
          </a:bodyPr>
          <a:lstStyle/>
          <a:p>
            <a:r>
              <a:rPr lang="en-US" sz="600" dirty="0" smtClean="0"/>
              <a:t>Retrieved from: </a:t>
            </a:r>
            <a:r>
              <a:rPr lang="en-US" sz="600" dirty="0" smtClean="0">
                <a:hlinkClick r:id="rId3"/>
              </a:rPr>
              <a:t>https://cook.fnr.sndimg.com/content/dam/images/cook/fullset/2013/11/4/0/CCDevour_brain-foods_s4x3.jpg.rend.hgtvcom.1280.960.suffix/1383595401673.jpeg</a:t>
            </a:r>
            <a:endParaRPr lang="en-US" sz="600" dirty="0"/>
          </a:p>
        </p:txBody>
      </p:sp>
    </p:spTree>
    <p:extLst>
      <p:ext uri="{BB962C8B-B14F-4D97-AF65-F5344CB8AC3E}">
        <p14:creationId xmlns:p14="http://schemas.microsoft.com/office/powerpoint/2010/main" val="2090594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123728" y="1410175"/>
            <a:ext cx="7128792" cy="864096"/>
          </a:xfrm>
        </p:spPr>
        <p:txBody>
          <a:bodyPr/>
          <a:lstStyle/>
          <a:p>
            <a:endParaRPr lang="en-US" altLang="ko-KR" sz="1600" dirty="0" smtClean="0">
              <a:latin typeface="Arial" pitchFamily="34" charset="0"/>
              <a:cs typeface="Arial" pitchFamily="34" charset="0"/>
            </a:endParaRPr>
          </a:p>
          <a:p>
            <a:r>
              <a:rPr lang="en-US" altLang="ko-KR" sz="1600" dirty="0" err="1" smtClean="0">
                <a:latin typeface="Arial" pitchFamily="34" charset="0"/>
                <a:cs typeface="Arial" pitchFamily="34" charset="0"/>
              </a:rPr>
              <a:t>Xcode</a:t>
            </a:r>
            <a:r>
              <a:rPr lang="en-US" altLang="ko-KR" sz="1600" dirty="0" smtClean="0">
                <a:latin typeface="Arial" pitchFamily="34" charset="0"/>
                <a:cs typeface="Arial" pitchFamily="34" charset="0"/>
              </a:rPr>
              <a:t> by Apple</a:t>
            </a:r>
            <a:endParaRPr lang="ko-KR" altLang="en-US" sz="1600" dirty="0">
              <a:latin typeface="Arial" pitchFamily="34" charset="0"/>
              <a:cs typeface="Arial" pitchFamily="34" charset="0"/>
            </a:endParaRPr>
          </a:p>
        </p:txBody>
      </p:sp>
      <p:sp>
        <p:nvSpPr>
          <p:cNvPr id="3" name="Title 2"/>
          <p:cNvSpPr>
            <a:spLocks noGrp="1"/>
          </p:cNvSpPr>
          <p:nvPr>
            <p:ph type="title"/>
          </p:nvPr>
        </p:nvSpPr>
        <p:spPr/>
        <p:txBody>
          <a:bodyPr/>
          <a:lstStyle/>
          <a:p>
            <a:r>
              <a:rPr lang="en-US" dirty="0" smtClean="0"/>
              <a:t>Functionalities and Platform to use</a:t>
            </a:r>
            <a:endParaRPr lang="en-US" dirty="0"/>
          </a:p>
        </p:txBody>
      </p:sp>
      <p:pic>
        <p:nvPicPr>
          <p:cNvPr id="1026" name="Picture 2" descr="https://is3-ssl.mzstatic.com/image/thumb/Purple123/v4/5b/85/cb/5b85cb0f-a976-3f41-0b78-f314fbea19de/Xcode-0-85-220-0-0-0-0-4-0-0-0-2x-sRGB-0-0-0.png/1200x630b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848" y="962629"/>
            <a:ext cx="1892880" cy="18928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30848" y="2699233"/>
            <a:ext cx="1892880" cy="400110"/>
          </a:xfrm>
          <a:prstGeom prst="rect">
            <a:avLst/>
          </a:prstGeom>
          <a:noFill/>
        </p:spPr>
        <p:txBody>
          <a:bodyPr wrap="square" rtlCol="0">
            <a:spAutoFit/>
          </a:bodyPr>
          <a:lstStyle/>
          <a:p>
            <a:r>
              <a:rPr lang="en-US" sz="500" dirty="0" err="1" smtClean="0">
                <a:latin typeface="Arial" charset="0"/>
                <a:ea typeface="Arial" charset="0"/>
                <a:cs typeface="Arial" charset="0"/>
              </a:rPr>
              <a:t>Retrived</a:t>
            </a:r>
            <a:r>
              <a:rPr lang="en-US" sz="500" dirty="0" smtClean="0">
                <a:latin typeface="Arial" charset="0"/>
                <a:ea typeface="Arial" charset="0"/>
                <a:cs typeface="Arial" charset="0"/>
              </a:rPr>
              <a:t> from: </a:t>
            </a:r>
            <a:r>
              <a:rPr lang="mr-IN" sz="500" dirty="0" err="1">
                <a:latin typeface="Arial" charset="0"/>
                <a:ea typeface="Arial" charset="0"/>
                <a:cs typeface="Arial" charset="0"/>
                <a:hlinkClick r:id="rId3"/>
              </a:rPr>
              <a:t>https</a:t>
            </a:r>
            <a:r>
              <a:rPr lang="mr-IN" sz="500" dirty="0">
                <a:latin typeface="Arial" charset="0"/>
                <a:ea typeface="Arial" charset="0"/>
                <a:cs typeface="Arial" charset="0"/>
                <a:hlinkClick r:id="rId3"/>
              </a:rPr>
              <a:t>://is3-ssl.mzstatic.com/</a:t>
            </a:r>
            <a:r>
              <a:rPr lang="mr-IN" sz="500" dirty="0" err="1">
                <a:latin typeface="Arial" charset="0"/>
                <a:ea typeface="Arial" charset="0"/>
                <a:cs typeface="Arial" charset="0"/>
                <a:hlinkClick r:id="rId3"/>
              </a:rPr>
              <a:t>image</a:t>
            </a:r>
            <a:r>
              <a:rPr lang="mr-IN" sz="500" dirty="0">
                <a:latin typeface="Arial" charset="0"/>
                <a:ea typeface="Arial" charset="0"/>
                <a:cs typeface="Arial" charset="0"/>
                <a:hlinkClick r:id="rId3"/>
              </a:rPr>
              <a:t>/</a:t>
            </a:r>
            <a:r>
              <a:rPr lang="mr-IN" sz="500" dirty="0" err="1">
                <a:latin typeface="Arial" charset="0"/>
                <a:ea typeface="Arial" charset="0"/>
                <a:cs typeface="Arial" charset="0"/>
                <a:hlinkClick r:id="rId3"/>
              </a:rPr>
              <a:t>thumb</a:t>
            </a:r>
            <a:r>
              <a:rPr lang="mr-IN" sz="500" dirty="0">
                <a:latin typeface="Arial" charset="0"/>
                <a:ea typeface="Arial" charset="0"/>
                <a:cs typeface="Arial" charset="0"/>
                <a:hlinkClick r:id="rId3"/>
              </a:rPr>
              <a:t>/Purple123/v4/5b/85/</a:t>
            </a:r>
            <a:r>
              <a:rPr lang="mr-IN" sz="500" dirty="0" err="1">
                <a:latin typeface="Arial" charset="0"/>
                <a:ea typeface="Arial" charset="0"/>
                <a:cs typeface="Arial" charset="0"/>
                <a:hlinkClick r:id="rId3"/>
              </a:rPr>
              <a:t>cb</a:t>
            </a:r>
            <a:r>
              <a:rPr lang="mr-IN" sz="500" dirty="0">
                <a:latin typeface="Arial" charset="0"/>
                <a:ea typeface="Arial" charset="0"/>
                <a:cs typeface="Arial" charset="0"/>
                <a:hlinkClick r:id="rId3"/>
              </a:rPr>
              <a:t>/5b85cb0f-a976-3f41-0b78-f314fbea19de/Xcode-0-85-220-0-0-0-0-4-0-0-0-2x-sRGB-0-0-0.png/1200x630bb.png</a:t>
            </a:r>
            <a:endParaRPr lang="en-US" sz="500" dirty="0">
              <a:latin typeface="Arial" charset="0"/>
              <a:ea typeface="Arial" charset="0"/>
              <a:cs typeface="Arial" charset="0"/>
            </a:endParaRPr>
          </a:p>
        </p:txBody>
      </p:sp>
      <p:sp>
        <p:nvSpPr>
          <p:cNvPr id="7" name="Content Placeholder 4"/>
          <p:cNvSpPr>
            <a:spLocks noGrp="1"/>
          </p:cNvSpPr>
          <p:nvPr>
            <p:ph idx="10"/>
          </p:nvPr>
        </p:nvSpPr>
        <p:spPr>
          <a:xfrm>
            <a:off x="683567" y="3116899"/>
            <a:ext cx="7128792" cy="1860931"/>
          </a:xfrm>
        </p:spPr>
        <p:txBody>
          <a:bodyPr/>
          <a:lstStyle/>
          <a:p>
            <a:r>
              <a:rPr lang="en-US" altLang="ko-KR" sz="1600" dirty="0" smtClean="0">
                <a:latin typeface="Arial" pitchFamily="34" charset="0"/>
                <a:cs typeface="Arial" pitchFamily="34" charset="0"/>
              </a:rPr>
              <a:t>Functionalities</a:t>
            </a:r>
          </a:p>
          <a:p>
            <a:pPr marL="285750" indent="-285750">
              <a:buFont typeface="Arial" charset="0"/>
              <a:buChar char="•"/>
            </a:pPr>
            <a:r>
              <a:rPr lang="en-US" altLang="ko-KR" sz="1600" dirty="0" smtClean="0">
                <a:latin typeface="Arial" pitchFamily="34" charset="0"/>
                <a:cs typeface="Arial" pitchFamily="34" charset="0"/>
              </a:rPr>
              <a:t>Log form to record meals at different time of the day</a:t>
            </a:r>
          </a:p>
          <a:p>
            <a:pPr marL="285750" indent="-285750">
              <a:buFont typeface="Arial" charset="0"/>
              <a:buChar char="•"/>
            </a:pPr>
            <a:endParaRPr lang="en-US" altLang="ko-KR" sz="1600" dirty="0" smtClean="0">
              <a:latin typeface="Arial" pitchFamily="34" charset="0"/>
              <a:cs typeface="Arial" pitchFamily="34" charset="0"/>
            </a:endParaRPr>
          </a:p>
          <a:p>
            <a:pPr marL="285750" indent="-285750">
              <a:buFont typeface="Arial" charset="0"/>
              <a:buChar char="•"/>
            </a:pPr>
            <a:r>
              <a:rPr lang="en-US" altLang="ko-KR" sz="1600" dirty="0" smtClean="0">
                <a:latin typeface="Arial" pitchFamily="34" charset="0"/>
                <a:cs typeface="Arial" pitchFamily="34" charset="0"/>
              </a:rPr>
              <a:t>View previous log entries</a:t>
            </a:r>
          </a:p>
          <a:p>
            <a:pPr marL="285750" indent="-285750">
              <a:buFont typeface="Arial" charset="0"/>
              <a:buChar char="•"/>
            </a:pPr>
            <a:endParaRPr lang="en-US" altLang="ko-KR" sz="1600" dirty="0">
              <a:latin typeface="Arial" pitchFamily="34" charset="0"/>
              <a:cs typeface="Arial" pitchFamily="34" charset="0"/>
            </a:endParaRPr>
          </a:p>
          <a:p>
            <a:pPr marL="285750" indent="-285750">
              <a:buFont typeface="Arial" charset="0"/>
              <a:buChar char="•"/>
            </a:pPr>
            <a:r>
              <a:rPr lang="en-US" altLang="ko-KR" sz="1600" dirty="0" smtClean="0">
                <a:latin typeface="Arial" pitchFamily="34" charset="0"/>
                <a:cs typeface="Arial" pitchFamily="34" charset="0"/>
              </a:rPr>
              <a:t>Export record to a pdf file</a:t>
            </a:r>
          </a:p>
          <a:p>
            <a:pPr marL="285750" indent="-285750">
              <a:buFont typeface="Arial" charset="0"/>
              <a:buChar char="•"/>
            </a:pPr>
            <a:endParaRPr lang="en-US" altLang="ko-KR" sz="1600" dirty="0">
              <a:latin typeface="Arial" pitchFamily="34" charset="0"/>
              <a:cs typeface="Arial" pitchFamily="34" charset="0"/>
            </a:endParaRPr>
          </a:p>
          <a:p>
            <a:pPr marL="285750" indent="-285750">
              <a:buFont typeface="Arial" charset="0"/>
              <a:buChar char="•"/>
            </a:pPr>
            <a:endParaRPr lang="ko-KR" altLang="en-US" sz="1600" dirty="0">
              <a:latin typeface="Arial" pitchFamily="34" charset="0"/>
              <a:cs typeface="Arial" pitchFamily="34" charset="0"/>
            </a:endParaRPr>
          </a:p>
        </p:txBody>
      </p:sp>
      <p:pic>
        <p:nvPicPr>
          <p:cNvPr id="1030" name="Picture 6" descr="https://klima.hu/wp-content/uploads/2018/06/PDF-pi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5080" y="2925401"/>
            <a:ext cx="1274559" cy="164231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516216" y="4731990"/>
            <a:ext cx="2520280" cy="276999"/>
          </a:xfrm>
          <a:prstGeom prst="rect">
            <a:avLst/>
          </a:prstGeom>
          <a:noFill/>
        </p:spPr>
        <p:txBody>
          <a:bodyPr wrap="square" rtlCol="0">
            <a:spAutoFit/>
          </a:bodyPr>
          <a:lstStyle/>
          <a:p>
            <a:r>
              <a:rPr lang="en-US" sz="600" dirty="0" smtClean="0"/>
              <a:t>Retrieved from: </a:t>
            </a:r>
            <a:r>
              <a:rPr lang="en-US" sz="600" dirty="0">
                <a:hlinkClick r:id="rId5"/>
              </a:rPr>
              <a:t>https://klima.hu/wp-content/uploads/2018/06/PDF-pic.png</a:t>
            </a:r>
            <a:endParaRPr lang="en-US" sz="600" dirty="0"/>
          </a:p>
        </p:txBody>
      </p:sp>
    </p:spTree>
    <p:extLst>
      <p:ext uri="{BB962C8B-B14F-4D97-AF65-F5344CB8AC3E}">
        <p14:creationId xmlns:p14="http://schemas.microsoft.com/office/powerpoint/2010/main" val="2810560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smtClean="0"/>
              <a:t>Gantt Chart</a:t>
            </a:r>
            <a:endParaRPr lang="en-US" sz="32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142" y="1275606"/>
            <a:ext cx="8951715" cy="3201907"/>
          </a:xfrm>
          <a:prstGeom prst="rect">
            <a:avLst/>
          </a:prstGeom>
        </p:spPr>
      </p:pic>
    </p:spTree>
    <p:extLst>
      <p:ext uri="{BB962C8B-B14F-4D97-AF65-F5344CB8AC3E}">
        <p14:creationId xmlns:p14="http://schemas.microsoft.com/office/powerpoint/2010/main" val="17899881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smtClean="0"/>
              <a:t>Work Breakdown Structure</a:t>
            </a:r>
            <a:endParaRPr lang="en-US" sz="32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4192" y="913552"/>
            <a:ext cx="6475615" cy="4129378"/>
          </a:xfrm>
          <a:prstGeom prst="rect">
            <a:avLst/>
          </a:prstGeom>
        </p:spPr>
      </p:pic>
    </p:spTree>
    <p:extLst>
      <p:ext uri="{BB962C8B-B14F-4D97-AF65-F5344CB8AC3E}">
        <p14:creationId xmlns:p14="http://schemas.microsoft.com/office/powerpoint/2010/main" val="16239062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smtClean="0"/>
              <a:t>Risks and Mitigation</a:t>
            </a:r>
            <a:endParaRPr lang="ko-KR" altLang="en-US" dirty="0"/>
          </a:p>
        </p:txBody>
      </p:sp>
      <p:graphicFrame>
        <p:nvGraphicFramePr>
          <p:cNvPr id="4" name="Content Placeholder 3"/>
          <p:cNvGraphicFramePr>
            <a:graphicFrameLocks noGrp="1"/>
          </p:cNvGraphicFramePr>
          <p:nvPr>
            <p:ph idx="10"/>
            <p:extLst>
              <p:ext uri="{D42A27DB-BD31-4B8C-83A1-F6EECF244321}">
                <p14:modId xmlns:p14="http://schemas.microsoft.com/office/powerpoint/2010/main" val="1887110260"/>
              </p:ext>
            </p:extLst>
          </p:nvPr>
        </p:nvGraphicFramePr>
        <p:xfrm>
          <a:off x="1990725" y="884238"/>
          <a:ext cx="6911976" cy="3708400"/>
        </p:xfrm>
        <a:graphic>
          <a:graphicData uri="http://schemas.openxmlformats.org/drawingml/2006/table">
            <a:tbl>
              <a:tblPr firstRow="1" bandRow="1">
                <a:tableStyleId>{F5AB1C69-6EDB-4FF4-983F-18BD219EF322}</a:tableStyleId>
              </a:tblPr>
              <a:tblGrid>
                <a:gridCol w="3455988"/>
                <a:gridCol w="3455988"/>
              </a:tblGrid>
              <a:tr h="370840">
                <a:tc>
                  <a:txBody>
                    <a:bodyPr/>
                    <a:lstStyle/>
                    <a:p>
                      <a:pPr algn="ctr"/>
                      <a:r>
                        <a:rPr lang="en-US" sz="1500" dirty="0" smtClean="0"/>
                        <a:t>Risk</a:t>
                      </a:r>
                      <a:endParaRPr lang="en-US" sz="1500" dirty="0"/>
                    </a:p>
                  </a:txBody>
                  <a:tcPr/>
                </a:tc>
                <a:tc>
                  <a:txBody>
                    <a:bodyPr/>
                    <a:lstStyle/>
                    <a:p>
                      <a:pPr algn="ctr"/>
                      <a:r>
                        <a:rPr lang="en-US" sz="1500" dirty="0" smtClean="0"/>
                        <a:t>Mitigation</a:t>
                      </a:r>
                      <a:endParaRPr lang="en-US" sz="1500" dirty="0"/>
                    </a:p>
                  </a:txBody>
                  <a:tcPr/>
                </a:tc>
              </a:tr>
              <a:tr h="370840">
                <a:tc>
                  <a:txBody>
                    <a:bodyPr/>
                    <a:lstStyle/>
                    <a:p>
                      <a:r>
                        <a:rPr lang="en-US" sz="1500" b="0" i="0" kern="1200" dirty="0" smtClean="0">
                          <a:solidFill>
                            <a:schemeClr val="dk1"/>
                          </a:solidFill>
                          <a:effectLst/>
                          <a:latin typeface="+mn-lt"/>
                          <a:ea typeface="+mn-ea"/>
                          <a:cs typeface="+mn-cs"/>
                        </a:rPr>
                        <a:t>Hardware failure</a:t>
                      </a:r>
                      <a:endParaRPr lang="en-US" sz="1500" dirty="0"/>
                    </a:p>
                  </a:txBody>
                  <a:tcPr/>
                </a:tc>
                <a:tc>
                  <a:txBody>
                    <a:bodyPr/>
                    <a:lstStyle/>
                    <a:p>
                      <a:pPr algn="just"/>
                      <a:r>
                        <a:rPr lang="en-US" sz="1500" b="0" i="0" kern="1200" dirty="0" smtClean="0">
                          <a:solidFill>
                            <a:schemeClr val="dk1"/>
                          </a:solidFill>
                          <a:effectLst/>
                          <a:latin typeface="+mn-lt"/>
                          <a:ea typeface="+mn-ea"/>
                          <a:cs typeface="+mn-cs"/>
                        </a:rPr>
                        <a:t>Mitigate risks by creating backups    and save files often. </a:t>
                      </a:r>
                      <a:endParaRPr lang="en-US" sz="1500" dirty="0"/>
                    </a:p>
                  </a:txBody>
                  <a:tcPr/>
                </a:tc>
              </a:tr>
              <a:tr h="370840">
                <a:tc>
                  <a:txBody>
                    <a:bodyPr/>
                    <a:lstStyle/>
                    <a:p>
                      <a:r>
                        <a:rPr lang="en-US" sz="1500" b="0" i="0" kern="1200" dirty="0" smtClean="0">
                          <a:solidFill>
                            <a:schemeClr val="dk1"/>
                          </a:solidFill>
                          <a:effectLst/>
                          <a:latin typeface="+mn-lt"/>
                          <a:ea typeface="+mn-ea"/>
                          <a:cs typeface="+mn-cs"/>
                        </a:rPr>
                        <a:t>Lack of communication </a:t>
                      </a:r>
                      <a:endParaRPr lang="en-US" sz="1500" dirty="0"/>
                    </a:p>
                  </a:txBody>
                  <a:tcPr/>
                </a:tc>
                <a:tc>
                  <a:txBody>
                    <a:bodyPr/>
                    <a:lstStyle/>
                    <a:p>
                      <a:pPr algn="just"/>
                      <a:r>
                        <a:rPr lang="en-US" sz="1500" b="0" i="0" kern="1200" dirty="0" smtClean="0">
                          <a:solidFill>
                            <a:schemeClr val="dk1"/>
                          </a:solidFill>
                          <a:effectLst/>
                          <a:latin typeface="+mn-lt"/>
                          <a:ea typeface="+mn-ea"/>
                          <a:cs typeface="+mn-cs"/>
                        </a:rPr>
                        <a:t>Mitigate risks by </a:t>
                      </a:r>
                      <a:r>
                        <a:rPr lang="en-US" sz="1500" b="0" i="0" kern="1200" smtClean="0">
                          <a:solidFill>
                            <a:schemeClr val="dk1"/>
                          </a:solidFill>
                          <a:effectLst/>
                          <a:latin typeface="+mn-lt"/>
                          <a:ea typeface="+mn-ea"/>
                          <a:cs typeface="+mn-cs"/>
                        </a:rPr>
                        <a:t>setting </a:t>
                      </a:r>
                      <a:r>
                        <a:rPr lang="en-US" sz="1500" b="0" i="0" kern="1200" smtClean="0">
                          <a:solidFill>
                            <a:schemeClr val="dk1"/>
                          </a:solidFill>
                          <a:effectLst/>
                          <a:latin typeface="+mn-lt"/>
                          <a:ea typeface="+mn-ea"/>
                          <a:cs typeface="+mn-cs"/>
                        </a:rPr>
                        <a:t>up meeting </a:t>
                      </a:r>
                      <a:r>
                        <a:rPr lang="en-US" sz="1500" b="0" i="0" kern="1200" dirty="0" smtClean="0">
                          <a:solidFill>
                            <a:schemeClr val="dk1"/>
                          </a:solidFill>
                          <a:effectLst/>
                          <a:latin typeface="+mn-lt"/>
                          <a:ea typeface="+mn-ea"/>
                          <a:cs typeface="+mn-cs"/>
                        </a:rPr>
                        <a:t>dates  to update each other </a:t>
                      </a:r>
                      <a:r>
                        <a:rPr lang="en-US" sz="1500" b="0" i="0" kern="1200" smtClean="0">
                          <a:solidFill>
                            <a:schemeClr val="dk1"/>
                          </a:solidFill>
                          <a:effectLst/>
                          <a:latin typeface="+mn-lt"/>
                          <a:ea typeface="+mn-ea"/>
                          <a:cs typeface="+mn-cs"/>
                        </a:rPr>
                        <a:t>by </a:t>
                      </a:r>
                      <a:r>
                        <a:rPr lang="en-US" sz="1500" b="0" i="0" kern="1200" smtClean="0">
                          <a:solidFill>
                            <a:schemeClr val="dk1"/>
                          </a:solidFill>
                          <a:effectLst/>
                          <a:latin typeface="+mn-lt"/>
                          <a:ea typeface="+mn-ea"/>
                          <a:cs typeface="+mn-cs"/>
                        </a:rPr>
                        <a:t>      having</a:t>
                      </a:r>
                      <a:r>
                        <a:rPr lang="en-US" sz="1500" b="0" i="0" kern="1200" baseline="0" smtClean="0">
                          <a:solidFill>
                            <a:schemeClr val="dk1"/>
                          </a:solidFill>
                          <a:effectLst/>
                          <a:latin typeface="+mn-lt"/>
                          <a:ea typeface="+mn-ea"/>
                          <a:cs typeface="+mn-cs"/>
                        </a:rPr>
                        <a:t>  </a:t>
                      </a:r>
                      <a:r>
                        <a:rPr lang="en-US" sz="1500" b="0" i="0" kern="1200" smtClean="0">
                          <a:solidFill>
                            <a:schemeClr val="dk1"/>
                          </a:solidFill>
                          <a:effectLst/>
                          <a:latin typeface="+mn-lt"/>
                          <a:ea typeface="+mn-ea"/>
                          <a:cs typeface="+mn-cs"/>
                        </a:rPr>
                        <a:t>meeting </a:t>
                      </a:r>
                      <a:r>
                        <a:rPr lang="en-US" sz="1500" b="0" i="0" kern="1200" dirty="0" smtClean="0">
                          <a:solidFill>
                            <a:schemeClr val="dk1"/>
                          </a:solidFill>
                          <a:effectLst/>
                          <a:latin typeface="+mn-lt"/>
                          <a:ea typeface="+mn-ea"/>
                          <a:cs typeface="+mn-cs"/>
                        </a:rPr>
                        <a:t>with each other and have   contact information</a:t>
                      </a:r>
                      <a:endParaRPr lang="en-US" sz="1500" dirty="0"/>
                    </a:p>
                  </a:txBody>
                  <a:tcPr/>
                </a:tc>
              </a:tr>
              <a:tr h="370840">
                <a:tc>
                  <a:txBody>
                    <a:bodyPr/>
                    <a:lstStyle/>
                    <a:p>
                      <a:r>
                        <a:rPr lang="en-US" sz="1500" b="0" i="0" kern="1200" dirty="0" smtClean="0">
                          <a:solidFill>
                            <a:schemeClr val="dk1"/>
                          </a:solidFill>
                          <a:effectLst/>
                          <a:latin typeface="+mn-lt"/>
                          <a:ea typeface="+mn-ea"/>
                          <a:cs typeface="+mn-cs"/>
                        </a:rPr>
                        <a:t>Inexperience in mobile application   development </a:t>
                      </a:r>
                      <a:endParaRPr lang="en-US" sz="1500" dirty="0"/>
                    </a:p>
                  </a:txBody>
                  <a:tcPr/>
                </a:tc>
                <a:tc>
                  <a:txBody>
                    <a:bodyPr/>
                    <a:lstStyle/>
                    <a:p>
                      <a:pPr algn="just"/>
                      <a:r>
                        <a:rPr lang="en-US" sz="1500" b="0" i="0" kern="1200" dirty="0" smtClean="0">
                          <a:solidFill>
                            <a:schemeClr val="dk1"/>
                          </a:solidFill>
                          <a:effectLst/>
                          <a:latin typeface="+mn-lt"/>
                          <a:ea typeface="+mn-ea"/>
                          <a:cs typeface="+mn-cs"/>
                        </a:rPr>
                        <a:t>Research on the platform we are     using and making sure we know      fundamentals. Use guides to help.</a:t>
                      </a:r>
                      <a:endParaRPr lang="en-US" sz="1500" dirty="0"/>
                    </a:p>
                  </a:txBody>
                  <a:tcPr/>
                </a:tc>
              </a:tr>
              <a:tr h="370840">
                <a:tc>
                  <a:txBody>
                    <a:bodyPr/>
                    <a:lstStyle/>
                    <a:p>
                      <a:r>
                        <a:rPr lang="en-US" sz="1500" dirty="0" smtClean="0"/>
                        <a:t>Time Constraints</a:t>
                      </a:r>
                      <a:endParaRPr lang="en-US" sz="1500" dirty="0"/>
                    </a:p>
                  </a:txBody>
                  <a:tcPr/>
                </a:tc>
                <a:tc>
                  <a:txBody>
                    <a:bodyPr/>
                    <a:lstStyle/>
                    <a:p>
                      <a:pPr algn="just"/>
                      <a:r>
                        <a:rPr lang="en-US" sz="1500" b="0" i="0" kern="1200" dirty="0" smtClean="0">
                          <a:solidFill>
                            <a:schemeClr val="dk1"/>
                          </a:solidFill>
                          <a:effectLst/>
                          <a:latin typeface="+mn-lt"/>
                          <a:ea typeface="+mn-ea"/>
                          <a:cs typeface="+mn-cs"/>
                        </a:rPr>
                        <a:t>Have leeway days for certain tasks so we have time to make up for it if     certain situations occur where   we     need them.</a:t>
                      </a:r>
                      <a:endParaRPr lang="en-US" sz="1500" dirty="0"/>
                    </a:p>
                  </a:txBody>
                  <a:tcPr/>
                </a:tc>
              </a:tr>
            </a:tbl>
          </a:graphicData>
        </a:graphic>
      </p:graphicFrame>
    </p:spTree>
    <p:extLst>
      <p:ext uri="{BB962C8B-B14F-4D97-AF65-F5344CB8AC3E}">
        <p14:creationId xmlns:p14="http://schemas.microsoft.com/office/powerpoint/2010/main" val="979107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z="3200" dirty="0" smtClean="0"/>
              <a:t>Questions?</a:t>
            </a:r>
            <a:endParaRPr lang="en-US" sz="3200" dirty="0"/>
          </a:p>
        </p:txBody>
      </p:sp>
    </p:spTree>
    <p:extLst>
      <p:ext uri="{BB962C8B-B14F-4D97-AF65-F5344CB8AC3E}">
        <p14:creationId xmlns:p14="http://schemas.microsoft.com/office/powerpoint/2010/main" val="17027321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2024</TotalTime>
  <Words>376</Words>
  <Application>Microsoft Macintosh PowerPoint</Application>
  <PresentationFormat>On-screen Show (16:9)</PresentationFormat>
  <Paragraphs>52</Paragraphs>
  <Slides>9</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Calibri</vt:lpstr>
      <vt:lpstr>맑은 고딕</vt:lpstr>
      <vt:lpstr>Arial</vt:lpstr>
      <vt:lpstr>Office Theme</vt:lpstr>
      <vt:lpstr>Custom Design</vt:lpstr>
      <vt:lpstr>PowerPoint Presentation</vt:lpstr>
      <vt:lpstr>Aim, Objective and Scope</vt:lpstr>
      <vt:lpstr>Project Description and Deliverables</vt:lpstr>
      <vt:lpstr>Added Values, MOV and Areas of Impact</vt:lpstr>
      <vt:lpstr>Functionalities and Platform to use</vt:lpstr>
      <vt:lpstr>Gantt Chart</vt:lpstr>
      <vt:lpstr>Work Breakdown Structure</vt:lpstr>
      <vt:lpstr>Risks and Mitigation</vt:lpstr>
      <vt:lpstr>Questions?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Microsoft Office User</cp:lastModifiedBy>
  <cp:revision>50</cp:revision>
  <dcterms:created xsi:type="dcterms:W3CDTF">2014-04-01T16:27:38Z</dcterms:created>
  <dcterms:modified xsi:type="dcterms:W3CDTF">2019-05-22T11:06:00Z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783585</vt:lpwstr>
  </property>
  <property fmtid="{D5CDD505-2E9C-101B-9397-08002B2CF9AE}" name="NXPowerLiteSettings" pid="3">
    <vt:lpwstr>C7000400038000</vt:lpwstr>
  </property>
  <property fmtid="{D5CDD505-2E9C-101B-9397-08002B2CF9AE}" name="NXPowerLiteVersion" pid="4">
    <vt:lpwstr>S8.2.2</vt:lpwstr>
  </property>
</Properties>
</file>