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</p:sldMasterIdLst>
  <p:notesMasterIdLst>
    <p:notesMasterId r:id="rId16"/>
  </p:notesMasterIdLst>
  <p:handoutMasterIdLst>
    <p:handoutMasterId r:id="rId17"/>
  </p:handoutMasterIdLst>
  <p:sldIdLst>
    <p:sldId id="1068" r:id="rId5"/>
    <p:sldId id="1070" r:id="rId6"/>
    <p:sldId id="1069" r:id="rId7"/>
    <p:sldId id="1073" r:id="rId8"/>
    <p:sldId id="1074" r:id="rId9"/>
    <p:sldId id="1075" r:id="rId10"/>
    <p:sldId id="1072" r:id="rId11"/>
    <p:sldId id="1071" r:id="rId12"/>
    <p:sldId id="1056" r:id="rId13"/>
    <p:sldId id="1067" r:id="rId14"/>
    <p:sldId id="1063" r:id="rId15"/>
  </p:sldIdLst>
  <p:sldSz cx="9144000" cy="6661150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  <p15:guide id="60" orient="horz" pos="3837">
          <p15:clr>
            <a:srgbClr val="A4A3A4"/>
          </p15:clr>
        </p15:guide>
        <p15:guide id="61" orient="horz" pos="2782">
          <p15:clr>
            <a:srgbClr val="A4A3A4"/>
          </p15:clr>
        </p15:guide>
        <p15:guide id="62" orient="horz" pos="2626">
          <p15:clr>
            <a:srgbClr val="A4A3A4"/>
          </p15:clr>
        </p15:guide>
        <p15:guide id="63" orient="horz" pos="2970">
          <p15:clr>
            <a:srgbClr val="A4A3A4"/>
          </p15:clr>
        </p15:guide>
        <p15:guide id="64" orient="horz" pos="3278">
          <p15:clr>
            <a:srgbClr val="A4A3A4"/>
          </p15:clr>
        </p15:guide>
        <p15:guide id="65" orient="horz" pos="2440">
          <p15:clr>
            <a:srgbClr val="A4A3A4"/>
          </p15:clr>
        </p15:guide>
        <p15:guide id="66" orient="horz" pos="1089">
          <p15:clr>
            <a:srgbClr val="A4A3A4"/>
          </p15:clr>
        </p15:guide>
        <p15:guide id="67" orient="horz" pos="448">
          <p15:clr>
            <a:srgbClr val="A4A3A4"/>
          </p15:clr>
        </p15:guide>
        <p15:guide id="68" orient="horz" pos="3684">
          <p15:clr>
            <a:srgbClr val="A4A3A4"/>
          </p15:clr>
        </p15:guide>
        <p15:guide id="69" orient="horz" pos="3748">
          <p15:clr>
            <a:srgbClr val="A4A3A4"/>
          </p15:clr>
        </p15:guide>
        <p15:guide id="70" orient="horz" pos="4087">
          <p15:clr>
            <a:srgbClr val="A4A3A4"/>
          </p15:clr>
        </p15:guide>
        <p15:guide id="71" orient="horz" pos="1816">
          <p15:clr>
            <a:srgbClr val="A4A3A4"/>
          </p15:clr>
        </p15:guide>
        <p15:guide id="72" orient="horz" pos="4196">
          <p15:clr>
            <a:srgbClr val="A4A3A4"/>
          </p15:clr>
        </p15:guide>
        <p15:guide id="73" orient="horz" pos="326">
          <p15:clr>
            <a:srgbClr val="A4A3A4"/>
          </p15:clr>
        </p15:guide>
        <p15:guide id="74" orient="horz" pos="668">
          <p15:clr>
            <a:srgbClr val="A4A3A4"/>
          </p15:clr>
        </p15:guide>
        <p15:guide id="75" orient="horz" pos="14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3C0D59"/>
    <a:srgbClr val="30C8FE"/>
    <a:srgbClr val="001E69"/>
    <a:srgbClr val="001D68"/>
    <a:srgbClr val="389468"/>
    <a:srgbClr val="49C9D7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6774" autoAdjust="0"/>
  </p:normalViewPr>
  <p:slideViewPr>
    <p:cSldViewPr snapToGrid="0">
      <p:cViewPr varScale="1">
        <p:scale>
          <a:sx n="120" d="100"/>
          <a:sy n="120" d="100"/>
        </p:scale>
        <p:origin x="720" y="84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  <p:guide orient="horz" pos="3837"/>
        <p:guide orient="horz" pos="2782"/>
        <p:guide orient="horz" pos="2626"/>
        <p:guide orient="horz" pos="2970"/>
        <p:guide orient="horz" pos="3278"/>
        <p:guide orient="horz" pos="2440"/>
        <p:guide orient="horz" pos="1089"/>
        <p:guide orient="horz" pos="448"/>
        <p:guide orient="horz" pos="3684"/>
        <p:guide orient="horz" pos="3748"/>
        <p:guide orient="horz" pos="4087"/>
        <p:guide orient="horz" pos="1816"/>
        <p:guide orient="horz" pos="4196"/>
        <p:guide orient="horz" pos="326"/>
        <p:guide orient="horz" pos="668"/>
        <p:guide orient="horz" pos="1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7/5/2017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696913"/>
            <a:ext cx="4784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217301"/>
            <a:ext cx="7170504" cy="66035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8" y="1644737"/>
            <a:ext cx="8734425" cy="48930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80323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180" y="801084"/>
            <a:ext cx="7697056" cy="56404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9" y="1595389"/>
            <a:ext cx="8328025" cy="394734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96875" y="6376519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0164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905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3078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</a:t>
            </a:r>
            <a:br>
              <a:rPr lang="en-CA" dirty="0" smtClean="0"/>
            </a:br>
            <a:r>
              <a:rPr lang="en-CA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2457612"/>
            <a:ext cx="195580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12" y="2128663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2128663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37" y="2132775"/>
            <a:ext cx="8621977" cy="407305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639799"/>
            <a:ext cx="8382000" cy="4070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63" y="2438308"/>
            <a:ext cx="2693171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2116324"/>
            <a:ext cx="2684426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53" y="2116324"/>
            <a:ext cx="271028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78" y="2438308"/>
            <a:ext cx="2710289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2438308"/>
            <a:ext cx="2710110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2134038"/>
            <a:ext cx="8619284" cy="4071797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2116324"/>
            <a:ext cx="271011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8" y="1626669"/>
            <a:ext cx="8686365" cy="5636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3899"/>
            <a:ext cx="2133600" cy="354645"/>
          </a:xfrm>
          <a:prstGeom prst="rect">
            <a:avLst/>
          </a:prstGeom>
        </p:spPr>
        <p:txBody>
          <a:bodyPr/>
          <a:lstStyle/>
          <a:p>
            <a:fld id="{92757423-57D8-4E11-93BA-DE26DE29D5C8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3899"/>
            <a:ext cx="2895600" cy="35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3375"/>
            <a:ext cx="9144000" cy="1467921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6376518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61" y="437913"/>
            <a:ext cx="7434929" cy="97284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63" y="1645309"/>
            <a:ext cx="8642669" cy="50057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5016426"/>
            <a:ext cx="6106964" cy="1729950"/>
          </a:xfrm>
          <a:prstGeom prst="rect">
            <a:avLst/>
          </a:prstGeom>
          <a:blipFill dpi="0" rotWithShape="1">
            <a:blip r:embed="rId12" cstate="screen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6272592"/>
            <a:ext cx="2057400" cy="35567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46" y="233675"/>
            <a:ext cx="1439651" cy="98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951" r:id="rId6"/>
    <p:sldLayoutId id="2147483955" r:id="rId7"/>
    <p:sldLayoutId id="2147483956" r:id="rId8"/>
    <p:sldLayoutId id="21474839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44" y="1884892"/>
            <a:ext cx="8166576" cy="3266228"/>
          </a:xfrm>
        </p:spPr>
        <p:txBody>
          <a:bodyPr/>
          <a:lstStyle/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WHAT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libs which dedicated to ADAS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abstract/common modules , not depends on platform or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modules designed for function improvement  including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function safe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lesson &amp;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use case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ey/KPI event monitoring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Deliverable 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113408" y="154794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3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GWMV2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ADAS Service(Presentation</a:t>
                      </a:r>
                      <a:r>
                        <a:rPr lang="en-US" altLang="zh-CN" baseline="0" dirty="0" smtClean="0"/>
                        <a:t> Control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T="44408" marB="44408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Rectangle 3"/>
          <p:cNvSpPr/>
          <p:nvPr/>
        </p:nvSpPr>
        <p:spPr>
          <a:xfrm>
            <a:off x="132080" y="6018602"/>
            <a:ext cx="8890000" cy="463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OS/Driver</a:t>
            </a:r>
            <a:endParaRPr lang="zh-CN" altLang="en-US" sz="900" b="1" dirty="0"/>
          </a:p>
        </p:txBody>
      </p:sp>
      <p:sp>
        <p:nvSpPr>
          <p:cNvPr id="136" name="Rectangle 135"/>
          <p:cNvSpPr/>
          <p:nvPr/>
        </p:nvSpPr>
        <p:spPr>
          <a:xfrm>
            <a:off x="209355" y="3831603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Client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82880" y="2872462"/>
            <a:ext cx="609307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Abstract</a:t>
            </a:r>
          </a:p>
          <a:p>
            <a:pPr algn="ctr"/>
            <a:r>
              <a:rPr lang="en-US" altLang="zh-CN" sz="800" b="1" dirty="0" smtClean="0"/>
              <a:t> IPC</a:t>
            </a:r>
          </a:p>
        </p:txBody>
      </p:sp>
      <p:grpSp>
        <p:nvGrpSpPr>
          <p:cNvPr id="149" name="Group 119"/>
          <p:cNvGrpSpPr/>
          <p:nvPr/>
        </p:nvGrpSpPr>
        <p:grpSpPr>
          <a:xfrm>
            <a:off x="857860" y="3343573"/>
            <a:ext cx="2237904" cy="495770"/>
            <a:chOff x="324301" y="4015473"/>
            <a:chExt cx="2160269" cy="341558"/>
          </a:xfrm>
        </p:grpSpPr>
        <p:sp>
          <p:nvSpPr>
            <p:cNvPr id="154" name="Rectangle 153"/>
            <p:cNvSpPr/>
            <p:nvPr/>
          </p:nvSpPr>
          <p:spPr>
            <a:xfrm>
              <a:off x="324301" y="4015473"/>
              <a:ext cx="496751" cy="341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RVC/SVC</a:t>
              </a:r>
              <a:endParaRPr lang="en-US" altLang="zh-CN" sz="900" b="1" dirty="0" smtClean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75376" y="4017776"/>
              <a:ext cx="527049" cy="333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PDC</a:t>
              </a:r>
              <a:endParaRPr lang="zh-CN" altLang="en-US" sz="900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440420" y="4017290"/>
              <a:ext cx="535392" cy="333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PA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038290" y="4016880"/>
              <a:ext cx="446280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3423307" y="3354742"/>
            <a:ext cx="48035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849966" y="3871914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52" name="Rectangle 151"/>
          <p:cNvSpPr/>
          <p:nvPr/>
        </p:nvSpPr>
        <p:spPr>
          <a:xfrm>
            <a:off x="849966" y="4356736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Prio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Ctrl</a:t>
            </a:r>
            <a:endParaRPr lang="zh-CN" altLang="en-US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857626" y="2869965"/>
            <a:ext cx="3035383" cy="42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ADAS Manager</a:t>
            </a:r>
            <a:endParaRPr lang="zh-CN" altLang="en-US" sz="900" b="1" dirty="0"/>
          </a:p>
        </p:txBody>
      </p:sp>
      <p:sp>
        <p:nvSpPr>
          <p:cNvPr id="144" name="Rectangle 143"/>
          <p:cNvSpPr/>
          <p:nvPr/>
        </p:nvSpPr>
        <p:spPr>
          <a:xfrm>
            <a:off x="1426215" y="3868725"/>
            <a:ext cx="548514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1050" b="1" dirty="0"/>
          </a:p>
        </p:txBody>
      </p:sp>
      <p:sp>
        <p:nvSpPr>
          <p:cNvPr id="145" name="Rectangle 144"/>
          <p:cNvSpPr/>
          <p:nvPr/>
        </p:nvSpPr>
        <p:spPr>
          <a:xfrm>
            <a:off x="1426155" y="4348785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46" name="Rectangle 145"/>
          <p:cNvSpPr/>
          <p:nvPr/>
        </p:nvSpPr>
        <p:spPr>
          <a:xfrm>
            <a:off x="858479" y="4842339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Over</a:t>
            </a:r>
          </a:p>
          <a:p>
            <a:pPr algn="ctr"/>
            <a:r>
              <a:rPr lang="en-US" altLang="zh-CN" sz="600" b="1" dirty="0" smtClean="0"/>
              <a:t>ride</a:t>
            </a:r>
          </a:p>
          <a:p>
            <a:pPr algn="ctr"/>
            <a:r>
              <a:rPr lang="en-US" altLang="zh-CN" sz="600" b="1" dirty="0" smtClean="0"/>
              <a:t>Ctrl</a:t>
            </a:r>
            <a:endParaRPr lang="zh-CN" altLang="en-US" sz="600" b="1" dirty="0"/>
          </a:p>
        </p:txBody>
      </p:sp>
      <p:sp>
        <p:nvSpPr>
          <p:cNvPr id="147" name="Rectangle 146"/>
          <p:cNvSpPr/>
          <p:nvPr/>
        </p:nvSpPr>
        <p:spPr>
          <a:xfrm>
            <a:off x="1418261" y="4844085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LookUp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Table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85754" y="286321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Utility</a:t>
            </a:r>
            <a:endParaRPr lang="zh-CN" altLang="en-US" sz="600" b="1" dirty="0"/>
          </a:p>
        </p:txBody>
      </p:sp>
      <p:sp>
        <p:nvSpPr>
          <p:cNvPr id="175" name="Rectangle 174"/>
          <p:cNvSpPr/>
          <p:nvPr/>
        </p:nvSpPr>
        <p:spPr>
          <a:xfrm>
            <a:off x="4585754" y="33432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Config</a:t>
            </a:r>
            <a:endParaRPr lang="en-US" altLang="zh-CN" sz="900" b="1" dirty="0" smtClean="0"/>
          </a:p>
        </p:txBody>
      </p:sp>
      <p:sp>
        <p:nvSpPr>
          <p:cNvPr id="176" name="Rectangle 175"/>
          <p:cNvSpPr/>
          <p:nvPr/>
        </p:nvSpPr>
        <p:spPr>
          <a:xfrm>
            <a:off x="202731" y="3328534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Conn</a:t>
            </a:r>
          </a:p>
          <a:p>
            <a:pPr algn="ctr"/>
            <a:r>
              <a:rPr lang="en-US" altLang="zh-CN" sz="800" b="1" dirty="0" smtClean="0"/>
              <a:t>Mgr</a:t>
            </a:r>
            <a:endParaRPr lang="zh-CN" altLang="en-US" sz="700" b="1" dirty="0"/>
          </a:p>
        </p:txBody>
      </p:sp>
      <p:sp>
        <p:nvSpPr>
          <p:cNvPr id="177" name="Rectangle 176"/>
          <p:cNvSpPr/>
          <p:nvPr/>
        </p:nvSpPr>
        <p:spPr>
          <a:xfrm>
            <a:off x="217166" y="4322736"/>
            <a:ext cx="514622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Server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218214" y="2872740"/>
            <a:ext cx="649186" cy="1394460"/>
            <a:chOff x="4212374" y="2895600"/>
            <a:chExt cx="649186" cy="1394460"/>
          </a:xfrm>
        </p:grpSpPr>
        <p:sp>
          <p:nvSpPr>
            <p:cNvPr id="179" name="Rectangle 178"/>
            <p:cNvSpPr/>
            <p:nvPr/>
          </p:nvSpPr>
          <p:spPr>
            <a:xfrm>
              <a:off x="4235234" y="2895600"/>
              <a:ext cx="62632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Signal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27614" y="3350896"/>
              <a:ext cx="62632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Msg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Define</a:t>
              </a:r>
              <a:endParaRPr lang="zh-CN" altLang="en-US" sz="1050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212374" y="3846196"/>
              <a:ext cx="6339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Data</a:t>
              </a:r>
            </a:p>
            <a:p>
              <a:pPr algn="ctr"/>
              <a:r>
                <a:rPr lang="en-US" altLang="zh-CN" sz="900" b="1" dirty="0" smtClean="0"/>
                <a:t>Type</a:t>
              </a:r>
              <a:endParaRPr lang="zh-CN" altLang="en-US" sz="900" b="1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75934" y="5556634"/>
            <a:ext cx="88696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ADAS Framework</a:t>
            </a:r>
            <a:endParaRPr lang="zh-CN" altLang="en-US" dirty="0">
              <a:solidFill>
                <a:schemeClr val="accent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939709" y="2870836"/>
            <a:ext cx="580606" cy="923924"/>
            <a:chOff x="3602774" y="2878456"/>
            <a:chExt cx="580606" cy="923924"/>
          </a:xfrm>
        </p:grpSpPr>
        <p:sp>
          <p:nvSpPr>
            <p:cNvPr id="190" name="Rectangle 189"/>
            <p:cNvSpPr/>
            <p:nvPr/>
          </p:nvSpPr>
          <p:spPr>
            <a:xfrm>
              <a:off x="3602774" y="287845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 smtClean="0"/>
                <a:t>Exception </a:t>
              </a:r>
            </a:p>
            <a:p>
              <a:pPr algn="ctr"/>
              <a:r>
                <a:rPr lang="en-US" altLang="zh-CN" sz="600" b="1" dirty="0" smtClean="0"/>
                <a:t>Manager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02774" y="33585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Fail</a:t>
              </a:r>
            </a:p>
            <a:p>
              <a:pPr algn="ctr"/>
              <a:r>
                <a:rPr lang="en-US" altLang="zh-CN" sz="1050" b="1" dirty="0" smtClean="0"/>
                <a:t>Safe</a:t>
              </a:r>
              <a:endParaRPr lang="zh-CN" altLang="en-US" sz="1050" b="1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4578134" y="38385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Command Line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6203086" y="2421748"/>
            <a:ext cx="733006" cy="1982527"/>
            <a:chOff x="5942114" y="2895600"/>
            <a:chExt cx="592934" cy="1982527"/>
          </a:xfrm>
        </p:grpSpPr>
        <p:sp>
          <p:nvSpPr>
            <p:cNvPr id="197" name="Rectangle 196"/>
            <p:cNvSpPr/>
            <p:nvPr/>
          </p:nvSpPr>
          <p:spPr>
            <a:xfrm>
              <a:off x="5957354" y="2895600"/>
              <a:ext cx="54250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engine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57354" y="3358516"/>
              <a:ext cx="5577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Shell</a:t>
              </a:r>
              <a:endParaRPr lang="zh-CN" altLang="en-US" sz="105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942114" y="38538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Graph</a:t>
              </a:r>
            </a:p>
            <a:p>
              <a:pPr algn="ctr"/>
              <a:r>
                <a:rPr lang="en-US" altLang="zh-CN" sz="900" b="1" dirty="0" smtClean="0"/>
                <a:t>Thread</a:t>
              </a:r>
              <a:endParaRPr lang="zh-CN" altLang="en-US" sz="9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54442" y="4434263"/>
              <a:ext cx="580606" cy="4438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Cam </a:t>
              </a:r>
              <a:r>
                <a:rPr lang="en-US" altLang="zh-CN" sz="700" b="1" dirty="0" smtClean="0"/>
                <a:t>Driver</a:t>
              </a:r>
            </a:p>
            <a:p>
              <a:pPr algn="ctr"/>
              <a:r>
                <a:rPr lang="en-US" altLang="zh-CN" sz="700" b="1" dirty="0" smtClean="0"/>
                <a:t>Thread</a:t>
              </a:r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(early)</a:t>
              </a:r>
              <a:endParaRPr lang="zh-CN" altLang="en-US" sz="700" b="1" dirty="0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167154" y="2886076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Case Client</a:t>
            </a:r>
            <a:endParaRPr lang="zh-CN" altLang="en-US" sz="1050" b="1" dirty="0"/>
          </a:p>
        </p:txBody>
      </p:sp>
      <p:sp>
        <p:nvSpPr>
          <p:cNvPr id="210" name="Rectangle 209"/>
          <p:cNvSpPr/>
          <p:nvPr/>
        </p:nvSpPr>
        <p:spPr>
          <a:xfrm>
            <a:off x="8159534" y="3396616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IPC</a:t>
            </a:r>
          </a:p>
          <a:p>
            <a:pPr algn="ctr"/>
            <a:r>
              <a:rPr lang="en-US" altLang="zh-CN" sz="800" b="1" dirty="0" smtClean="0"/>
              <a:t>mocker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7160" y="220980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ABase.so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57900" y="219456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AGraphc.so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71360" y="2202180"/>
            <a:ext cx="106680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AFoundation.so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77200" y="220218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CaseClient.so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3700" y="4450322"/>
            <a:ext cx="921939" cy="8053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Algorithm</a:t>
            </a:r>
          </a:p>
          <a:p>
            <a:pPr algn="ctr"/>
            <a:r>
              <a:rPr lang="en-US" altLang="zh-CN" sz="1050" b="1" dirty="0" smtClean="0"/>
              <a:t>Core</a:t>
            </a:r>
          </a:p>
          <a:p>
            <a:pPr algn="ctr"/>
            <a:r>
              <a:rPr lang="en-US" altLang="zh-CN" sz="1050" b="1" dirty="0" smtClean="0"/>
              <a:t>AVM/MOD</a:t>
            </a:r>
            <a:endParaRPr lang="en-US" altLang="zh-CN" sz="1050" b="1" dirty="0" smtClean="0"/>
          </a:p>
          <a:p>
            <a:pPr algn="ctr"/>
            <a:r>
              <a:rPr lang="en-US" altLang="zh-CN" sz="1050" b="1" dirty="0" smtClean="0"/>
              <a:t>(</a:t>
            </a:r>
            <a:r>
              <a:rPr lang="en-US" altLang="zh-CN" sz="1050" b="1" dirty="0" err="1" smtClean="0"/>
              <a:t>CoC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56" name="Rectangle 55"/>
          <p:cNvSpPr/>
          <p:nvPr/>
        </p:nvSpPr>
        <p:spPr>
          <a:xfrm>
            <a:off x="2933699" y="2897346"/>
            <a:ext cx="931295" cy="386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</a:t>
            </a:r>
            <a:r>
              <a:rPr lang="en-US" altLang="zh-CN" sz="800" b="1" dirty="0" smtClean="0"/>
              <a:t>Controller</a:t>
            </a:r>
            <a:endParaRPr lang="zh-CN" altLang="en-US" sz="800" b="1" dirty="0"/>
          </a:p>
        </p:txBody>
      </p:sp>
      <p:sp>
        <p:nvSpPr>
          <p:cNvPr id="57" name="Rectangle 56"/>
          <p:cNvSpPr/>
          <p:nvPr/>
        </p:nvSpPr>
        <p:spPr>
          <a:xfrm>
            <a:off x="142514" y="4813934"/>
            <a:ext cx="665555" cy="481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CommonAPI</a:t>
            </a:r>
            <a:endParaRPr lang="en-US" altLang="zh-CN" sz="800" b="1" dirty="0" smtClean="0"/>
          </a:p>
          <a:p>
            <a:pPr algn="ctr"/>
            <a:r>
              <a:rPr lang="en-US" altLang="zh-CN" sz="800" b="1" dirty="0" smtClean="0"/>
              <a:t>Adapter</a:t>
            </a:r>
            <a:endParaRPr lang="zh-CN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8176260" y="3893820"/>
            <a:ext cx="807720" cy="5410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Mocker</a:t>
            </a:r>
          </a:p>
          <a:p>
            <a:pPr algn="ctr"/>
            <a:r>
              <a:rPr lang="en-US" altLang="zh-CN" sz="1050" b="1" dirty="0" smtClean="0"/>
              <a:t>Common</a:t>
            </a:r>
          </a:p>
          <a:p>
            <a:pPr algn="ctr"/>
            <a:r>
              <a:rPr lang="en-US" altLang="zh-CN" sz="1050" b="1" dirty="0" smtClean="0"/>
              <a:t>API</a:t>
            </a:r>
            <a:endParaRPr lang="zh-CN" altLang="en-US" sz="1050" b="1" dirty="0"/>
          </a:p>
        </p:txBody>
      </p:sp>
      <p:sp>
        <p:nvSpPr>
          <p:cNvPr id="59" name="Rectangle 58"/>
          <p:cNvSpPr/>
          <p:nvPr/>
        </p:nvSpPr>
        <p:spPr>
          <a:xfrm>
            <a:off x="6027420" y="3899240"/>
            <a:ext cx="1089660" cy="15182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/>
          <p:cNvSpPr/>
          <p:nvPr/>
        </p:nvSpPr>
        <p:spPr>
          <a:xfrm>
            <a:off x="2601641" y="3863670"/>
            <a:ext cx="531173" cy="54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AVM/MOD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215527" y="2474380"/>
            <a:ext cx="687286" cy="3261791"/>
            <a:chOff x="7199414" y="2446020"/>
            <a:chExt cx="687286" cy="3261791"/>
          </a:xfrm>
        </p:grpSpPr>
        <p:grpSp>
          <p:nvGrpSpPr>
            <p:cNvPr id="211" name="Group 210"/>
            <p:cNvGrpSpPr/>
            <p:nvPr/>
          </p:nvGrpSpPr>
          <p:grpSpPr>
            <a:xfrm>
              <a:off x="7199414" y="2446020"/>
              <a:ext cx="687286" cy="2781300"/>
              <a:chOff x="6940334" y="2430780"/>
              <a:chExt cx="687286" cy="29337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6955574" y="2430780"/>
                <a:ext cx="664426" cy="411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Common</a:t>
                </a:r>
              </a:p>
              <a:p>
                <a:pPr algn="ctr"/>
                <a:r>
                  <a:rPr lang="en-US" altLang="zh-CN" sz="700" b="1" dirty="0" smtClean="0"/>
                  <a:t>app framework</a:t>
                </a:r>
                <a:endParaRPr lang="en-US" altLang="zh-CN" sz="900" b="1" dirty="0" smtClean="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6955574" y="2893696"/>
                <a:ext cx="65680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 err="1" smtClean="0"/>
                  <a:t>Runnable</a:t>
                </a:r>
                <a:endParaRPr lang="zh-CN" altLang="en-US" sz="1050" b="1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940334" y="3388996"/>
                <a:ext cx="66442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Event</a:t>
                </a:r>
                <a:endParaRPr lang="zh-CN" altLang="en-US" sz="900" b="1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947954" y="3907156"/>
                <a:ext cx="67966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700" b="1" dirty="0" smtClean="0"/>
              </a:p>
              <a:p>
                <a:pPr algn="ctr"/>
                <a:r>
                  <a:rPr lang="en-US" altLang="zh-CN" sz="700" b="1" dirty="0" smtClean="0"/>
                  <a:t>Timer</a:t>
                </a:r>
                <a:endParaRPr lang="zh-CN" altLang="en-US" sz="700" b="1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947954" y="4417696"/>
                <a:ext cx="67966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700" b="1" dirty="0" smtClean="0"/>
              </a:p>
              <a:p>
                <a:pPr algn="ctr"/>
                <a:r>
                  <a:rPr lang="en-US" altLang="zh-CN" sz="700" b="1" dirty="0" smtClean="0"/>
                  <a:t>Queue</a:t>
                </a:r>
                <a:endParaRPr lang="zh-CN" altLang="en-US" sz="700" b="1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947954" y="4920616"/>
                <a:ext cx="67204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700" b="1" dirty="0" smtClean="0"/>
              </a:p>
              <a:p>
                <a:pPr algn="ctr"/>
                <a:r>
                  <a:rPr lang="en-US" altLang="zh-CN" sz="700" b="1" dirty="0" err="1" smtClean="0"/>
                  <a:t>Msg</a:t>
                </a:r>
                <a:endParaRPr lang="en-US" altLang="zh-CN" sz="700" b="1" dirty="0" smtClean="0"/>
              </a:p>
              <a:p>
                <a:pPr algn="ctr"/>
                <a:r>
                  <a:rPr lang="en-US" altLang="zh-CN" sz="700" b="1" dirty="0" smtClean="0"/>
                  <a:t>Handler</a:t>
                </a:r>
                <a:endParaRPr lang="zh-CN" altLang="en-US" sz="700" b="1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207034" y="5287005"/>
              <a:ext cx="679666" cy="420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State</a:t>
              </a:r>
              <a:endParaRPr lang="zh-CN" altLang="en-US" sz="700" b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117080" y="2436496"/>
            <a:ext cx="8915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Core</a:t>
            </a:r>
            <a:endParaRPr lang="zh-CN" altLang="en-US" sz="800" b="1" dirty="0"/>
          </a:p>
        </p:txBody>
      </p:sp>
      <p:sp>
        <p:nvSpPr>
          <p:cNvPr id="64" name="Rectangle 63"/>
          <p:cNvSpPr/>
          <p:nvPr/>
        </p:nvSpPr>
        <p:spPr>
          <a:xfrm>
            <a:off x="2000292" y="3872511"/>
            <a:ext cx="568430" cy="41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Park</a:t>
            </a:r>
          </a:p>
          <a:p>
            <a:pPr algn="ctr"/>
            <a:r>
              <a:rPr lang="en-US" altLang="zh-CN" sz="900" b="1" dirty="0" smtClean="0"/>
              <a:t>Assist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6200" y="3307080"/>
            <a:ext cx="30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59" y="1543809"/>
            <a:ext cx="6119474" cy="42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764" y="2579278"/>
            <a:ext cx="4513007" cy="367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Case Client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8144" y="2066788"/>
            <a:ext cx="8298656" cy="158951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WHY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</a:t>
            </a:r>
            <a:r>
              <a:rPr lang="en-US" altLang="zh-CN" b="0" dirty="0">
                <a:solidFill>
                  <a:schemeClr val="tx1"/>
                </a:solidFill>
              </a:rPr>
              <a:t>setup baseline </a:t>
            </a:r>
            <a:r>
              <a:rPr lang="en-US" altLang="zh-CN" b="0" dirty="0" smtClean="0">
                <a:solidFill>
                  <a:schemeClr val="tx1"/>
                </a:solidFill>
              </a:rPr>
              <a:t>of </a:t>
            </a:r>
            <a:r>
              <a:rPr lang="en-US" altLang="zh-CN" b="0" dirty="0" err="1" smtClean="0">
                <a:solidFill>
                  <a:schemeClr val="tx1"/>
                </a:solidFill>
              </a:rPr>
              <a:t>adas</a:t>
            </a:r>
            <a:r>
              <a:rPr lang="en-US" altLang="zh-CN" b="0" dirty="0" smtClean="0">
                <a:solidFill>
                  <a:schemeClr val="tx1"/>
                </a:solidFill>
              </a:rPr>
              <a:t> service quickly, especially multi project ongoing at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understand system more easily, a fixed and stable framework is required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8144" y="3656298"/>
            <a:ext cx="7719536" cy="202480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HOW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Code refactoring </a:t>
            </a:r>
            <a:r>
              <a:rPr lang="en-US" altLang="zh-CN" b="0" dirty="0">
                <a:solidFill>
                  <a:schemeClr val="tx1"/>
                </a:solidFill>
              </a:rPr>
              <a:t>existed module </a:t>
            </a:r>
            <a:r>
              <a:rPr lang="en-US" altLang="zh-CN" b="0" dirty="0" smtClean="0">
                <a:solidFill>
                  <a:schemeClr val="tx1"/>
                </a:solidFill>
              </a:rPr>
              <a:t>from multi - project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identify common/key part to core, dedicated part to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Framework shall be Improved by best practice, team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Framework </a:t>
            </a:r>
            <a:r>
              <a:rPr lang="en-US" b="0" dirty="0" smtClean="0">
                <a:solidFill>
                  <a:schemeClr val="tx1"/>
                </a:solidFill>
              </a:rPr>
              <a:t>quality shall </a:t>
            </a:r>
            <a:r>
              <a:rPr lang="en-US" b="0" dirty="0">
                <a:solidFill>
                  <a:schemeClr val="tx1"/>
                </a:solidFill>
              </a:rPr>
              <a:t>be </a:t>
            </a:r>
            <a:r>
              <a:rPr lang="en-US" altLang="zh-CN" b="0" dirty="0" smtClean="0">
                <a:solidFill>
                  <a:schemeClr val="tx1"/>
                </a:solidFill>
              </a:rPr>
              <a:t>guaranteed by core use case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design: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1 main thread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2 module base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modules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</a:t>
            </a:r>
            <a:r>
              <a:rPr lang="en-US" altLang="zh-CN" smtClean="0">
                <a:solidFill>
                  <a:schemeClr val="tx1"/>
                </a:solidFill>
              </a:rPr>
              <a:t>case client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system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Block on IPC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Dispatch IPC message – module handle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after handle 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module control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module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Call module handle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72586"/>
            <a:ext cx="2057400" cy="355672"/>
          </a:xfrm>
        </p:spPr>
        <p:txBody>
          <a:bodyPr/>
          <a:lstStyle/>
          <a:p>
            <a:fld id="{DBED0244-5541-4A14-B8E4-B76E7293CD5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endParaRPr lang="en-US" altLang="zh-CN" sz="2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Case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Manager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69898" y="1551831"/>
            <a:ext cx="8504126" cy="955889"/>
            <a:chOff x="314754" y="5494533"/>
            <a:chExt cx="8504126" cy="955889"/>
          </a:xfrm>
        </p:grpSpPr>
        <p:sp>
          <p:nvSpPr>
            <p:cNvPr id="59" name="Flowchart: Process 58"/>
            <p:cNvSpPr/>
            <p:nvPr/>
          </p:nvSpPr>
          <p:spPr>
            <a:xfrm>
              <a:off x="314754" y="5494533"/>
              <a:ext cx="8504126" cy="955889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954" y="5985342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5843" y="5672664"/>
              <a:ext cx="889987" cy="523220"/>
            </a:xfrm>
            <a:prstGeom prst="rect">
              <a:avLst/>
            </a:prstGeom>
            <a:ln>
              <a:solidFill>
                <a:srgbClr val="3C0D59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caseclient</a:t>
              </a:r>
              <a:endParaRPr lang="en-US" sz="1400" dirty="0" smtClean="0"/>
            </a:p>
            <a:p>
              <a:r>
                <a:rPr lang="en-US" sz="1400" dirty="0" smtClean="0"/>
                <a:t>tool</a:t>
              </a:r>
              <a:endParaRPr lang="en-US" sz="14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2007362" y="5638210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init</a:t>
              </a:r>
              <a:endParaRPr lang="en-US" sz="1400" dirty="0" smtClean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3435841" y="5644732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Loading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64" name="Straight Arrow Connector 63"/>
            <p:cNvCxnSpPr>
              <a:stCxn id="62" idx="3"/>
              <a:endCxn id="63" idx="1"/>
            </p:cNvCxnSpPr>
            <p:nvPr/>
          </p:nvCxnSpPr>
          <p:spPr>
            <a:xfrm>
              <a:off x="2964076" y="5948340"/>
              <a:ext cx="471765" cy="6522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Process 68"/>
            <p:cNvSpPr/>
            <p:nvPr/>
          </p:nvSpPr>
          <p:spPr>
            <a:xfrm>
              <a:off x="4821360" y="5652327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70" name="Straight Arrow Connector 69"/>
            <p:cNvCxnSpPr>
              <a:stCxn id="63" idx="3"/>
              <a:endCxn id="69" idx="1"/>
            </p:cNvCxnSpPr>
            <p:nvPr/>
          </p:nvCxnSpPr>
          <p:spPr>
            <a:xfrm>
              <a:off x="4392555" y="5954862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750998" y="5996350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Process 96"/>
            <p:cNvSpPr/>
            <p:nvPr/>
          </p:nvSpPr>
          <p:spPr>
            <a:xfrm>
              <a:off x="6169794" y="5662347"/>
              <a:ext cx="1883765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dbus</a:t>
              </a:r>
              <a:r>
                <a:rPr lang="en-US" sz="1400" dirty="0" smtClean="0"/>
                <a:t> or string to </a:t>
              </a:r>
              <a:r>
                <a:rPr lang="en-US" sz="1400" dirty="0" err="1" smtClean="0"/>
                <a:t>caseclient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deamon</a:t>
              </a:r>
              <a:endParaRPr lang="en-US" sz="1400" dirty="0" smtClean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3321" y="2845591"/>
            <a:ext cx="8696960" cy="3606800"/>
            <a:chOff x="294640" y="1625600"/>
            <a:chExt cx="8696960" cy="3606800"/>
          </a:xfrm>
        </p:grpSpPr>
        <p:sp>
          <p:nvSpPr>
            <p:cNvPr id="57" name="Flowchart: Process 56"/>
            <p:cNvSpPr/>
            <p:nvPr/>
          </p:nvSpPr>
          <p:spPr>
            <a:xfrm>
              <a:off x="294640" y="1625600"/>
              <a:ext cx="8696960" cy="3606800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4754" y="4827876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</a:t>
              </a:r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699" y="1676463"/>
              <a:ext cx="7301654" cy="3278720"/>
              <a:chOff x="969699" y="1676463"/>
              <a:chExt cx="7301654" cy="327872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69699" y="1676463"/>
                <a:ext cx="7301654" cy="3278720"/>
                <a:chOff x="396664" y="1424269"/>
                <a:chExt cx="8296910" cy="4104353"/>
              </a:xfrm>
            </p:grpSpPr>
            <p:sp>
              <p:nvSpPr>
                <p:cNvPr id="2" name="Flowchart: Process 1"/>
                <p:cNvSpPr/>
                <p:nvPr/>
              </p:nvSpPr>
              <p:spPr>
                <a:xfrm>
                  <a:off x="3893506" y="2937416"/>
                  <a:ext cx="1577816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</a:t>
                  </a:r>
                  <a:r>
                    <a:rPr lang="en-US" sz="1400" dirty="0" err="1"/>
                    <a:t>deamon</a:t>
                  </a:r>
                  <a:endParaRPr lang="en-US" sz="1400" dirty="0"/>
                </a:p>
              </p:txBody>
            </p:sp>
            <p:sp>
              <p:nvSpPr>
                <p:cNvPr id="6" name="Flowchart: Process 5"/>
                <p:cNvSpPr/>
                <p:nvPr/>
              </p:nvSpPr>
              <p:spPr>
                <a:xfrm>
                  <a:off x="3128293" y="4497466"/>
                  <a:ext cx="1135891" cy="860415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Register to </a:t>
                  </a:r>
                </a:p>
                <a:p>
                  <a:pPr algn="ctr"/>
                  <a:r>
                    <a:rPr lang="en-US" sz="1400" dirty="0" smtClean="0"/>
                    <a:t>String-API map</a:t>
                  </a:r>
                </a:p>
              </p:txBody>
            </p:sp>
            <p:sp>
              <p:nvSpPr>
                <p:cNvPr id="8" name="Flowchart: Decision 7"/>
                <p:cNvSpPr/>
                <p:nvPr/>
              </p:nvSpPr>
              <p:spPr>
                <a:xfrm>
                  <a:off x="6217920" y="3106970"/>
                  <a:ext cx="1584960" cy="699468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Receive string ? </a:t>
                  </a:r>
                  <a:endParaRPr lang="en-US" sz="1050" dirty="0"/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1859280" y="4542936"/>
                  <a:ext cx="1087120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14" name="Straight Arrow Connector 13"/>
                <p:cNvCxnSpPr>
                  <a:stCxn id="12" idx="3"/>
                  <a:endCxn id="6" idx="1"/>
                </p:cNvCxnSpPr>
                <p:nvPr/>
              </p:nvCxnSpPr>
              <p:spPr>
                <a:xfrm flipV="1">
                  <a:off x="2946400" y="4927674"/>
                  <a:ext cx="181893" cy="3488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6316935" y="1424269"/>
                  <a:ext cx="700694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dbus</a:t>
                  </a:r>
                  <a:endParaRPr lang="en-US" sz="1400" dirty="0"/>
                </a:p>
              </p:txBody>
            </p:sp>
            <p:sp>
              <p:nvSpPr>
                <p:cNvPr id="23" name="Flowchart: Process 22"/>
                <p:cNvSpPr/>
                <p:nvPr/>
              </p:nvSpPr>
              <p:spPr>
                <a:xfrm>
                  <a:off x="6461760" y="4512622"/>
                  <a:ext cx="1097280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call API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8" idx="2"/>
                  <a:endCxn id="23" idx="0"/>
                </p:cNvCxnSpPr>
                <p:nvPr/>
              </p:nvCxnSpPr>
              <p:spPr>
                <a:xfrm>
                  <a:off x="7010400" y="3806438"/>
                  <a:ext cx="0" cy="706184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148080" y="4145280"/>
                  <a:ext cx="7545494" cy="20320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2" idx="0"/>
                  <a:endCxn id="151" idx="1"/>
                </p:cNvCxnSpPr>
                <p:nvPr/>
              </p:nvCxnSpPr>
              <p:spPr>
                <a:xfrm rot="5400000" flipH="1" flipV="1">
                  <a:off x="1892790" y="3914767"/>
                  <a:ext cx="1138220" cy="118120"/>
                </a:xfrm>
                <a:prstGeom prst="bentConnector2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952233" y="3803628"/>
                  <a:ext cx="528320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8940" y="2881383"/>
                  <a:ext cx="1450340" cy="385280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Caseclient.lib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664" y="4319776"/>
                  <a:ext cx="1274586" cy="1194366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application or</a:t>
                  </a:r>
                </a:p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core</a:t>
                  </a:r>
                  <a:endParaRPr lang="en-US" sz="1400" dirty="0"/>
                </a:p>
              </p:txBody>
            </p:sp>
            <p:sp>
              <p:nvSpPr>
                <p:cNvPr id="41" name="Flowchart: Process 40"/>
                <p:cNvSpPr/>
                <p:nvPr/>
              </p:nvSpPr>
              <p:spPr>
                <a:xfrm>
                  <a:off x="2537864" y="1642329"/>
                  <a:ext cx="1425416" cy="853439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tool</a:t>
                  </a:r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1632380" y="1672833"/>
                  <a:ext cx="622341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43" name="Straight Arrow Connector 42"/>
                <p:cNvCxnSpPr>
                  <a:stCxn id="42" idx="3"/>
                  <a:endCxn id="41" idx="1"/>
                </p:cNvCxnSpPr>
                <p:nvPr/>
              </p:nvCxnSpPr>
              <p:spPr>
                <a:xfrm>
                  <a:off x="2254721" y="2061059"/>
                  <a:ext cx="283142" cy="7990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115580" y="2570073"/>
                  <a:ext cx="7545494" cy="20319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438698" y="1591063"/>
                  <a:ext cx="1011297" cy="654975"/>
                </a:xfrm>
                <a:prstGeom prst="rect">
                  <a:avLst/>
                </a:prstGeom>
                <a:ln>
                  <a:solidFill>
                    <a:srgbClr val="3C0D59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err="1" smtClean="0"/>
                    <a:t>caseclient</a:t>
                  </a:r>
                  <a:endParaRPr lang="en-US" sz="1400" dirty="0" smtClean="0"/>
                </a:p>
                <a:p>
                  <a:r>
                    <a:rPr lang="en-US" sz="1400" dirty="0" err="1" smtClean="0"/>
                    <a:t>deamon</a:t>
                  </a:r>
                  <a:endParaRPr lang="en-US" sz="1400" dirty="0"/>
                </a:p>
              </p:txBody>
            </p:sp>
            <p:sp>
              <p:nvSpPr>
                <p:cNvPr id="50" name="Flowchart: Decision 49"/>
                <p:cNvSpPr/>
                <p:nvPr/>
              </p:nvSpPr>
              <p:spPr>
                <a:xfrm>
                  <a:off x="5623783" y="1715259"/>
                  <a:ext cx="1442630" cy="669972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/>
                    <a:t>Dbus</a:t>
                  </a:r>
                  <a:r>
                    <a:rPr lang="en-US" sz="1050" dirty="0" smtClean="0"/>
                    <a:t> or string ? </a:t>
                  </a:r>
                  <a:endParaRPr lang="en-US" sz="1050" dirty="0"/>
                </a:p>
              </p:txBody>
            </p:sp>
            <p:cxnSp>
              <p:nvCxnSpPr>
                <p:cNvPr id="55" name="Straight Arrow Connector 54"/>
                <p:cNvCxnSpPr>
                  <a:endCxn id="90" idx="1"/>
                </p:cNvCxnSpPr>
                <p:nvPr/>
              </p:nvCxnSpPr>
              <p:spPr>
                <a:xfrm flipV="1">
                  <a:off x="3961761" y="2077176"/>
                  <a:ext cx="284660" cy="3947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Process 89"/>
              <p:cNvSpPr/>
              <p:nvPr/>
            </p:nvSpPr>
            <p:spPr>
              <a:xfrm>
                <a:off x="4357659" y="1857150"/>
                <a:ext cx="975239" cy="681761"/>
              </a:xfrm>
              <a:prstGeom prst="flowChartProcess">
                <a:avLst/>
              </a:prstGeom>
              <a:ln>
                <a:solidFill>
                  <a:srgbClr val="3C0D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Receive one message from  client tool</a:t>
                </a: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5319286" y="2187444"/>
              <a:ext cx="250514" cy="3153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Process 97"/>
            <p:cNvSpPr/>
            <p:nvPr/>
          </p:nvSpPr>
          <p:spPr>
            <a:xfrm>
              <a:off x="6934784" y="1775653"/>
              <a:ext cx="1599616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/>
                <a:t>dbus</a:t>
              </a:r>
              <a:r>
                <a:rPr lang="en-US" sz="1000" dirty="0" smtClean="0"/>
                <a:t> command to </a:t>
              </a:r>
              <a:r>
                <a:rPr lang="en-US" sz="1000" dirty="0" err="1" smtClean="0"/>
                <a:t>dbus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deamon</a:t>
              </a:r>
              <a:endParaRPr lang="en-US" sz="1000" dirty="0" smtClean="0"/>
            </a:p>
          </p:txBody>
        </p:sp>
        <p:cxnSp>
          <p:nvCxnSpPr>
            <p:cNvPr id="99" name="Straight Arrow Connector 98"/>
            <p:cNvCxnSpPr>
              <a:stCxn id="50" idx="0"/>
              <a:endCxn id="98" idx="1"/>
            </p:cNvCxnSpPr>
            <p:nvPr/>
          </p:nvCxnSpPr>
          <p:spPr>
            <a:xfrm rot="16200000" flipH="1">
              <a:off x="6565809" y="1547698"/>
              <a:ext cx="7754" cy="730195"/>
            </a:xfrm>
            <a:prstGeom prst="bentConnector4">
              <a:avLst>
                <a:gd name="adj1" fmla="val -2948156"/>
                <a:gd name="adj2" fmla="val 93467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Process 101"/>
            <p:cNvSpPr/>
            <p:nvPr/>
          </p:nvSpPr>
          <p:spPr>
            <a:xfrm>
              <a:off x="7076279" y="2232845"/>
              <a:ext cx="1376841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String to </a:t>
              </a:r>
              <a:r>
                <a:rPr lang="en-US" sz="1000" dirty="0" err="1" smtClean="0"/>
                <a:t>caseclient</a:t>
              </a:r>
              <a:r>
                <a:rPr lang="en-US" sz="1000" dirty="0" smtClean="0"/>
                <a:t> lib </a:t>
              </a:r>
            </a:p>
          </p:txBody>
        </p:sp>
        <p:cxnSp>
          <p:nvCxnSpPr>
            <p:cNvPr id="105" name="Straight Arrow Connector 98"/>
            <p:cNvCxnSpPr>
              <a:stCxn id="50" idx="2"/>
              <a:endCxn id="102" idx="1"/>
            </p:cNvCxnSpPr>
            <p:nvPr/>
          </p:nvCxnSpPr>
          <p:spPr>
            <a:xfrm rot="5400000" flipH="1" flipV="1">
              <a:off x="6605307" y="1973146"/>
              <a:ext cx="70254" cy="871690"/>
            </a:xfrm>
            <a:prstGeom prst="bentConnector4">
              <a:avLst>
                <a:gd name="adj1" fmla="val -94002"/>
                <a:gd name="adj2" fmla="val 86411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98" idx="3"/>
              <a:endCxn id="124" idx="0"/>
            </p:cNvCxnSpPr>
            <p:nvPr/>
          </p:nvCxnSpPr>
          <p:spPr>
            <a:xfrm flipH="1">
              <a:off x="8217047" y="1916672"/>
              <a:ext cx="317353" cy="2214782"/>
            </a:xfrm>
            <a:prstGeom prst="bentConnector4">
              <a:avLst>
                <a:gd name="adj1" fmla="val -72033"/>
                <a:gd name="adj2" fmla="val 71533"/>
              </a:avLst>
            </a:prstGeom>
            <a:ln>
              <a:solidFill>
                <a:srgbClr val="92D05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368754" y="2236340"/>
              <a:ext cx="6166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string</a:t>
              </a:r>
              <a:endParaRPr lang="en-US" sz="1400" dirty="0"/>
            </a:p>
          </p:txBody>
        </p:sp>
        <p:cxnSp>
          <p:nvCxnSpPr>
            <p:cNvPr id="117" name="Elbow Connector 116"/>
            <p:cNvCxnSpPr>
              <a:stCxn id="102" idx="3"/>
              <a:endCxn id="8" idx="0"/>
            </p:cNvCxnSpPr>
            <p:nvPr/>
          </p:nvCxnSpPr>
          <p:spPr>
            <a:xfrm flipH="1">
              <a:off x="6790084" y="2373864"/>
              <a:ext cx="1663036" cy="646807"/>
            </a:xfrm>
            <a:prstGeom prst="bentConnector4">
              <a:avLst>
                <a:gd name="adj1" fmla="val -10080"/>
                <a:gd name="adj2" fmla="val 60901"/>
              </a:avLst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Process 123"/>
            <p:cNvSpPr/>
            <p:nvPr/>
          </p:nvSpPr>
          <p:spPr>
            <a:xfrm>
              <a:off x="7734219" y="4131454"/>
              <a:ext cx="965656" cy="811621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IPC callback</a:t>
              </a:r>
              <a:endParaRPr lang="en-US" sz="1400" dirty="0"/>
            </a:p>
          </p:txBody>
        </p:sp>
      </p:grpSp>
      <p:cxnSp>
        <p:nvCxnSpPr>
          <p:cNvPr id="136" name="Elbow Connector 135"/>
          <p:cNvCxnSpPr>
            <a:stCxn id="97" idx="3"/>
            <a:endCxn id="90" idx="0"/>
          </p:cNvCxnSpPr>
          <p:nvPr/>
        </p:nvCxnSpPr>
        <p:spPr>
          <a:xfrm flipH="1">
            <a:off x="4813960" y="2029775"/>
            <a:ext cx="3294743" cy="1047366"/>
          </a:xfrm>
          <a:prstGeom prst="bentConnector4">
            <a:avLst>
              <a:gd name="adj1" fmla="val -6938"/>
              <a:gd name="adj2" fmla="val 64805"/>
            </a:avLst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ular Callout 145"/>
          <p:cNvSpPr/>
          <p:nvPr/>
        </p:nvSpPr>
        <p:spPr>
          <a:xfrm>
            <a:off x="4621961" y="5058021"/>
            <a:ext cx="1602788" cy="744649"/>
          </a:xfrm>
          <a:prstGeom prst="wedgeRectCallout">
            <a:avLst>
              <a:gd name="adj1" fmla="val -69654"/>
              <a:gd name="adj2" fmla="val 18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use cases of app </a:t>
            </a:r>
            <a:r>
              <a:rPr lang="en-US" sz="1050" dirty="0" err="1" smtClean="0">
                <a:solidFill>
                  <a:srgbClr val="FF0000"/>
                </a:solidFill>
              </a:rPr>
              <a:t>proj</a:t>
            </a:r>
            <a:r>
              <a:rPr lang="en-US" sz="1050" dirty="0" smtClean="0">
                <a:solidFill>
                  <a:srgbClr val="FF0000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based use case is </a:t>
            </a:r>
            <a:r>
              <a:rPr lang="en-US" sz="1050" dirty="0" smtClean="0">
                <a:solidFill>
                  <a:srgbClr val="FF0000"/>
                </a:solidFill>
              </a:rPr>
              <a:t>preferred, no register required for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based use case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4621961" y="5874769"/>
            <a:ext cx="1551308" cy="589707"/>
          </a:xfrm>
          <a:prstGeom prst="wedgeRectCallout">
            <a:avLst>
              <a:gd name="adj1" fmla="val -73921"/>
              <a:gd name="adj2" fmla="val -22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cases of app core, string-</a:t>
            </a:r>
            <a:r>
              <a:rPr lang="en-US" sz="1050" dirty="0" err="1" smtClean="0">
                <a:solidFill>
                  <a:srgbClr val="FF0000"/>
                </a:solidFill>
              </a:rPr>
              <a:t>api</a:t>
            </a:r>
            <a:r>
              <a:rPr lang="en-US" sz="1050" dirty="0" smtClean="0">
                <a:solidFill>
                  <a:srgbClr val="FF0000"/>
                </a:solidFill>
              </a:rPr>
              <a:t> based use case is preferred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2807856" y="4168384"/>
            <a:ext cx="956714" cy="620259"/>
          </a:xfrm>
          <a:prstGeom prst="flowChartProcess">
            <a:avLst/>
          </a:prstGeom>
          <a:ln>
            <a:solidFill>
              <a:srgbClr val="3C0D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String-</a:t>
            </a:r>
            <a:r>
              <a:rPr lang="en-US" sz="1400" dirty="0" err="1" smtClean="0"/>
              <a:t>api</a:t>
            </a:r>
            <a:r>
              <a:rPr lang="en-US" sz="1400" dirty="0" smtClean="0"/>
              <a:t> map </a:t>
            </a:r>
            <a:r>
              <a:rPr lang="en-US" sz="1400" dirty="0" err="1" smtClean="0"/>
              <a:t>inited</a:t>
            </a:r>
            <a:endParaRPr lang="en-US" sz="1400" dirty="0" smtClean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3765244" y="4454285"/>
            <a:ext cx="250514" cy="3153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" idx="3"/>
            <a:endCxn id="8" idx="1"/>
          </p:cNvCxnSpPr>
          <p:nvPr/>
        </p:nvCxnSpPr>
        <p:spPr>
          <a:xfrm>
            <a:off x="5404307" y="4511027"/>
            <a:ext cx="657040" cy="9017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ular Callout 157"/>
          <p:cNvSpPr/>
          <p:nvPr/>
        </p:nvSpPr>
        <p:spPr>
          <a:xfrm>
            <a:off x="1808624" y="2387621"/>
            <a:ext cx="895282" cy="394243"/>
          </a:xfrm>
          <a:prstGeom prst="wedgeRectCallout">
            <a:avLst>
              <a:gd name="adj1" fmla="val -67557"/>
              <a:gd name="adj2" fmla="val -8716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 management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>
            <a:stCxn id="124" idx="1"/>
            <a:endCxn id="23" idx="3"/>
          </p:cNvCxnSpPr>
          <p:nvPr/>
        </p:nvCxnSpPr>
        <p:spPr>
          <a:xfrm flipH="1">
            <a:off x="7241593" y="5757256"/>
            <a:ext cx="461307" cy="12108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840" y="1693900"/>
            <a:ext cx="3823160" cy="2018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RVCBase</a:t>
            </a:r>
            <a:endParaRPr lang="en-US" dirty="0" smtClean="0"/>
          </a:p>
          <a:p>
            <a:r>
              <a:rPr lang="en-US" dirty="0" smtClean="0"/>
              <a:t>Map&lt;</a:t>
            </a:r>
            <a:r>
              <a:rPr lang="en-US" dirty="0" err="1" smtClean="0"/>
              <a:t>int</a:t>
            </a:r>
            <a:r>
              <a:rPr lang="en-US" dirty="0" smtClean="0"/>
              <a:t>, ID </a:t>
            </a:r>
            <a:r>
              <a:rPr lang="en-US" dirty="0" err="1" smtClean="0"/>
              <a:t>pfunc</a:t>
            </a:r>
            <a:r>
              <a:rPr lang="en-US" dirty="0" smtClean="0"/>
              <a:t>&gt; </a:t>
            </a:r>
            <a:r>
              <a:rPr lang="en-US" dirty="0" err="1" smtClean="0"/>
              <a:t>m_map</a:t>
            </a:r>
            <a:endParaRPr lang="en-US" dirty="0" smtClean="0"/>
          </a:p>
          <a:p>
            <a:r>
              <a:rPr lang="en-US" dirty="0" err="1" smtClean="0"/>
              <a:t>vRegMap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8838" y="1349376"/>
            <a:ext cx="3965665" cy="4810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65" y="1446984"/>
            <a:ext cx="19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RVCProj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841" y="3732383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showCamPrj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840" y="4076907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showguidelinePrj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841" y="4372559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840" y="4717083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StateUpdatePrj</a:t>
            </a:r>
            <a:r>
              <a:rPr lang="en-US" dirty="0" smtClean="0"/>
              <a:t>\()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837" y="504228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839" y="5333331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afterHandlePrj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127" y="2955508"/>
            <a:ext cx="2574750" cy="73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/>
              <a:t>ModuleBase</a:t>
            </a:r>
            <a:endParaRPr lang="en-US" sz="1050" dirty="0" smtClean="0"/>
          </a:p>
          <a:p>
            <a:r>
              <a:rPr lang="en-US" sz="1050" dirty="0" smtClean="0"/>
              <a:t>Handle</a:t>
            </a:r>
            <a:r>
              <a:rPr lang="en-US" sz="900" dirty="0" smtClean="0"/>
              <a:t>()=0;</a:t>
            </a:r>
            <a:endParaRPr lang="en-US" sz="1050" dirty="0" smtClean="0"/>
          </a:p>
          <a:p>
            <a:r>
              <a:rPr lang="en-US" sz="1050" dirty="0" err="1" smtClean="0"/>
              <a:t>afterHandle</a:t>
            </a:r>
            <a:r>
              <a:rPr lang="en-US" sz="1050" dirty="0" smtClean="0"/>
              <a:t> ()=0;{</a:t>
            </a:r>
            <a:r>
              <a:rPr lang="en-US" sz="1050" dirty="0" err="1" smtClean="0"/>
              <a:t>stateupdate</a:t>
            </a:r>
            <a:r>
              <a:rPr lang="en-US" sz="1050" dirty="0" smtClean="0"/>
              <a:t>()}</a:t>
            </a:r>
            <a:endParaRPr lang="en-US" sz="1050" dirty="0"/>
          </a:p>
          <a:p>
            <a:r>
              <a:rPr lang="en-US" sz="1050" dirty="0" err="1" smtClean="0"/>
              <a:t>stateupdate</a:t>
            </a:r>
            <a:r>
              <a:rPr lang="en-US" sz="1050" dirty="0" smtClean="0"/>
              <a:t>(0=0;</a:t>
            </a:r>
          </a:p>
          <a:p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5954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33" y="3036712"/>
            <a:ext cx="1230489" cy="937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8444" y="2224580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dispatch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501422" y="2641600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501422" y="3505693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7" idx="1"/>
          </p:cNvCxnSpPr>
          <p:nvPr/>
        </p:nvCxnSpPr>
        <p:spPr>
          <a:xfrm>
            <a:off x="1501422" y="3505693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88444" y="3127515"/>
            <a:ext cx="19981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ModuleCtrl</a:t>
            </a:r>
            <a:r>
              <a:rPr lang="en-US" dirty="0" smtClean="0"/>
              <a:t>-&gt;handle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8444" y="4262048"/>
            <a:ext cx="6773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86578" y="2720868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9644" y="3551341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6578" y="3551341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90534" y="2464044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01422" y="1498776"/>
            <a:ext cx="2156178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ModuleCtrl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57600" y="1835292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44622" y="1225016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projCamera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44622" y="1802723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prjPDC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13778" y="1498776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00800" y="1241952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39036" y="173082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932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ADAS -QNX</a:t>
                      </a:r>
                      <a:endParaRPr lang="zh-CN" altLang="en-US" sz="1700" dirty="0"/>
                    </a:p>
                  </a:txBody>
                  <a:tcPr marT="44408" marB="4440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-ANDROID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-LINUX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11044" y="2500172"/>
            <a:ext cx="2736304" cy="3497055"/>
            <a:chOff x="179512" y="1628800"/>
            <a:chExt cx="2736304" cy="3600400"/>
          </a:xfrm>
        </p:grpSpPr>
        <p:grpSp>
          <p:nvGrpSpPr>
            <p:cNvPr id="3" name="Group 14"/>
            <p:cNvGrpSpPr/>
            <p:nvPr/>
          </p:nvGrpSpPr>
          <p:grpSpPr>
            <a:xfrm>
              <a:off x="179512" y="1628800"/>
              <a:ext cx="2736304" cy="3600400"/>
              <a:chOff x="1835696" y="1556792"/>
              <a:chExt cx="4968552" cy="36724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5696" y="2564904"/>
                <a:ext cx="4968552" cy="15121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79712" y="4725144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QNX</a:t>
                </a:r>
                <a:endParaRPr lang="zh-CN" altLang="en-US" sz="9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79712" y="4149080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19872" y="4149080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83968" y="4149080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Screen(driver)</a:t>
                </a:r>
                <a:endParaRPr lang="zh-CN" altLang="en-US" sz="9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79712" y="2924944"/>
                <a:ext cx="90199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04879" y="2924944"/>
                <a:ext cx="792087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06873" y="2924944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9712" y="213285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/>
                  <a:t>IPC(DBUS)</a:t>
                </a:r>
                <a:endParaRPr lang="zh-CN" altLang="en-US" sz="9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79712" y="1556792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99826" y="2924944"/>
                <a:ext cx="85841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79712" y="3501008"/>
                <a:ext cx="469378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07705" y="2555612"/>
                <a:ext cx="2016224" cy="24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371060" y="2970000"/>
              <a:ext cx="472748" cy="4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15" name="Group 96"/>
          <p:cNvGrpSpPr/>
          <p:nvPr/>
        </p:nvGrpSpPr>
        <p:grpSpPr>
          <a:xfrm>
            <a:off x="3146020" y="2500172"/>
            <a:ext cx="2753656" cy="3497055"/>
            <a:chOff x="3123164" y="1628800"/>
            <a:chExt cx="2753656" cy="3600400"/>
          </a:xfrm>
        </p:grpSpPr>
        <p:grpSp>
          <p:nvGrpSpPr>
            <p:cNvPr id="31" name="Group 37"/>
            <p:cNvGrpSpPr/>
            <p:nvPr/>
          </p:nvGrpSpPr>
          <p:grpSpPr>
            <a:xfrm>
              <a:off x="3123164" y="1628800"/>
              <a:ext cx="2753656" cy="3600400"/>
              <a:chOff x="1835696" y="980728"/>
              <a:chExt cx="4968552" cy="48245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2924944"/>
                <a:ext cx="4968552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79712" y="5301208"/>
                <a:ext cx="32403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Android</a:t>
                </a:r>
                <a:endParaRPr lang="zh-CN" altLang="en-US" sz="9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79712" y="4653136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19872" y="4653136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83968" y="4653136"/>
                <a:ext cx="864096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HAL</a:t>
                </a:r>
                <a:endParaRPr lang="zh-CN" altLang="en-US" sz="9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79712" y="3296507"/>
                <a:ext cx="911056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20698" y="3296507"/>
                <a:ext cx="792089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3577" y="3296507"/>
                <a:ext cx="6762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  <a:endParaRPr lang="zh-CN" altLang="en-US" sz="9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79712" y="2060848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JNI</a:t>
                </a:r>
                <a:endParaRPr lang="zh-CN" altLang="en-US" sz="9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9712" y="980728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8797" y="3296507"/>
                <a:ext cx="9204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79712" y="3933056"/>
                <a:ext cx="32403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7704" y="2987659"/>
                <a:ext cx="2592288" cy="31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Native 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79712" y="1556792"/>
                <a:ext cx="475252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lt1"/>
                    </a:solidFill>
                  </a:rPr>
                  <a:t>ADAS Service APIs</a:t>
                </a:r>
                <a:endParaRPr lang="zh-CN" altLang="en-US" sz="9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79712" y="249289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IPC (Binder)</a:t>
                </a:r>
                <a:endParaRPr lang="zh-CN" altLang="en-US" sz="9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92080" y="5301208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SYS/BIOS</a:t>
                </a:r>
                <a:endParaRPr lang="zh-CN" altLang="en-US" sz="9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92080" y="4653136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Vision SDK</a:t>
                </a:r>
                <a:endParaRPr lang="zh-CN" altLang="en-US" sz="9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29464" y="3933056"/>
                <a:ext cx="143859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Info ADAS</a:t>
                </a:r>
                <a:endParaRPr lang="zh-CN" altLang="en-US" sz="9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20072" y="3933056"/>
                <a:ext cx="1584176" cy="187220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286007" y="3356992"/>
              <a:ext cx="510129" cy="42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38" name="Group 79"/>
          <p:cNvGrpSpPr/>
          <p:nvPr/>
        </p:nvGrpSpPr>
        <p:grpSpPr>
          <a:xfrm>
            <a:off x="6043692" y="2500172"/>
            <a:ext cx="2959949" cy="3497055"/>
            <a:chOff x="6012160" y="1700808"/>
            <a:chExt cx="2959949" cy="3600400"/>
          </a:xfrm>
        </p:grpSpPr>
        <p:grpSp>
          <p:nvGrpSpPr>
            <p:cNvPr id="39" name="Group 44"/>
            <p:cNvGrpSpPr/>
            <p:nvPr/>
          </p:nvGrpSpPr>
          <p:grpSpPr>
            <a:xfrm>
              <a:off x="6012160" y="1700808"/>
              <a:ext cx="2959949" cy="3600400"/>
              <a:chOff x="1907704" y="1412776"/>
              <a:chExt cx="4864071" cy="39604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920228" y="2415228"/>
                <a:ext cx="4851547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79712" y="4869160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Orinoco(Linux)</a:t>
                </a:r>
                <a:endParaRPr lang="zh-CN" altLang="en-US" sz="900" b="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79712" y="4221088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19872" y="4221088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83968" y="4221088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V4L</a:t>
                </a:r>
                <a:endParaRPr lang="zh-CN" altLang="en-US" sz="9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79712" y="2934236"/>
                <a:ext cx="87463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SVC</a:t>
                </a:r>
                <a:endParaRPr lang="zh-CN" altLang="en-US" sz="9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08902" y="2934236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19320" y="2934236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MOD</a:t>
                </a:r>
                <a:endParaRPr lang="zh-CN" altLang="en-US" sz="9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79712" y="1412776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64098" y="2934236"/>
                <a:ext cx="8485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79712" y="3510300"/>
                <a:ext cx="46612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Presentation Controller-ADAS Framework</a:t>
                </a:r>
                <a:endParaRPr lang="zh-CN" altLang="en-US" sz="9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7704" y="2564904"/>
                <a:ext cx="2592289" cy="26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67190" y="1983180"/>
                <a:ext cx="4752527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Franca IDL /Common API</a:t>
                </a:r>
                <a:endParaRPr lang="zh-CN" alt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8448142" y="3085200"/>
              <a:ext cx="468000" cy="45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00BE8B-FCFE-43B8-86F2-8884FCEAF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555</Words>
  <Application>Microsoft Office PowerPoint</Application>
  <PresentationFormat>Custom</PresentationFormat>
  <Paragraphs>250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华文中宋</vt:lpstr>
      <vt:lpstr>Arial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Lu, GuoFeng</cp:lastModifiedBy>
  <cp:revision>3283</cp:revision>
  <cp:lastPrinted>2013-08-12T18:00:33Z</cp:lastPrinted>
  <dcterms:created xsi:type="dcterms:W3CDTF">2014-10-02T15:43:54Z</dcterms:created>
  <dcterms:modified xsi:type="dcterms:W3CDTF">2017-07-05T02:21:08Z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