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4" r:id="rId4"/>
  </p:sldMasterIdLst>
  <p:notesMasterIdLst>
    <p:notesMasterId r:id="rId13"/>
  </p:notesMasterIdLst>
  <p:handoutMasterIdLst>
    <p:handoutMasterId r:id="rId14"/>
  </p:handoutMasterIdLst>
  <p:sldIdLst>
    <p:sldId id="1068" r:id="rId5"/>
    <p:sldId id="1070" r:id="rId6"/>
    <p:sldId id="1056" r:id="rId7"/>
    <p:sldId id="1067" r:id="rId8"/>
    <p:sldId id="1069" r:id="rId9"/>
    <p:sldId id="1076" r:id="rId10"/>
    <p:sldId id="1075" r:id="rId11"/>
    <p:sldId id="1063" r:id="rId12"/>
  </p:sldIdLst>
  <p:sldSz cx="9144000" cy="6661150"/>
  <p:notesSz cx="6858000" cy="92964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964" userDrawn="1">
          <p15:clr>
            <a:srgbClr val="A4A3A4"/>
          </p15:clr>
        </p15:guide>
        <p15:guide id="4" orient="horz" pos="2148" userDrawn="1">
          <p15:clr>
            <a:srgbClr val="A4A3A4"/>
          </p15:clr>
        </p15:guide>
        <p15:guide id="5" orient="horz" pos="2028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pos="2928" userDrawn="1">
          <p15:clr>
            <a:srgbClr val="A4A3A4"/>
          </p15:clr>
        </p15:guide>
        <p15:guide id="15" orient="horz" pos="2292" userDrawn="1">
          <p15:clr>
            <a:srgbClr val="A4A3A4"/>
          </p15:clr>
        </p15:guide>
        <p15:guide id="18" orient="horz" pos="2532" userDrawn="1">
          <p15:clr>
            <a:srgbClr val="A4A3A4"/>
          </p15:clr>
        </p15:guide>
        <p15:guide id="23" orient="horz" pos="1884" userDrawn="1">
          <p15:clr>
            <a:srgbClr val="A4A3A4"/>
          </p15:clr>
        </p15:guide>
        <p15:guide id="25" orient="horz" pos="840" userDrawn="1">
          <p15:clr>
            <a:srgbClr val="A4A3A4"/>
          </p15:clr>
        </p15:guide>
        <p15:guide id="26" orient="horz" pos="348" userDrawn="1">
          <p15:clr>
            <a:srgbClr val="A4A3A4"/>
          </p15:clr>
        </p15:guide>
        <p15:guide id="32" pos="4656" userDrawn="1">
          <p15:clr>
            <a:srgbClr val="A4A3A4"/>
          </p15:clr>
        </p15:guide>
        <p15:guide id="33" pos="360" userDrawn="1">
          <p15:clr>
            <a:srgbClr val="A4A3A4"/>
          </p15:clr>
        </p15:guide>
        <p15:guide id="34" pos="3720" userDrawn="1">
          <p15:clr>
            <a:srgbClr val="A4A3A4"/>
          </p15:clr>
        </p15:guide>
        <p15:guide id="37" orient="horz" pos="2844" userDrawn="1">
          <p15:clr>
            <a:srgbClr val="A4A3A4"/>
          </p15:clr>
        </p15:guide>
        <p15:guide id="38" orient="horz" pos="2892" userDrawn="1">
          <p15:clr>
            <a:srgbClr val="A4A3A4"/>
          </p15:clr>
        </p15:guide>
        <p15:guide id="39" orient="horz" pos="3156" userDrawn="1">
          <p15:clr>
            <a:srgbClr val="A4A3A4"/>
          </p15:clr>
        </p15:guide>
        <p15:guide id="41" orient="horz" pos="1404" userDrawn="1">
          <p15:clr>
            <a:srgbClr val="A4A3A4"/>
          </p15:clr>
        </p15:guide>
        <p15:guide id="43" orient="horz" pos="3240" userDrawn="1">
          <p15:clr>
            <a:srgbClr val="A4A3A4"/>
          </p15:clr>
        </p15:guide>
        <p15:guide id="46" orient="horz" pos="252" userDrawn="1">
          <p15:clr>
            <a:srgbClr val="A4A3A4"/>
          </p15:clr>
        </p15:guide>
        <p15:guide id="47" orient="horz" pos="516" userDrawn="1">
          <p15:clr>
            <a:srgbClr val="A4A3A4"/>
          </p15:clr>
        </p15:guide>
        <p15:guide id="48" orient="horz" pos="1116" userDrawn="1">
          <p15:clr>
            <a:srgbClr val="A4A3A4"/>
          </p15:clr>
        </p15:guide>
        <p15:guide id="52" pos="1944" userDrawn="1">
          <p15:clr>
            <a:srgbClr val="A4A3A4"/>
          </p15:clr>
        </p15:guide>
        <p15:guide id="57" pos="2832" userDrawn="1">
          <p15:clr>
            <a:srgbClr val="A4A3A4"/>
          </p15:clr>
        </p15:guide>
        <p15:guide id="58" pos="1896" userDrawn="1">
          <p15:clr>
            <a:srgbClr val="A4A3A4"/>
          </p15:clr>
        </p15:guide>
        <p15:guide id="59" pos="1992" userDrawn="1">
          <p15:clr>
            <a:srgbClr val="A4A3A4"/>
          </p15:clr>
        </p15:guide>
        <p15:guide id="60" orient="horz" pos="3837">
          <p15:clr>
            <a:srgbClr val="A4A3A4"/>
          </p15:clr>
        </p15:guide>
        <p15:guide id="61" orient="horz" pos="2782">
          <p15:clr>
            <a:srgbClr val="A4A3A4"/>
          </p15:clr>
        </p15:guide>
        <p15:guide id="62" orient="horz" pos="2626">
          <p15:clr>
            <a:srgbClr val="A4A3A4"/>
          </p15:clr>
        </p15:guide>
        <p15:guide id="63" orient="horz" pos="2970">
          <p15:clr>
            <a:srgbClr val="A4A3A4"/>
          </p15:clr>
        </p15:guide>
        <p15:guide id="64" orient="horz" pos="3278">
          <p15:clr>
            <a:srgbClr val="A4A3A4"/>
          </p15:clr>
        </p15:guide>
        <p15:guide id="65" orient="horz" pos="2440">
          <p15:clr>
            <a:srgbClr val="A4A3A4"/>
          </p15:clr>
        </p15:guide>
        <p15:guide id="66" orient="horz" pos="1089">
          <p15:clr>
            <a:srgbClr val="A4A3A4"/>
          </p15:clr>
        </p15:guide>
        <p15:guide id="67" orient="horz" pos="448">
          <p15:clr>
            <a:srgbClr val="A4A3A4"/>
          </p15:clr>
        </p15:guide>
        <p15:guide id="68" orient="horz" pos="3684">
          <p15:clr>
            <a:srgbClr val="A4A3A4"/>
          </p15:clr>
        </p15:guide>
        <p15:guide id="69" orient="horz" pos="3748">
          <p15:clr>
            <a:srgbClr val="A4A3A4"/>
          </p15:clr>
        </p15:guide>
        <p15:guide id="70" orient="horz" pos="4087">
          <p15:clr>
            <a:srgbClr val="A4A3A4"/>
          </p15:clr>
        </p15:guide>
        <p15:guide id="71" orient="horz" pos="1816">
          <p15:clr>
            <a:srgbClr val="A4A3A4"/>
          </p15:clr>
        </p15:guide>
        <p15:guide id="72" orient="horz" pos="4196">
          <p15:clr>
            <a:srgbClr val="A4A3A4"/>
          </p15:clr>
        </p15:guide>
        <p15:guide id="73" orient="horz" pos="326">
          <p15:clr>
            <a:srgbClr val="A4A3A4"/>
          </p15:clr>
        </p15:guide>
        <p15:guide id="74" orient="horz" pos="668">
          <p15:clr>
            <a:srgbClr val="A4A3A4"/>
          </p15:clr>
        </p15:guide>
        <p15:guide id="75" orient="horz" pos="14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515">
          <p15:clr>
            <a:srgbClr val="A4A3A4"/>
          </p15:clr>
        </p15:guide>
        <p15:guide id="3" pos="24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3AE"/>
    <a:srgbClr val="3C0D59"/>
    <a:srgbClr val="30C8FE"/>
    <a:srgbClr val="001E69"/>
    <a:srgbClr val="001D68"/>
    <a:srgbClr val="389468"/>
    <a:srgbClr val="49C9D7"/>
    <a:srgbClr val="2EA4E3"/>
    <a:srgbClr val="004C76"/>
    <a:srgbClr val="808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6774" autoAdjust="0"/>
  </p:normalViewPr>
  <p:slideViewPr>
    <p:cSldViewPr snapToGrid="0">
      <p:cViewPr varScale="1">
        <p:scale>
          <a:sx n="106" d="100"/>
          <a:sy n="106" d="100"/>
        </p:scale>
        <p:origin x="936" y="78"/>
      </p:cViewPr>
      <p:guideLst>
        <p:guide orient="horz" pos="2964"/>
        <p:guide orient="horz" pos="2148"/>
        <p:guide orient="horz" pos="2028"/>
        <p:guide orient="horz"/>
        <p:guide pos="2928"/>
        <p:guide orient="horz" pos="2292"/>
        <p:guide orient="horz" pos="2532"/>
        <p:guide orient="horz" pos="1884"/>
        <p:guide orient="horz" pos="840"/>
        <p:guide orient="horz" pos="348"/>
        <p:guide pos="4656"/>
        <p:guide pos="360"/>
        <p:guide pos="3720"/>
        <p:guide orient="horz" pos="2844"/>
        <p:guide orient="horz" pos="2892"/>
        <p:guide orient="horz" pos="3156"/>
        <p:guide orient="horz" pos="1404"/>
        <p:guide orient="horz" pos="3240"/>
        <p:guide orient="horz" pos="252"/>
        <p:guide orient="horz" pos="516"/>
        <p:guide orient="horz" pos="1116"/>
        <p:guide pos="1944"/>
        <p:guide pos="2832"/>
        <p:guide pos="1896"/>
        <p:guide pos="1992"/>
        <p:guide orient="horz" pos="3837"/>
        <p:guide orient="horz" pos="2782"/>
        <p:guide orient="horz" pos="2626"/>
        <p:guide orient="horz" pos="2970"/>
        <p:guide orient="horz" pos="3278"/>
        <p:guide orient="horz" pos="2440"/>
        <p:guide orient="horz" pos="1089"/>
        <p:guide orient="horz" pos="448"/>
        <p:guide orient="horz" pos="3684"/>
        <p:guide orient="horz" pos="3748"/>
        <p:guide orient="horz" pos="4087"/>
        <p:guide orient="horz" pos="1816"/>
        <p:guide orient="horz" pos="4196"/>
        <p:guide orient="horz" pos="326"/>
        <p:guide orient="horz" pos="668"/>
        <p:guide orient="horz" pos="14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-2400" y="-80"/>
      </p:cViewPr>
      <p:guideLst>
        <p:guide orient="horz" pos="2928"/>
        <p:guide pos="2515"/>
        <p:guide pos="24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F2F57-D5DA-A04C-B154-A84120DF7790}" type="datetimeFigureOut">
              <a:rPr lang="en-US" smtClean="0">
                <a:latin typeface="Gill Sans MT" panose="020B0502020104020203" pitchFamily="34" charset="0"/>
                <a:cs typeface="Arial"/>
              </a:rPr>
              <a:pPr/>
              <a:t>7/19/2017</a:t>
            </a:fld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09BD4-3963-A84A-8685-A2D1039E15F8}" type="slidenum">
              <a:rPr lang="en-US" smtClean="0">
                <a:latin typeface="Gill Sans MT" panose="020B0502020104020203" pitchFamily="34" charset="0"/>
                <a:cs typeface="Arial"/>
              </a:rPr>
              <a:pPr/>
              <a:t>‹#›</a:t>
            </a:fld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0896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587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 MT" panose="020B05020201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 MT" panose="020B0502020104020203" pitchFamily="34" charset="0"/>
              </a:defRPr>
            </a:lvl1pPr>
          </a:lstStyle>
          <a:p>
            <a:fld id="{274027C9-984B-6640-B41D-3E13A59B7426}" type="datetimeFigureOut">
              <a:rPr lang="en-US" smtClean="0"/>
              <a:pPr/>
              <a:t>7/19/2017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36638" y="696913"/>
            <a:ext cx="47847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1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 MT" panose="020B05020201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 MT" panose="020B0502020104020203" pitchFamily="34" charset="0"/>
              </a:defRPr>
            </a:lvl1pPr>
          </a:lstStyle>
          <a:p>
            <a:fld id="{1FF452F4-6318-A145-A06A-D18806542E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7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189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378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566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754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5943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line Title &amp;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6369958"/>
            <a:ext cx="474134" cy="289145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2129" y="217301"/>
            <a:ext cx="7170504" cy="660358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buNone/>
              <a:defRPr sz="2200" b="1" i="0" cap="all" baseline="0">
                <a:solidFill>
                  <a:srgbClr val="30C8FE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479" y="926677"/>
            <a:ext cx="7176854" cy="422005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400" b="1" strike="noStrike" cap="all" baseline="0">
                <a:solidFill>
                  <a:schemeClr val="bg1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69888" y="1644737"/>
            <a:ext cx="8734425" cy="489307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73AE"/>
              </a:buClr>
              <a:buFontTx/>
              <a:buNone/>
              <a:defRPr sz="2000" b="1">
                <a:solidFill>
                  <a:srgbClr val="0073AE"/>
                </a:solidFill>
                <a:latin typeface="Gill Sans MT" panose="020B0502020104020203" pitchFamily="34" charset="0"/>
              </a:defRPr>
            </a:lvl1pPr>
            <a:lvl2pPr marL="457189" indent="-177796">
              <a:spcBef>
                <a:spcPts val="6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804843" indent="-165096">
              <a:spcBef>
                <a:spcPts val="6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33437" indent="-165096">
              <a:buClr>
                <a:srgbClr val="001E69"/>
              </a:buClr>
              <a:buFont typeface="Arial" panose="020B0604020202020204" pitchFamily="34" charset="0"/>
              <a:buChar char="•"/>
              <a:defRPr sz="1400">
                <a:latin typeface="Gill Sans MT" panose="020B0502020104020203" pitchFamily="34" charset="0"/>
              </a:defRPr>
            </a:lvl4pPr>
            <a:lvl5pPr marL="1262032" indent="-228594">
              <a:buClr>
                <a:srgbClr val="001E69"/>
              </a:buClr>
              <a:defRPr sz="12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41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&amp;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6369958"/>
            <a:ext cx="474134" cy="289145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2129" y="-80323"/>
            <a:ext cx="7170504" cy="660358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buNone/>
              <a:defRPr lang="en-CA" sz="2200" b="1" i="0" kern="1200" cap="none" baseline="0" dirty="0" smtClean="0">
                <a:solidFill>
                  <a:srgbClr val="30C8FE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1180" y="801084"/>
            <a:ext cx="7697056" cy="564043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400" b="1" strike="noStrike" cap="all" baseline="0">
                <a:solidFill>
                  <a:schemeClr val="bg1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69889" y="1595389"/>
            <a:ext cx="8328025" cy="3947346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73AE"/>
              </a:buClr>
              <a:buFontTx/>
              <a:buNone/>
              <a:defRPr sz="2400" b="1">
                <a:solidFill>
                  <a:srgbClr val="0073AE"/>
                </a:solidFill>
                <a:latin typeface="Gill Sans MT" panose="020B0502020104020203" pitchFamily="34" charset="0"/>
              </a:defRPr>
            </a:lvl1pPr>
            <a:lvl2pPr>
              <a:buClr>
                <a:srgbClr val="001E69"/>
              </a:buClr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>
              <a:buClr>
                <a:srgbClr val="001E69"/>
              </a:buClr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>
              <a:buClr>
                <a:srgbClr val="001E69"/>
              </a:buClr>
              <a:defRPr sz="1400">
                <a:latin typeface="Gill Sans MT" panose="020B0502020104020203" pitchFamily="34" charset="0"/>
              </a:defRPr>
            </a:lvl4pPr>
            <a:lvl5pPr>
              <a:buClr>
                <a:srgbClr val="001E69"/>
              </a:buClr>
              <a:defRPr sz="14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19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7"/>
          <p:cNvSpPr txBox="1">
            <a:spLocks/>
          </p:cNvSpPr>
          <p:nvPr userDrawn="1"/>
        </p:nvSpPr>
        <p:spPr>
          <a:xfrm>
            <a:off x="396875" y="6376519"/>
            <a:ext cx="2793358" cy="9233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0" cap="none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HARMAN International. </a:t>
            </a:r>
            <a:r>
              <a:rPr lang="en-US" sz="600" b="0" cap="none" baseline="0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 </a:t>
            </a:r>
            <a:r>
              <a:rPr lang="en-US" sz="600" b="0" cap="none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Confidential.</a:t>
            </a:r>
            <a:r>
              <a:rPr lang="en-US" sz="600" b="0" cap="none" baseline="0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  </a:t>
            </a:r>
            <a:r>
              <a:rPr lang="en-US" sz="600" b="0" cap="none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Copyright 2015.</a:t>
            </a:r>
            <a:endParaRPr lang="en-US" sz="600" b="0" cap="none" dirty="0">
              <a:solidFill>
                <a:srgbClr val="7F7F7F"/>
              </a:solidFill>
              <a:latin typeface="Gill Sans MT" panose="020B0502020104020203" pitchFamily="34" charset="0"/>
            </a:endParaRPr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6369958"/>
            <a:ext cx="474134" cy="289145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2129" y="-60164"/>
            <a:ext cx="7170504" cy="660358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buNone/>
              <a:defRPr lang="en-CA" sz="2200" b="1" i="0" kern="1200" cap="all" baseline="0" dirty="0" smtClean="0">
                <a:solidFill>
                  <a:srgbClr val="30C8FE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479" y="926677"/>
            <a:ext cx="7176854" cy="422005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400" b="1" strike="noStrike" cap="all" baseline="0">
                <a:solidFill>
                  <a:schemeClr val="bg1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55515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6369958"/>
            <a:ext cx="474134" cy="289145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2129" y="-62905"/>
            <a:ext cx="7170504" cy="660358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buNone/>
              <a:defRPr lang="en-CA" sz="2200" b="1" i="0" kern="1200" cap="none" baseline="0" dirty="0" smtClean="0">
                <a:solidFill>
                  <a:srgbClr val="30C8FE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479" y="930787"/>
            <a:ext cx="7176854" cy="422005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400" b="1" strike="noStrike" cap="all" baseline="0">
                <a:solidFill>
                  <a:schemeClr val="bg1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</a:t>
            </a:r>
            <a:br>
              <a:rPr lang="en-CA" dirty="0" smtClean="0"/>
            </a:br>
            <a:r>
              <a:rPr lang="en-CA" dirty="0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59992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61950" y="2457612"/>
            <a:ext cx="1955800" cy="35723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6369957"/>
            <a:ext cx="474134" cy="289145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0"/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2426" y="253706"/>
            <a:ext cx="6858000" cy="6603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lang="en-CA" sz="2200" b="1" i="0" kern="1200" cap="all" baseline="0" dirty="0" smtClean="0">
                <a:solidFill>
                  <a:srgbClr val="30C8FE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964" y="718341"/>
            <a:ext cx="7162799" cy="660358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80000"/>
              </a:lnSpc>
              <a:buNone/>
              <a:defRPr sz="2400" b="1" baseline="0">
                <a:solidFill>
                  <a:schemeClr val="bg1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  <p:pic>
        <p:nvPicPr>
          <p:cNvPr id="39" name="Picture 38" descr="harmanKardonLogo copy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92" y="3170694"/>
            <a:ext cx="1068607" cy="240426"/>
          </a:xfrm>
          <a:prstGeom prst="rect">
            <a:avLst/>
          </a:prstGeom>
        </p:spPr>
      </p:pic>
      <p:sp>
        <p:nvSpPr>
          <p:cNvPr id="4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68312" y="2128663"/>
            <a:ext cx="1949449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501901" y="2128663"/>
            <a:ext cx="1974850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2601" y="2128663"/>
            <a:ext cx="1973263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2501901" y="2457612"/>
            <a:ext cx="1974850" cy="35723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4667250" y="2457612"/>
            <a:ext cx="1974850" cy="35723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8037" y="2132775"/>
            <a:ext cx="8621977" cy="4073058"/>
            <a:chOff x="268023" y="1576146"/>
            <a:chExt cx="8621977" cy="3300657"/>
          </a:xfrm>
        </p:grpSpPr>
        <p:cxnSp>
          <p:nvCxnSpPr>
            <p:cNvPr id="29" name="Straight Connector 28"/>
            <p:cNvCxnSpPr/>
            <p:nvPr userDrawn="1"/>
          </p:nvCxnSpPr>
          <p:spPr>
            <a:xfrm rot="5400000">
              <a:off x="-1380998" y="32261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759812" y="3226194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2929197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5098582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7239391" y="3225167"/>
              <a:ext cx="3299630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667250" y="2128663"/>
            <a:ext cx="1974850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9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6831014" y="2457612"/>
            <a:ext cx="1974850" cy="35723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276225" y="1639799"/>
            <a:ext cx="8382000" cy="40707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201551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61963" y="2438308"/>
            <a:ext cx="2693171" cy="359167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6369957"/>
            <a:ext cx="474134" cy="289145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0"/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2426" y="253706"/>
            <a:ext cx="6858000" cy="6603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lang="en-CA" sz="2200" b="1" i="0" kern="1200" cap="all" baseline="0" dirty="0" smtClean="0">
                <a:solidFill>
                  <a:srgbClr val="30C8FE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964" y="718341"/>
            <a:ext cx="7162799" cy="660358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80000"/>
              </a:lnSpc>
              <a:buNone/>
              <a:defRPr sz="2400" b="1" baseline="0">
                <a:solidFill>
                  <a:schemeClr val="bg1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  <p:pic>
        <p:nvPicPr>
          <p:cNvPr id="39" name="Picture 38" descr="harmanKardonLogo copy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92" y="3170694"/>
            <a:ext cx="1068607" cy="240426"/>
          </a:xfrm>
          <a:prstGeom prst="rect">
            <a:avLst/>
          </a:prstGeom>
        </p:spPr>
      </p:pic>
      <p:sp>
        <p:nvSpPr>
          <p:cNvPr id="4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7" y="2116324"/>
            <a:ext cx="2684426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211953" y="2116324"/>
            <a:ext cx="2710289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3221478" y="2438308"/>
            <a:ext cx="2710289" cy="359167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6098277" y="2438308"/>
            <a:ext cx="2710110" cy="359167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58498" y="2134038"/>
            <a:ext cx="8619284" cy="4071797"/>
            <a:chOff x="253804" y="1577171"/>
            <a:chExt cx="6495387" cy="3299632"/>
          </a:xfrm>
        </p:grpSpPr>
        <p:cxnSp>
          <p:nvCxnSpPr>
            <p:cNvPr id="29" name="Straight Connector 28"/>
            <p:cNvCxnSpPr/>
            <p:nvPr userDrawn="1"/>
          </p:nvCxnSpPr>
          <p:spPr>
            <a:xfrm rot="5400000">
              <a:off x="-1395217" y="32261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759812" y="3226194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2929197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5098582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088752" y="2116324"/>
            <a:ext cx="2710110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267138" y="1626669"/>
            <a:ext cx="8686365" cy="56367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256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4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42900" y="2187490"/>
            <a:ext cx="1955800" cy="38424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Text Placeholder 117"/>
          <p:cNvSpPr txBox="1">
            <a:spLocks/>
          </p:cNvSpPr>
          <p:nvPr userDrawn="1"/>
        </p:nvSpPr>
        <p:spPr>
          <a:xfrm>
            <a:off x="333375" y="6376517"/>
            <a:ext cx="2793358" cy="9233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b="0" cap="none" dirty="0">
                <a:solidFill>
                  <a:srgbClr val="7F7F7F"/>
                </a:solidFill>
              </a:rPr>
              <a:t>HARMAN International.  Confidential.  Copyright 2015.</a:t>
            </a:r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7" y="6369956"/>
            <a:ext cx="474134" cy="289145"/>
          </a:xfrm>
          <a:prstGeom prst="rect">
            <a:avLst/>
          </a:prstGeom>
        </p:spPr>
        <p:txBody>
          <a:bodyPr vert="horz" lIns="91440" tIns="0" rIns="9144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pic>
        <p:nvPicPr>
          <p:cNvPr id="39" name="Picture 38" descr="harmanKardonLogo copy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91" y="3170694"/>
            <a:ext cx="1068607" cy="240426"/>
          </a:xfrm>
          <a:prstGeom prst="rect">
            <a:avLst/>
          </a:prstGeom>
        </p:spPr>
      </p:pic>
      <p:sp>
        <p:nvSpPr>
          <p:cNvPr id="4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49263" y="1758596"/>
            <a:ext cx="1949449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501900" y="1758596"/>
            <a:ext cx="1974850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2601" y="1758596"/>
            <a:ext cx="1973263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2501900" y="2187490"/>
            <a:ext cx="1974850" cy="38424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4667250" y="2187490"/>
            <a:ext cx="1974850" cy="38424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39461" y="1833872"/>
            <a:ext cx="6509743" cy="4428432"/>
            <a:chOff x="239448" y="1577171"/>
            <a:chExt cx="6509743" cy="3299632"/>
          </a:xfrm>
        </p:grpSpPr>
        <p:cxnSp>
          <p:nvCxnSpPr>
            <p:cNvPr id="29" name="Straight Connector 28"/>
            <p:cNvCxnSpPr/>
            <p:nvPr userDrawn="1"/>
          </p:nvCxnSpPr>
          <p:spPr>
            <a:xfrm rot="5400000">
              <a:off x="-1409573" y="32261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759812" y="3226194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2929197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5098582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667250" y="1758596"/>
            <a:ext cx="1974850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9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6831013" y="2187490"/>
            <a:ext cx="1974850" cy="38424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1" y="266039"/>
            <a:ext cx="6858000" cy="6603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 b="1" baseline="0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1" y="718339"/>
            <a:ext cx="6858000" cy="6603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</p:spTree>
    <p:extLst>
      <p:ext uri="{BB962C8B-B14F-4D97-AF65-F5344CB8AC3E}">
        <p14:creationId xmlns:p14="http://schemas.microsoft.com/office/powerpoint/2010/main" val="114829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4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42900" y="2187490"/>
            <a:ext cx="1955800" cy="38424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Text Placeholder 117"/>
          <p:cNvSpPr txBox="1">
            <a:spLocks/>
          </p:cNvSpPr>
          <p:nvPr userDrawn="1"/>
        </p:nvSpPr>
        <p:spPr>
          <a:xfrm>
            <a:off x="333375" y="6376517"/>
            <a:ext cx="2793358" cy="9233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b="0" cap="none" dirty="0">
                <a:solidFill>
                  <a:srgbClr val="7F7F7F"/>
                </a:solidFill>
              </a:rPr>
              <a:t>HARMAN International.  Confidential.  Copyright 2015.</a:t>
            </a:r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7" y="6369956"/>
            <a:ext cx="474134" cy="289145"/>
          </a:xfrm>
          <a:prstGeom prst="rect">
            <a:avLst/>
          </a:prstGeom>
        </p:spPr>
        <p:txBody>
          <a:bodyPr vert="horz" lIns="91440" tIns="0" rIns="9144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pic>
        <p:nvPicPr>
          <p:cNvPr id="39" name="Picture 38" descr="harmanKardonLogo copy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91" y="3170694"/>
            <a:ext cx="1068607" cy="240426"/>
          </a:xfrm>
          <a:prstGeom prst="rect">
            <a:avLst/>
          </a:prstGeom>
        </p:spPr>
      </p:pic>
      <p:sp>
        <p:nvSpPr>
          <p:cNvPr id="4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49263" y="1758596"/>
            <a:ext cx="1949449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501900" y="1758596"/>
            <a:ext cx="1974850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2601" y="1758596"/>
            <a:ext cx="1973263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2501900" y="2187490"/>
            <a:ext cx="1974850" cy="38424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4667250" y="2187490"/>
            <a:ext cx="1974850" cy="38424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39461" y="1833872"/>
            <a:ext cx="6509743" cy="4428432"/>
            <a:chOff x="239448" y="1577171"/>
            <a:chExt cx="6509743" cy="3299632"/>
          </a:xfrm>
        </p:grpSpPr>
        <p:cxnSp>
          <p:nvCxnSpPr>
            <p:cNvPr id="29" name="Straight Connector 28"/>
            <p:cNvCxnSpPr/>
            <p:nvPr userDrawn="1"/>
          </p:nvCxnSpPr>
          <p:spPr>
            <a:xfrm rot="5400000">
              <a:off x="-1409573" y="32261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759812" y="3226194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2929197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5098582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667250" y="1758596"/>
            <a:ext cx="1974850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9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6831013" y="2187490"/>
            <a:ext cx="1974850" cy="38424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1" y="266039"/>
            <a:ext cx="6858000" cy="6603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 b="1" baseline="0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1" y="718339"/>
            <a:ext cx="6858000" cy="6603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</p:spTree>
    <p:extLst>
      <p:ext uri="{BB962C8B-B14F-4D97-AF65-F5344CB8AC3E}">
        <p14:creationId xmlns:p14="http://schemas.microsoft.com/office/powerpoint/2010/main" val="114829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69274"/>
            <a:ext cx="7772400" cy="142783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74652"/>
            <a:ext cx="6400800" cy="17022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3899"/>
            <a:ext cx="2133600" cy="354645"/>
          </a:xfrm>
          <a:prstGeom prst="rect">
            <a:avLst/>
          </a:prstGeom>
        </p:spPr>
        <p:txBody>
          <a:bodyPr/>
          <a:lstStyle/>
          <a:p>
            <a:fld id="{92757423-57D8-4E11-93BA-DE26DE29D5C8}" type="datetimeFigureOut">
              <a:rPr lang="zh-CN" altLang="en-US" smtClean="0"/>
              <a:pPr/>
              <a:t>2017/7/19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73899"/>
            <a:ext cx="2895600" cy="35464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244-5541-4A14-B8E4-B76E7293CD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588" y="-3375"/>
            <a:ext cx="9144000" cy="1467921"/>
          </a:xfrm>
          <a:prstGeom prst="rect">
            <a:avLst/>
          </a:prstGeom>
        </p:spPr>
      </p:pic>
      <p:sp>
        <p:nvSpPr>
          <p:cNvPr id="6" name="Text Placeholder 117"/>
          <p:cNvSpPr txBox="1">
            <a:spLocks/>
          </p:cNvSpPr>
          <p:nvPr/>
        </p:nvSpPr>
        <p:spPr>
          <a:xfrm>
            <a:off x="396875" y="6376518"/>
            <a:ext cx="2793358" cy="9233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0" cap="none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HARMAN International. </a:t>
            </a:r>
            <a:r>
              <a:rPr lang="en-US" sz="600" b="0" cap="none" baseline="0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 </a:t>
            </a:r>
            <a:r>
              <a:rPr lang="en-US" sz="600" b="0" cap="none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Confidential.</a:t>
            </a:r>
            <a:r>
              <a:rPr lang="en-US" sz="600" b="0" cap="none" baseline="0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  </a:t>
            </a:r>
            <a:r>
              <a:rPr lang="en-US" sz="600" b="0" cap="none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Copyright 2015.</a:t>
            </a:r>
            <a:endParaRPr lang="en-US" sz="600" b="0" cap="none" dirty="0">
              <a:solidFill>
                <a:srgbClr val="7F7F7F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73061" y="437913"/>
            <a:ext cx="7434929" cy="972840"/>
          </a:xfrm>
          <a:prstGeom prst="rect">
            <a:avLst/>
          </a:prstGeom>
        </p:spPr>
        <p:txBody>
          <a:bodyPr vert="horz" lIns="91438" tIns="45719" rIns="91438" bIns="45719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73063" y="1645309"/>
            <a:ext cx="8642669" cy="500572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Rectangle 11"/>
          <p:cNvSpPr/>
          <p:nvPr/>
        </p:nvSpPr>
        <p:spPr>
          <a:xfrm rot="10800000">
            <a:off x="3037036" y="5016426"/>
            <a:ext cx="6106964" cy="1729950"/>
          </a:xfrm>
          <a:prstGeom prst="rect">
            <a:avLst/>
          </a:prstGeom>
          <a:blipFill dpi="0" rotWithShape="1">
            <a:blip r:embed="rId12" cstate="screen">
              <a:alphaModFix am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43" t="5616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042150" y="6272592"/>
            <a:ext cx="2057400" cy="355672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7467E81D-E35B-481C-8D8E-7F934BC6EA6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Bild 15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146" y="233675"/>
            <a:ext cx="1439651" cy="98867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783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951" r:id="rId6"/>
    <p:sldLayoutId id="2147483955" r:id="rId7"/>
    <p:sldLayoutId id="2147483956" r:id="rId8"/>
    <p:sldLayoutId id="2147483958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marL="0" indent="0" algn="l" defTabSz="457189" rtl="0" eaLnBrk="1" latinLnBrk="0" hangingPunct="1">
        <a:lnSpc>
          <a:spcPct val="70000"/>
        </a:lnSpc>
        <a:spcBef>
          <a:spcPts val="0"/>
        </a:spcBef>
        <a:buFont typeface="Arial"/>
        <a:buNone/>
        <a:defRPr lang="en-US" sz="2400" b="1" strike="noStrike" kern="1200" cap="all" spc="0" baseline="0" dirty="0">
          <a:solidFill>
            <a:schemeClr val="bg1"/>
          </a:solidFill>
          <a:latin typeface="Gill Sans MT" panose="020B0502020104020203" pitchFamily="34" charset="0"/>
          <a:ea typeface="+mn-ea"/>
          <a:cs typeface="Arial"/>
        </a:defRPr>
      </a:lvl1pPr>
    </p:titleStyle>
    <p:bodyStyle>
      <a:lvl1pPr marL="0" indent="0" algn="l" defTabSz="457189" rtl="0" eaLnBrk="1" latinLnBrk="0" hangingPunct="1">
        <a:lnSpc>
          <a:spcPct val="85000"/>
        </a:lnSpc>
        <a:spcBef>
          <a:spcPts val="1200"/>
        </a:spcBef>
        <a:buClr>
          <a:srgbClr val="0073AE"/>
        </a:buClr>
        <a:buFont typeface="Arial" panose="020B0604020202020204" pitchFamily="34" charset="0"/>
        <a:buNone/>
        <a:defRPr lang="en-US" sz="2000" b="1" kern="1200" dirty="0" smtClean="0">
          <a:solidFill>
            <a:srgbClr val="0073AE"/>
          </a:solidFill>
          <a:latin typeface="Gill Sans MT" panose="020B0502020104020203" pitchFamily="34" charset="0"/>
          <a:ea typeface="+mn-ea"/>
          <a:cs typeface="+mn-cs"/>
        </a:defRPr>
      </a:lvl1pPr>
      <a:lvl2pPr marL="457189" indent="-173034" algn="l" defTabSz="457189" rtl="0" eaLnBrk="1" latinLnBrk="0" hangingPunct="1">
        <a:lnSpc>
          <a:spcPct val="85000"/>
        </a:lnSpc>
        <a:spcBef>
          <a:spcPts val="1200"/>
        </a:spcBef>
        <a:buClr>
          <a:srgbClr val="001E69"/>
        </a:buClr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087411" indent="-173034" algn="l" defTabSz="457189" rtl="0" eaLnBrk="1" latinLnBrk="0" hangingPunct="1">
        <a:lnSpc>
          <a:spcPct val="85000"/>
        </a:lnSpc>
        <a:spcBef>
          <a:spcPts val="1200"/>
        </a:spcBef>
        <a:buClr>
          <a:srgbClr val="001E69"/>
        </a:buClr>
        <a:buFont typeface="Tahoma" panose="020B0604030504040204" pitchFamily="34" charset="0"/>
        <a:buChar char="̶"/>
        <a:defRPr lang="en-US" sz="1600" kern="1200" dirty="0" smtClean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0" pos="240" userDrawn="1">
          <p15:clr>
            <a:srgbClr val="F26B43"/>
          </p15:clr>
        </p15:guide>
        <p15:guide id="3" pos="5520" userDrawn="1">
          <p15:clr>
            <a:srgbClr val="F26B43"/>
          </p15:clr>
        </p15:guide>
        <p15:guide id="4" orient="horz" pos="616" userDrawn="1">
          <p15:clr>
            <a:srgbClr val="F26B43"/>
          </p15:clr>
        </p15:guide>
        <p15:guide id="5" orient="horz" pos="248" userDrawn="1">
          <p15:clr>
            <a:srgbClr val="F26B43"/>
          </p15:clr>
        </p15:guide>
        <p15:guide id="6" orient="horz" pos="948" userDrawn="1">
          <p15:clr>
            <a:srgbClr val="F26B43"/>
          </p15:clr>
        </p15:guide>
        <p15:guide id="7" orient="horz" pos="3012" userDrawn="1">
          <p15:clr>
            <a:srgbClr val="F26B43"/>
          </p15:clr>
        </p15:guide>
        <p15:guide id="8" orient="horz" pos="10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144" y="1884891"/>
            <a:ext cx="8166576" cy="4226197"/>
          </a:xfrm>
        </p:spPr>
        <p:txBody>
          <a:bodyPr/>
          <a:lstStyle/>
          <a:p>
            <a:pPr algn="l"/>
            <a:r>
              <a:rPr lang="en-US" altLang="zh-CN" b="0" u="sng" dirty="0" smtClean="0">
                <a:solidFill>
                  <a:schemeClr val="tx1"/>
                </a:solidFill>
              </a:rPr>
              <a:t>WHAT</a:t>
            </a:r>
            <a:r>
              <a:rPr lang="en-US" altLang="zh-CN" b="0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libs which dedicated to ADAS service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abstract/common modules , not depends on platform or project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modules designed for </a:t>
            </a:r>
            <a:r>
              <a:rPr lang="en-US" altLang="zh-CN" b="0" dirty="0" smtClean="0">
                <a:solidFill>
                  <a:schemeClr val="tx1"/>
                </a:solidFill>
              </a:rPr>
              <a:t>application development including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Abstract module behavior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function safe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lesson &amp; learn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use case management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KPI </a:t>
            </a:r>
            <a:r>
              <a:rPr lang="en-US" altLang="zh-CN" dirty="0" smtClean="0">
                <a:solidFill>
                  <a:schemeClr val="tx1"/>
                </a:solidFill>
              </a:rPr>
              <a:t>event monitoring 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b="0" dirty="0" smtClean="0">
              <a:solidFill>
                <a:schemeClr val="tx1"/>
              </a:solidFill>
            </a:endParaRPr>
          </a:p>
          <a:p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244-5541-4A14-B8E4-B76E7293CD56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13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 </a:t>
            </a: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</a:rPr>
              <a:t>ADAS Framework</a:t>
            </a:r>
            <a:r>
              <a:rPr kumimoji="0" lang="en-US" altLang="zh-CN" sz="20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6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244-5541-4A14-B8E4-B76E7293CD56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13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 </a:t>
            </a: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</a:rPr>
              <a:t>ADAS Framework</a:t>
            </a:r>
            <a:r>
              <a:rPr kumimoji="0" lang="en-US" altLang="zh-CN" sz="20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88144" y="1647731"/>
            <a:ext cx="8285076" cy="1727914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0" u="sng" dirty="0" smtClean="0">
                <a:solidFill>
                  <a:schemeClr val="tx1"/>
                </a:solidFill>
              </a:rPr>
              <a:t>WHY</a:t>
            </a:r>
            <a:r>
              <a:rPr lang="en-US" altLang="zh-CN" b="0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to </a:t>
            </a:r>
            <a:r>
              <a:rPr lang="en-US" altLang="zh-CN" b="0" dirty="0">
                <a:solidFill>
                  <a:schemeClr val="tx1"/>
                </a:solidFill>
              </a:rPr>
              <a:t>setup baseline </a:t>
            </a:r>
            <a:r>
              <a:rPr lang="en-US" altLang="zh-CN" b="0" dirty="0" smtClean="0">
                <a:solidFill>
                  <a:schemeClr val="tx1"/>
                </a:solidFill>
              </a:rPr>
              <a:t>of </a:t>
            </a:r>
            <a:r>
              <a:rPr lang="en-US" altLang="zh-CN" b="0" dirty="0" err="1" smtClean="0">
                <a:solidFill>
                  <a:schemeClr val="tx1"/>
                </a:solidFill>
              </a:rPr>
              <a:t>adas</a:t>
            </a:r>
            <a:r>
              <a:rPr lang="en-US" altLang="zh-CN" b="0" dirty="0" smtClean="0">
                <a:solidFill>
                  <a:schemeClr val="tx1"/>
                </a:solidFill>
              </a:rPr>
              <a:t> service quickly, especially multi project ongoing at same 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to </a:t>
            </a:r>
            <a:r>
              <a:rPr lang="en-US" altLang="zh-CN" b="0" dirty="0" smtClean="0">
                <a:solidFill>
                  <a:schemeClr val="tx1"/>
                </a:solidFill>
              </a:rPr>
              <a:t>extended</a:t>
            </a:r>
            <a:r>
              <a:rPr lang="en-US" altLang="zh-CN" b="0" dirty="0" smtClean="0">
                <a:solidFill>
                  <a:schemeClr val="tx1"/>
                </a:solidFill>
              </a:rPr>
              <a:t>/reuse </a:t>
            </a:r>
            <a:r>
              <a:rPr lang="en-US" altLang="zh-CN" b="0" dirty="0" smtClean="0">
                <a:solidFill>
                  <a:schemeClr val="tx1"/>
                </a:solidFill>
              </a:rPr>
              <a:t>system </a:t>
            </a:r>
            <a:r>
              <a:rPr lang="en-US" altLang="zh-CN" b="0" dirty="0" smtClean="0">
                <a:solidFill>
                  <a:schemeClr val="tx1"/>
                </a:solidFill>
              </a:rPr>
              <a:t>more easily, a fixed and stable framework is required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88144" y="3656298"/>
            <a:ext cx="8592894" cy="2137920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0" u="sng" dirty="0" smtClean="0">
                <a:solidFill>
                  <a:schemeClr val="tx1"/>
                </a:solidFill>
              </a:rPr>
              <a:t>HOW</a:t>
            </a:r>
            <a:r>
              <a:rPr lang="en-US" altLang="zh-CN" b="0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Code refactoring </a:t>
            </a:r>
            <a:r>
              <a:rPr lang="en-US" altLang="zh-CN" b="0" dirty="0">
                <a:solidFill>
                  <a:schemeClr val="tx1"/>
                </a:solidFill>
              </a:rPr>
              <a:t>existed module </a:t>
            </a:r>
            <a:r>
              <a:rPr lang="en-US" altLang="zh-CN" b="0" dirty="0" smtClean="0">
                <a:solidFill>
                  <a:schemeClr val="tx1"/>
                </a:solidFill>
              </a:rPr>
              <a:t>from multi - project</a:t>
            </a:r>
            <a:endParaRPr lang="en-US" altLang="zh-CN" b="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identify common/key part to core, dedicated part to project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Framework shall be </a:t>
            </a:r>
            <a:r>
              <a:rPr lang="en-US" b="0" dirty="0" smtClean="0">
                <a:solidFill>
                  <a:schemeClr val="tx1"/>
                </a:solidFill>
              </a:rPr>
              <a:t>continuously </a:t>
            </a:r>
            <a:r>
              <a:rPr lang="en-US" b="0" dirty="0">
                <a:solidFill>
                  <a:schemeClr val="tx1"/>
                </a:solidFill>
              </a:rPr>
              <a:t>i</a:t>
            </a:r>
            <a:r>
              <a:rPr lang="en-US" b="0" dirty="0" smtClean="0">
                <a:solidFill>
                  <a:schemeClr val="tx1"/>
                </a:solidFill>
              </a:rPr>
              <a:t>mproved </a:t>
            </a:r>
            <a:r>
              <a:rPr lang="en-US" b="0" dirty="0" smtClean="0">
                <a:solidFill>
                  <a:schemeClr val="tx1"/>
                </a:solidFill>
              </a:rPr>
              <a:t>by best practice, team review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Framework </a:t>
            </a:r>
            <a:r>
              <a:rPr lang="en-US" b="0" dirty="0" smtClean="0">
                <a:solidFill>
                  <a:schemeClr val="tx1"/>
                </a:solidFill>
              </a:rPr>
              <a:t>quality shall </a:t>
            </a:r>
            <a:r>
              <a:rPr lang="en-US" b="0" dirty="0">
                <a:solidFill>
                  <a:schemeClr val="tx1"/>
                </a:solidFill>
              </a:rPr>
              <a:t>be </a:t>
            </a:r>
            <a:r>
              <a:rPr lang="en-US" altLang="zh-CN" b="0" dirty="0" smtClean="0">
                <a:solidFill>
                  <a:schemeClr val="tx1"/>
                </a:solidFill>
              </a:rPr>
              <a:t>guaranteed by core use case</a:t>
            </a:r>
            <a:endParaRPr lang="en-US" altLang="zh-CN" b="0" dirty="0">
              <a:solidFill>
                <a:schemeClr val="tx1"/>
              </a:solidFill>
            </a:endParaRPr>
          </a:p>
          <a:p>
            <a:endParaRPr lang="en-US" altLang="zh-CN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4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139036" y="1730820"/>
          <a:ext cx="8928992" cy="440544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932"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ADAS -QNX</a:t>
                      </a:r>
                      <a:endParaRPr lang="zh-CN" altLang="en-US" sz="1700" dirty="0"/>
                    </a:p>
                  </a:txBody>
                  <a:tcPr marT="44408" marB="44408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ADAS -ANDROID</a:t>
                      </a:r>
                      <a:endParaRPr lang="zh-CN" altLang="en-US" sz="1700" dirty="0" smtClean="0"/>
                    </a:p>
                    <a:p>
                      <a:endParaRPr lang="zh-CN" altLang="en-US" sz="1700" dirty="0"/>
                    </a:p>
                  </a:txBody>
                  <a:tcPr marT="44408" marB="44408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ADAS -LINUX</a:t>
                      </a:r>
                      <a:endParaRPr lang="zh-CN" altLang="en-US" sz="1700" dirty="0" smtClean="0"/>
                    </a:p>
                    <a:p>
                      <a:endParaRPr lang="zh-CN" altLang="en-US" sz="1700" dirty="0"/>
                    </a:p>
                  </a:txBody>
                  <a:tcPr marT="44408" marB="44408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514"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T="44408" marB="44408"/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T="44408" marB="44408"/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T="44408" marB="444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Group 95"/>
          <p:cNvGrpSpPr/>
          <p:nvPr/>
        </p:nvGrpSpPr>
        <p:grpSpPr>
          <a:xfrm>
            <a:off x="211044" y="2500172"/>
            <a:ext cx="2736304" cy="3497055"/>
            <a:chOff x="179512" y="1628800"/>
            <a:chExt cx="2736304" cy="3600400"/>
          </a:xfrm>
        </p:grpSpPr>
        <p:grpSp>
          <p:nvGrpSpPr>
            <p:cNvPr id="3" name="Group 14"/>
            <p:cNvGrpSpPr/>
            <p:nvPr/>
          </p:nvGrpSpPr>
          <p:grpSpPr>
            <a:xfrm>
              <a:off x="179512" y="1628800"/>
              <a:ext cx="2736304" cy="3600400"/>
              <a:chOff x="1835696" y="1556792"/>
              <a:chExt cx="4968552" cy="3672408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5696" y="2564904"/>
                <a:ext cx="4968552" cy="151216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b="1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1979712" y="4725144"/>
                <a:ext cx="4752528" cy="50405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QNX</a:t>
                </a:r>
                <a:endParaRPr lang="zh-CN" altLang="en-US" sz="900" b="1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979712" y="4149080"/>
                <a:ext cx="1368152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OPGL</a:t>
                </a:r>
                <a:endParaRPr lang="zh-CN" altLang="en-US" sz="900" b="1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419872" y="4149080"/>
                <a:ext cx="792088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EGL</a:t>
                </a:r>
                <a:endParaRPr lang="zh-CN" altLang="en-US" sz="900" b="1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283968" y="4149080"/>
                <a:ext cx="2448272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Screen(driver)</a:t>
                </a:r>
                <a:endParaRPr lang="zh-CN" altLang="en-US" sz="900" b="1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79712" y="2924944"/>
                <a:ext cx="901995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Guide</a:t>
                </a:r>
              </a:p>
              <a:p>
                <a:pPr algn="ctr"/>
                <a:r>
                  <a:rPr lang="en-US" altLang="zh-CN" sz="900" b="1" dirty="0" smtClean="0"/>
                  <a:t>Line</a:t>
                </a:r>
                <a:endParaRPr lang="zh-CN" altLang="en-US" sz="900" b="1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004879" y="2924944"/>
                <a:ext cx="792087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RVC</a:t>
                </a:r>
                <a:endParaRPr lang="zh-CN" altLang="en-US" sz="900" b="1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906873" y="2924944"/>
                <a:ext cx="936105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PA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79712" y="2132856"/>
                <a:ext cx="4752528" cy="36004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/>
                  <a:t>IPC(DBUS)</a:t>
                </a:r>
                <a:endParaRPr lang="zh-CN" altLang="en-US" sz="900" b="1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79712" y="1556792"/>
                <a:ext cx="4752528" cy="50405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HMI</a:t>
                </a:r>
                <a:endParaRPr lang="zh-CN" altLang="en-US" sz="900" b="1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899826" y="2924944"/>
                <a:ext cx="858411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Calibration</a:t>
                </a:r>
                <a:endParaRPr lang="zh-CN" altLang="en-US" sz="900" b="1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979712" y="3501008"/>
                <a:ext cx="4693785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ADAS Framework</a:t>
                </a:r>
                <a:endParaRPr lang="zh-CN" altLang="en-US" sz="900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907705" y="2555612"/>
                <a:ext cx="2016224" cy="242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 smtClean="0">
                    <a:solidFill>
                      <a:srgbClr val="00B0F0"/>
                    </a:solidFill>
                  </a:rPr>
                  <a:t>ADAS Service</a:t>
                </a:r>
                <a:endParaRPr lang="zh-CN" altLang="en-US" sz="900" b="1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2371060" y="2970000"/>
              <a:ext cx="472748" cy="494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DVR</a:t>
              </a:r>
              <a:endParaRPr lang="zh-CN" altLang="en-US" sz="900" b="1" dirty="0"/>
            </a:p>
          </p:txBody>
        </p:sp>
      </p:grpSp>
      <p:grpSp>
        <p:nvGrpSpPr>
          <p:cNvPr id="15" name="Group 96"/>
          <p:cNvGrpSpPr/>
          <p:nvPr/>
        </p:nvGrpSpPr>
        <p:grpSpPr>
          <a:xfrm>
            <a:off x="3146020" y="2500172"/>
            <a:ext cx="2753656" cy="3497055"/>
            <a:chOff x="3123164" y="1628800"/>
            <a:chExt cx="2753656" cy="3600400"/>
          </a:xfrm>
        </p:grpSpPr>
        <p:grpSp>
          <p:nvGrpSpPr>
            <p:cNvPr id="31" name="Group 37"/>
            <p:cNvGrpSpPr/>
            <p:nvPr/>
          </p:nvGrpSpPr>
          <p:grpSpPr>
            <a:xfrm>
              <a:off x="3123164" y="1628800"/>
              <a:ext cx="2753656" cy="3600400"/>
              <a:chOff x="1835696" y="980728"/>
              <a:chExt cx="4968552" cy="482453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35696" y="2924944"/>
                <a:ext cx="4968552" cy="165618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b="1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979712" y="5301208"/>
                <a:ext cx="3240360" cy="50405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Android</a:t>
                </a:r>
                <a:endParaRPr lang="zh-CN" altLang="en-US" sz="900" b="1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979712" y="4653136"/>
                <a:ext cx="1368152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OPGL</a:t>
                </a:r>
                <a:endParaRPr lang="zh-CN" altLang="en-US" sz="900" b="1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419872" y="4653136"/>
                <a:ext cx="792088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EGL</a:t>
                </a:r>
                <a:endParaRPr lang="zh-CN" altLang="en-US" sz="900" b="1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283968" y="4653136"/>
                <a:ext cx="864096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HAL</a:t>
                </a:r>
                <a:endParaRPr lang="zh-CN" altLang="en-US" sz="900" b="1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979712" y="3296507"/>
                <a:ext cx="911056" cy="564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Guide</a:t>
                </a:r>
              </a:p>
              <a:p>
                <a:pPr algn="ctr"/>
                <a:r>
                  <a:rPr lang="en-US" altLang="zh-CN" sz="900" b="1" dirty="0" smtClean="0"/>
                  <a:t>Line</a:t>
                </a:r>
                <a:endParaRPr lang="zh-CN" altLang="en-US" sz="900" b="1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020698" y="3296507"/>
                <a:ext cx="792089" cy="564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RVC</a:t>
                </a:r>
                <a:endParaRPr lang="zh-CN" altLang="en-US" sz="900" b="1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903577" y="3296507"/>
                <a:ext cx="676250" cy="564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PA</a:t>
                </a:r>
                <a:endParaRPr lang="zh-CN" altLang="en-US" sz="900" b="1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979712" y="2060848"/>
                <a:ext cx="4752528" cy="36004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JNI</a:t>
                </a:r>
                <a:endParaRPr lang="zh-CN" altLang="en-US" sz="900" b="1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979712" y="980728"/>
                <a:ext cx="4752528" cy="50405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HMI</a:t>
                </a:r>
                <a:endParaRPr lang="zh-CN" altLang="en-US" sz="900" b="1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98797" y="3296507"/>
                <a:ext cx="920450" cy="564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Calibration</a:t>
                </a:r>
                <a:endParaRPr lang="zh-CN" altLang="en-US" sz="900" b="1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979712" y="3933056"/>
                <a:ext cx="3240360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ADAS Framework</a:t>
                </a:r>
                <a:endParaRPr lang="zh-CN" altLang="en-US" sz="900" b="1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907704" y="2987659"/>
                <a:ext cx="2592288" cy="318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 smtClean="0">
                    <a:solidFill>
                      <a:srgbClr val="00B0F0"/>
                    </a:solidFill>
                  </a:rPr>
                  <a:t>Native ADAS Service</a:t>
                </a:r>
                <a:endParaRPr lang="zh-CN" altLang="en-US" sz="9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979712" y="1556792"/>
                <a:ext cx="475252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>
                    <a:solidFill>
                      <a:schemeClr val="lt1"/>
                    </a:solidFill>
                  </a:rPr>
                  <a:t>ADAS Service APIs</a:t>
                </a:r>
                <a:endParaRPr lang="zh-CN" altLang="en-US" sz="900" b="1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979712" y="2492896"/>
                <a:ext cx="4752528" cy="36004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IPC (Binder)</a:t>
                </a:r>
                <a:endParaRPr lang="zh-CN" altLang="en-US" sz="900" b="1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292080" y="5301208"/>
                <a:ext cx="1440160" cy="50405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SYS/BIOS</a:t>
                </a:r>
                <a:endParaRPr lang="zh-CN" altLang="en-US" sz="900" b="1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292080" y="4653136"/>
                <a:ext cx="1440160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Vision SDK</a:t>
                </a:r>
                <a:endParaRPr lang="zh-CN" altLang="en-US" sz="900" b="1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229464" y="3933056"/>
                <a:ext cx="1438594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Info ADAS</a:t>
                </a:r>
                <a:endParaRPr lang="zh-CN" altLang="en-US" sz="900" b="1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220072" y="3933056"/>
                <a:ext cx="1584176" cy="187220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5286007" y="3356992"/>
              <a:ext cx="510129" cy="421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DVR</a:t>
              </a:r>
              <a:endParaRPr lang="zh-CN" altLang="en-US" sz="900" b="1" dirty="0"/>
            </a:p>
          </p:txBody>
        </p:sp>
      </p:grpSp>
      <p:grpSp>
        <p:nvGrpSpPr>
          <p:cNvPr id="38" name="Group 79"/>
          <p:cNvGrpSpPr/>
          <p:nvPr/>
        </p:nvGrpSpPr>
        <p:grpSpPr>
          <a:xfrm>
            <a:off x="6043692" y="2500172"/>
            <a:ext cx="2959949" cy="3497055"/>
            <a:chOff x="6012160" y="1700808"/>
            <a:chExt cx="2959949" cy="3600400"/>
          </a:xfrm>
        </p:grpSpPr>
        <p:grpSp>
          <p:nvGrpSpPr>
            <p:cNvPr id="39" name="Group 44"/>
            <p:cNvGrpSpPr/>
            <p:nvPr/>
          </p:nvGrpSpPr>
          <p:grpSpPr>
            <a:xfrm>
              <a:off x="6012160" y="1700808"/>
              <a:ext cx="2959949" cy="3600400"/>
              <a:chOff x="1907704" y="1412776"/>
              <a:chExt cx="4864071" cy="396044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920228" y="2415228"/>
                <a:ext cx="4851547" cy="165618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b="1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979712" y="4869160"/>
                <a:ext cx="4752528" cy="50405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Orinoco(Linux)</a:t>
                </a:r>
                <a:endParaRPr lang="zh-CN" altLang="en-US" sz="900" b="1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979712" y="4221088"/>
                <a:ext cx="1368152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OPGL</a:t>
                </a:r>
                <a:endParaRPr lang="zh-CN" altLang="en-US" sz="900" b="1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419872" y="4221088"/>
                <a:ext cx="792088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EGL</a:t>
                </a:r>
                <a:endParaRPr lang="zh-CN" altLang="en-US" sz="900" b="1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83968" y="4221088"/>
                <a:ext cx="2448272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V4L</a:t>
                </a:r>
                <a:endParaRPr lang="zh-CN" altLang="en-US" sz="900" b="1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979712" y="2934236"/>
                <a:ext cx="874636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SVC</a:t>
                </a:r>
                <a:endParaRPr lang="zh-CN" altLang="en-US" sz="900" b="1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008902" y="2934236"/>
                <a:ext cx="792088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RVC</a:t>
                </a:r>
                <a:endParaRPr lang="zh-CN" altLang="en-US" sz="900" b="1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919320" y="2934236"/>
                <a:ext cx="936105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MOD</a:t>
                </a:r>
                <a:endParaRPr lang="zh-CN" altLang="en-US" sz="900" b="1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979712" y="1412776"/>
                <a:ext cx="4752528" cy="50405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HMI</a:t>
                </a:r>
                <a:endParaRPr lang="zh-CN" altLang="en-US" sz="900" b="1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964098" y="2934236"/>
                <a:ext cx="848509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Calibration</a:t>
                </a:r>
                <a:endParaRPr lang="zh-CN" altLang="en-US" sz="900" b="1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979712" y="3510300"/>
                <a:ext cx="4661209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Presentation Controller-ADAS Framework</a:t>
                </a:r>
                <a:endParaRPr lang="zh-CN" altLang="en-US" sz="900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907704" y="2564904"/>
                <a:ext cx="2592289" cy="261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 smtClean="0">
                    <a:solidFill>
                      <a:srgbClr val="00B0F0"/>
                    </a:solidFill>
                  </a:rPr>
                  <a:t>ADAS Service</a:t>
                </a:r>
                <a:endParaRPr lang="zh-CN" altLang="en-US" sz="9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967190" y="1983180"/>
                <a:ext cx="4752527" cy="36004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Franca IDL /Common API</a:t>
                </a:r>
                <a:endParaRPr lang="zh-CN" altLang="en-US" sz="900" b="1" dirty="0"/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8448142" y="3085200"/>
              <a:ext cx="468000" cy="4582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AVM</a:t>
              </a:r>
              <a:endParaRPr lang="zh-CN" altLang="en-US" sz="900" b="1" dirty="0"/>
            </a:p>
          </p:txBody>
        </p:sp>
      </p:grpSp>
      <p:sp>
        <p:nvSpPr>
          <p:cNvPr id="60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 </a:t>
            </a: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</a:rPr>
              <a:t>ADAS Framework</a:t>
            </a:r>
            <a:r>
              <a:rPr kumimoji="0" lang="en-US" altLang="zh-CN" sz="20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lvl="0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Deliverable :  </a:t>
            </a: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</a:rPr>
              <a:t>ADAS Framework</a:t>
            </a:r>
            <a:r>
              <a:rPr kumimoji="0" lang="en-US" altLang="zh-CN" sz="20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305655"/>
              </p:ext>
            </p:extLst>
          </p:nvPr>
        </p:nvGraphicFramePr>
        <p:xfrm>
          <a:off x="113408" y="1611548"/>
          <a:ext cx="8928992" cy="440544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929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2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932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GWMV2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ADAS Service(Presentation</a:t>
                      </a:r>
                      <a:r>
                        <a:rPr lang="en-US" altLang="zh-CN" baseline="0" dirty="0" smtClean="0"/>
                        <a:t> Control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T="44408" marB="44408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T="44408" marB="44408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5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T="44408" marB="4440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4408" marB="4440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T="44408" marB="4440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T="44408" marB="4440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Rectangle 3"/>
          <p:cNvSpPr/>
          <p:nvPr/>
        </p:nvSpPr>
        <p:spPr>
          <a:xfrm>
            <a:off x="132080" y="6082210"/>
            <a:ext cx="8890000" cy="4634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OS/Driver</a:t>
            </a:r>
            <a:endParaRPr lang="zh-CN" altLang="en-US" sz="900" b="1" dirty="0"/>
          </a:p>
        </p:txBody>
      </p:sp>
      <p:sp>
        <p:nvSpPr>
          <p:cNvPr id="136" name="Rectangle 135"/>
          <p:cNvSpPr/>
          <p:nvPr/>
        </p:nvSpPr>
        <p:spPr>
          <a:xfrm>
            <a:off x="209355" y="3895211"/>
            <a:ext cx="514603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 smtClean="0"/>
              <a:t>Abstract</a:t>
            </a:r>
          </a:p>
          <a:p>
            <a:pPr algn="ctr"/>
            <a:r>
              <a:rPr lang="en-US" altLang="zh-CN" sz="600" b="1" dirty="0" smtClean="0"/>
              <a:t>Client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182880" y="2936070"/>
            <a:ext cx="609307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/>
              <a:t>Abstract</a:t>
            </a:r>
          </a:p>
          <a:p>
            <a:pPr algn="ctr"/>
            <a:r>
              <a:rPr lang="en-US" altLang="zh-CN" sz="800" b="1" dirty="0" smtClean="0"/>
              <a:t> IPC</a:t>
            </a:r>
          </a:p>
        </p:txBody>
      </p:sp>
      <p:grpSp>
        <p:nvGrpSpPr>
          <p:cNvPr id="149" name="Group 119"/>
          <p:cNvGrpSpPr/>
          <p:nvPr/>
        </p:nvGrpSpPr>
        <p:grpSpPr>
          <a:xfrm>
            <a:off x="857860" y="3407181"/>
            <a:ext cx="2237904" cy="495770"/>
            <a:chOff x="324301" y="4015473"/>
            <a:chExt cx="2160269" cy="341558"/>
          </a:xfrm>
        </p:grpSpPr>
        <p:sp>
          <p:nvSpPr>
            <p:cNvPr id="154" name="Rectangle 153"/>
            <p:cNvSpPr/>
            <p:nvPr/>
          </p:nvSpPr>
          <p:spPr>
            <a:xfrm>
              <a:off x="324301" y="4015473"/>
              <a:ext cx="496751" cy="3415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Basic</a:t>
              </a:r>
            </a:p>
            <a:p>
              <a:pPr algn="ctr"/>
              <a:r>
                <a:rPr lang="en-US" altLang="zh-CN" sz="900" b="1" dirty="0" smtClean="0"/>
                <a:t>RVC/SVC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875376" y="4017776"/>
              <a:ext cx="527049" cy="3333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Basic</a:t>
              </a:r>
            </a:p>
            <a:p>
              <a:pPr algn="ctr"/>
              <a:r>
                <a:rPr lang="en-US" altLang="zh-CN" sz="900" b="1" dirty="0" smtClean="0"/>
                <a:t>PDC</a:t>
              </a:r>
              <a:endParaRPr lang="zh-CN" altLang="en-US" sz="900" b="1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440420" y="4017290"/>
              <a:ext cx="535392" cy="3338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Basic</a:t>
              </a:r>
            </a:p>
            <a:p>
              <a:pPr algn="ctr"/>
              <a:r>
                <a:rPr lang="en-US" altLang="zh-CN" sz="900" b="1" dirty="0" smtClean="0"/>
                <a:t>PA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038290" y="4016880"/>
              <a:ext cx="446280" cy="33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Basic</a:t>
              </a:r>
            </a:p>
            <a:p>
              <a:pPr algn="ctr"/>
              <a:r>
                <a:rPr lang="en-US" altLang="zh-CN" sz="900" b="1" dirty="0" smtClean="0"/>
                <a:t>AVM</a:t>
              </a:r>
              <a:endParaRPr lang="zh-CN" altLang="en-US" sz="900" b="1" dirty="0"/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3415356" y="3410399"/>
            <a:ext cx="480356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Cam</a:t>
            </a:r>
          </a:p>
          <a:p>
            <a:pPr algn="ctr"/>
            <a:r>
              <a:rPr lang="en-US" altLang="zh-CN" sz="900" b="1" dirty="0" smtClean="0"/>
              <a:t>Hub</a:t>
            </a:r>
            <a:endParaRPr lang="zh-CN" altLang="en-US" sz="900" b="1" dirty="0"/>
          </a:p>
        </p:txBody>
      </p:sp>
      <p:sp>
        <p:nvSpPr>
          <p:cNvPr id="151" name="Rectangle 150"/>
          <p:cNvSpPr/>
          <p:nvPr/>
        </p:nvSpPr>
        <p:spPr>
          <a:xfrm>
            <a:off x="849966" y="3935522"/>
            <a:ext cx="514603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Cam</a:t>
            </a:r>
          </a:p>
          <a:p>
            <a:pPr algn="ctr"/>
            <a:r>
              <a:rPr lang="en-US" altLang="zh-CN" sz="900" b="1" dirty="0" smtClean="0"/>
              <a:t>State</a:t>
            </a:r>
            <a:endParaRPr lang="zh-CN" altLang="en-US" sz="900" b="1" dirty="0"/>
          </a:p>
        </p:txBody>
      </p:sp>
      <p:sp>
        <p:nvSpPr>
          <p:cNvPr id="152" name="Rectangle 151"/>
          <p:cNvSpPr/>
          <p:nvPr/>
        </p:nvSpPr>
        <p:spPr>
          <a:xfrm>
            <a:off x="849966" y="4420344"/>
            <a:ext cx="514603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/>
              <a:t>Prio</a:t>
            </a:r>
            <a:endParaRPr lang="en-US" altLang="zh-CN" sz="900" b="1" dirty="0" smtClean="0"/>
          </a:p>
          <a:p>
            <a:pPr algn="ctr"/>
            <a:r>
              <a:rPr lang="en-US" altLang="zh-CN" sz="900" b="1" dirty="0" smtClean="0"/>
              <a:t>Ctrl</a:t>
            </a:r>
            <a:endParaRPr lang="zh-CN" altLang="en-US" sz="900" b="1" dirty="0"/>
          </a:p>
        </p:txBody>
      </p:sp>
      <p:sp>
        <p:nvSpPr>
          <p:cNvPr id="143" name="Rectangle 142"/>
          <p:cNvSpPr/>
          <p:nvPr/>
        </p:nvSpPr>
        <p:spPr>
          <a:xfrm>
            <a:off x="857626" y="2941524"/>
            <a:ext cx="3035383" cy="42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ADAS Manager</a:t>
            </a:r>
            <a:endParaRPr lang="zh-CN" altLang="en-US" sz="900" b="1" dirty="0"/>
          </a:p>
        </p:txBody>
      </p:sp>
      <p:sp>
        <p:nvSpPr>
          <p:cNvPr id="144" name="Rectangle 143"/>
          <p:cNvSpPr/>
          <p:nvPr/>
        </p:nvSpPr>
        <p:spPr>
          <a:xfrm>
            <a:off x="1426215" y="3932333"/>
            <a:ext cx="548514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/>
              <a:t>Sns</a:t>
            </a:r>
            <a:endParaRPr lang="en-US" altLang="zh-CN" sz="900" b="1" dirty="0" smtClean="0"/>
          </a:p>
          <a:p>
            <a:pPr algn="ctr"/>
            <a:r>
              <a:rPr lang="en-US" altLang="zh-CN" sz="900" b="1" dirty="0" smtClean="0"/>
              <a:t>Hub</a:t>
            </a:r>
            <a:endParaRPr lang="zh-CN" altLang="en-US" sz="1050" b="1" dirty="0"/>
          </a:p>
        </p:txBody>
      </p:sp>
      <p:sp>
        <p:nvSpPr>
          <p:cNvPr id="145" name="Rectangle 144"/>
          <p:cNvSpPr/>
          <p:nvPr/>
        </p:nvSpPr>
        <p:spPr>
          <a:xfrm>
            <a:off x="1426155" y="4412393"/>
            <a:ext cx="514603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 smtClean="0"/>
              <a:t>Sns</a:t>
            </a:r>
            <a:endParaRPr lang="en-US" altLang="zh-CN" sz="900" b="1" dirty="0" smtClean="0"/>
          </a:p>
          <a:p>
            <a:pPr algn="ctr"/>
            <a:r>
              <a:rPr lang="en-US" altLang="zh-CN" sz="900" b="1" dirty="0" smtClean="0"/>
              <a:t>State</a:t>
            </a:r>
            <a:endParaRPr lang="zh-CN" altLang="en-US" sz="900" b="1" dirty="0"/>
          </a:p>
        </p:txBody>
      </p:sp>
      <p:sp>
        <p:nvSpPr>
          <p:cNvPr id="146" name="Rectangle 145"/>
          <p:cNvSpPr/>
          <p:nvPr/>
        </p:nvSpPr>
        <p:spPr>
          <a:xfrm>
            <a:off x="858479" y="4905947"/>
            <a:ext cx="514603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 smtClean="0"/>
              <a:t>Over</a:t>
            </a:r>
          </a:p>
          <a:p>
            <a:pPr algn="ctr"/>
            <a:r>
              <a:rPr lang="en-US" altLang="zh-CN" sz="600" b="1" dirty="0" smtClean="0"/>
              <a:t>ride</a:t>
            </a:r>
          </a:p>
          <a:p>
            <a:pPr algn="ctr"/>
            <a:r>
              <a:rPr lang="en-US" altLang="zh-CN" sz="600" b="1" dirty="0" smtClean="0"/>
              <a:t>Ctrl</a:t>
            </a:r>
            <a:endParaRPr lang="zh-CN" altLang="en-US" sz="600" b="1" dirty="0"/>
          </a:p>
        </p:txBody>
      </p:sp>
      <p:sp>
        <p:nvSpPr>
          <p:cNvPr id="147" name="Rectangle 146"/>
          <p:cNvSpPr/>
          <p:nvPr/>
        </p:nvSpPr>
        <p:spPr>
          <a:xfrm>
            <a:off x="1418261" y="4907693"/>
            <a:ext cx="514603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/>
              <a:t>LookUp</a:t>
            </a:r>
            <a:endParaRPr lang="en-US" altLang="zh-CN" sz="900" b="1" dirty="0" smtClean="0"/>
          </a:p>
          <a:p>
            <a:pPr algn="ctr"/>
            <a:r>
              <a:rPr lang="en-US" altLang="zh-CN" sz="900" b="1" dirty="0" smtClean="0"/>
              <a:t>Table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4585754" y="2926824"/>
            <a:ext cx="580606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 smtClean="0"/>
              <a:t>Utility</a:t>
            </a:r>
            <a:endParaRPr lang="zh-CN" altLang="en-US" sz="600" b="1" dirty="0"/>
          </a:p>
        </p:txBody>
      </p:sp>
      <p:sp>
        <p:nvSpPr>
          <p:cNvPr id="175" name="Rectangle 174"/>
          <p:cNvSpPr/>
          <p:nvPr/>
        </p:nvSpPr>
        <p:spPr>
          <a:xfrm>
            <a:off x="4585754" y="3406884"/>
            <a:ext cx="580606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/>
              <a:t>Config</a:t>
            </a:r>
            <a:endParaRPr lang="en-US" altLang="zh-CN" sz="900" b="1" dirty="0" smtClean="0"/>
          </a:p>
        </p:txBody>
      </p:sp>
      <p:sp>
        <p:nvSpPr>
          <p:cNvPr id="176" name="Rectangle 175"/>
          <p:cNvSpPr/>
          <p:nvPr/>
        </p:nvSpPr>
        <p:spPr>
          <a:xfrm>
            <a:off x="202731" y="3392142"/>
            <a:ext cx="514603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/>
              <a:t>Conn</a:t>
            </a:r>
          </a:p>
          <a:p>
            <a:pPr algn="ctr"/>
            <a:r>
              <a:rPr lang="en-US" altLang="zh-CN" sz="800" b="1" dirty="0" smtClean="0"/>
              <a:t>Mgr</a:t>
            </a:r>
            <a:endParaRPr lang="zh-CN" altLang="en-US" sz="700" b="1" dirty="0"/>
          </a:p>
        </p:txBody>
      </p:sp>
      <p:sp>
        <p:nvSpPr>
          <p:cNvPr id="177" name="Rectangle 176"/>
          <p:cNvSpPr/>
          <p:nvPr/>
        </p:nvSpPr>
        <p:spPr>
          <a:xfrm>
            <a:off x="217166" y="4386344"/>
            <a:ext cx="514622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 smtClean="0"/>
              <a:t>Abstract</a:t>
            </a:r>
          </a:p>
          <a:p>
            <a:pPr algn="ctr"/>
            <a:r>
              <a:rPr lang="en-US" altLang="zh-CN" sz="600" b="1" dirty="0" smtClean="0"/>
              <a:t>Server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5218214" y="2936348"/>
            <a:ext cx="649186" cy="1394460"/>
            <a:chOff x="4212374" y="2895600"/>
            <a:chExt cx="649186" cy="1394460"/>
          </a:xfrm>
        </p:grpSpPr>
        <p:sp>
          <p:nvSpPr>
            <p:cNvPr id="179" name="Rectangle 178"/>
            <p:cNvSpPr/>
            <p:nvPr/>
          </p:nvSpPr>
          <p:spPr>
            <a:xfrm>
              <a:off x="4235234" y="2895600"/>
              <a:ext cx="626326" cy="411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Signal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4227614" y="3350896"/>
              <a:ext cx="626326" cy="44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err="1" smtClean="0"/>
                <a:t>Msg</a:t>
              </a:r>
              <a:endParaRPr lang="en-US" altLang="zh-CN" sz="900" b="1" dirty="0" smtClean="0"/>
            </a:p>
            <a:p>
              <a:pPr algn="ctr"/>
              <a:r>
                <a:rPr lang="en-US" altLang="zh-CN" sz="900" b="1" dirty="0" smtClean="0"/>
                <a:t>Define</a:t>
              </a:r>
              <a:endParaRPr lang="zh-CN" altLang="en-US" sz="1050" b="1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4212374" y="3846196"/>
              <a:ext cx="633946" cy="44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Data</a:t>
              </a:r>
            </a:p>
            <a:p>
              <a:pPr algn="ctr"/>
              <a:r>
                <a:rPr lang="en-US" altLang="zh-CN" sz="900" b="1" dirty="0" smtClean="0"/>
                <a:t>Type</a:t>
              </a:r>
              <a:endParaRPr lang="zh-CN" altLang="en-US" sz="900" b="1" dirty="0"/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175934" y="5620242"/>
            <a:ext cx="886968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ADAS Framework</a:t>
            </a:r>
            <a:endParaRPr lang="zh-CN" altLang="en-US" dirty="0">
              <a:solidFill>
                <a:schemeClr val="accent6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3939709" y="2934444"/>
            <a:ext cx="580606" cy="923924"/>
            <a:chOff x="3602774" y="2878456"/>
            <a:chExt cx="580606" cy="923924"/>
          </a:xfrm>
        </p:grpSpPr>
        <p:sp>
          <p:nvSpPr>
            <p:cNvPr id="190" name="Rectangle 189"/>
            <p:cNvSpPr/>
            <p:nvPr/>
          </p:nvSpPr>
          <p:spPr>
            <a:xfrm>
              <a:off x="3602774" y="2878456"/>
              <a:ext cx="580606" cy="44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 smtClean="0"/>
                <a:t>Exception </a:t>
              </a:r>
            </a:p>
            <a:p>
              <a:pPr algn="ctr"/>
              <a:r>
                <a:rPr lang="en-US" altLang="zh-CN" sz="600" b="1" dirty="0" smtClean="0"/>
                <a:t>Manager</a:t>
              </a: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3602774" y="3358516"/>
              <a:ext cx="580606" cy="44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 smtClean="0"/>
                <a:t>Fail</a:t>
              </a:r>
            </a:p>
            <a:p>
              <a:pPr algn="ctr"/>
              <a:r>
                <a:rPr lang="en-US" altLang="zh-CN" sz="1050" b="1" dirty="0" smtClean="0"/>
                <a:t>Safe</a:t>
              </a:r>
              <a:endParaRPr lang="zh-CN" altLang="en-US" sz="1050" b="1" dirty="0"/>
            </a:p>
          </p:txBody>
        </p:sp>
      </p:grpSp>
      <p:sp>
        <p:nvSpPr>
          <p:cNvPr id="195" name="Rectangle 194"/>
          <p:cNvSpPr/>
          <p:nvPr/>
        </p:nvSpPr>
        <p:spPr>
          <a:xfrm>
            <a:off x="4578134" y="3902184"/>
            <a:ext cx="580606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Command Line</a:t>
            </a:r>
          </a:p>
        </p:txBody>
      </p:sp>
      <p:grpSp>
        <p:nvGrpSpPr>
          <p:cNvPr id="201" name="Group 200"/>
          <p:cNvGrpSpPr/>
          <p:nvPr/>
        </p:nvGrpSpPr>
        <p:grpSpPr>
          <a:xfrm>
            <a:off x="6203086" y="2485356"/>
            <a:ext cx="733006" cy="1982527"/>
            <a:chOff x="5942114" y="2895600"/>
            <a:chExt cx="592934" cy="1982527"/>
          </a:xfrm>
        </p:grpSpPr>
        <p:sp>
          <p:nvSpPr>
            <p:cNvPr id="197" name="Rectangle 196"/>
            <p:cNvSpPr/>
            <p:nvPr/>
          </p:nvSpPr>
          <p:spPr>
            <a:xfrm>
              <a:off x="5957354" y="2895600"/>
              <a:ext cx="542506" cy="411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 dirty="0" smtClean="0"/>
                <a:t>Graphic</a:t>
              </a:r>
              <a:r>
                <a:rPr lang="en-US" altLang="zh-CN" sz="900" b="1" dirty="0" smtClean="0"/>
                <a:t> engine</a:t>
              </a: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957354" y="3358516"/>
              <a:ext cx="557746" cy="44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 dirty="0" smtClean="0"/>
                <a:t>Graphic</a:t>
              </a:r>
              <a:r>
                <a:rPr lang="en-US" altLang="zh-CN" sz="900" b="1" dirty="0" smtClean="0"/>
                <a:t> Shell</a:t>
              </a:r>
              <a:endParaRPr lang="zh-CN" altLang="en-US" sz="1050" b="1" dirty="0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5942114" y="3853816"/>
              <a:ext cx="580606" cy="44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Graph</a:t>
              </a:r>
            </a:p>
            <a:p>
              <a:pPr algn="ctr"/>
              <a:r>
                <a:rPr lang="en-US" altLang="zh-CN" sz="900" b="1" dirty="0" smtClean="0"/>
                <a:t>Thread</a:t>
              </a:r>
              <a:endParaRPr lang="zh-CN" altLang="en-US" sz="900" b="1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5954442" y="4434263"/>
              <a:ext cx="580606" cy="44386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 dirty="0" smtClean="0"/>
                <a:t>Cam Driver</a:t>
              </a:r>
            </a:p>
            <a:p>
              <a:pPr algn="ctr"/>
              <a:r>
                <a:rPr lang="en-US" altLang="zh-CN" sz="700" b="1" dirty="0" smtClean="0"/>
                <a:t>Thread</a:t>
              </a:r>
            </a:p>
            <a:p>
              <a:pPr algn="ctr"/>
              <a:r>
                <a:rPr lang="en-US" altLang="zh-CN" sz="700" b="1" dirty="0" smtClean="0"/>
                <a:t>(early)</a:t>
              </a:r>
              <a:endParaRPr lang="zh-CN" altLang="en-US" sz="700" b="1" dirty="0"/>
            </a:p>
          </p:txBody>
        </p:sp>
      </p:grpSp>
      <p:sp>
        <p:nvSpPr>
          <p:cNvPr id="209" name="Rectangle 208"/>
          <p:cNvSpPr/>
          <p:nvPr/>
        </p:nvSpPr>
        <p:spPr>
          <a:xfrm>
            <a:off x="8167154" y="2949684"/>
            <a:ext cx="809206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/>
              <a:t>Case Client</a:t>
            </a:r>
            <a:endParaRPr lang="zh-CN" altLang="en-US" sz="1050" b="1" dirty="0"/>
          </a:p>
        </p:txBody>
      </p:sp>
      <p:sp>
        <p:nvSpPr>
          <p:cNvPr id="210" name="Rectangle 209"/>
          <p:cNvSpPr/>
          <p:nvPr/>
        </p:nvSpPr>
        <p:spPr>
          <a:xfrm>
            <a:off x="8159534" y="3460224"/>
            <a:ext cx="809206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/>
              <a:t>IPC</a:t>
            </a:r>
          </a:p>
          <a:p>
            <a:pPr algn="ctr"/>
            <a:r>
              <a:rPr lang="en-US" altLang="zh-CN" sz="800" b="1" dirty="0" smtClean="0"/>
              <a:t>mocker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137160" y="2273408"/>
            <a:ext cx="967740" cy="2308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9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ABase.so</a:t>
            </a:r>
            <a:endParaRPr lang="zh-CN" altLang="en-US" sz="9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057900" y="2258168"/>
            <a:ext cx="967740" cy="2308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AGraphc.so</a:t>
            </a:r>
            <a:endParaRPr lang="zh-CN" altLang="en-US" sz="9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7071360" y="2265788"/>
            <a:ext cx="1066800" cy="2308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AFoundation.so</a:t>
            </a:r>
            <a:endParaRPr lang="zh-CN" altLang="en-US" sz="9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8077200" y="2265788"/>
            <a:ext cx="967740" cy="2308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CaseClient.so</a:t>
            </a:r>
            <a:endParaRPr lang="zh-CN" altLang="en-US" sz="9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103700" y="4513930"/>
            <a:ext cx="921939" cy="80535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/>
              <a:t>Algorithm</a:t>
            </a:r>
          </a:p>
          <a:p>
            <a:pPr algn="ctr"/>
            <a:r>
              <a:rPr lang="en-US" altLang="zh-CN" sz="1050" b="1" dirty="0" smtClean="0"/>
              <a:t>Core</a:t>
            </a:r>
          </a:p>
          <a:p>
            <a:pPr algn="ctr"/>
            <a:r>
              <a:rPr lang="en-US" altLang="zh-CN" sz="1050" b="1" dirty="0" smtClean="0"/>
              <a:t>AVM/MOD</a:t>
            </a:r>
          </a:p>
          <a:p>
            <a:pPr algn="ctr"/>
            <a:r>
              <a:rPr lang="en-US" altLang="zh-CN" sz="1050" b="1" dirty="0" smtClean="0"/>
              <a:t>(</a:t>
            </a:r>
            <a:r>
              <a:rPr lang="en-US" altLang="zh-CN" sz="1050" b="1" dirty="0" err="1" smtClean="0"/>
              <a:t>CoC</a:t>
            </a:r>
            <a:r>
              <a:rPr lang="en-US" altLang="zh-CN" sz="1050" b="1" dirty="0" smtClean="0"/>
              <a:t>)</a:t>
            </a:r>
            <a:endParaRPr lang="zh-CN" altLang="en-US" sz="1050" b="1" dirty="0"/>
          </a:p>
        </p:txBody>
      </p:sp>
      <p:sp>
        <p:nvSpPr>
          <p:cNvPr id="57" name="Rectangle 56"/>
          <p:cNvSpPr/>
          <p:nvPr/>
        </p:nvSpPr>
        <p:spPr>
          <a:xfrm>
            <a:off x="142514" y="4877542"/>
            <a:ext cx="665555" cy="4819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/>
              <a:t>CommonAPI</a:t>
            </a:r>
            <a:endParaRPr lang="en-US" altLang="zh-CN" sz="800" b="1" dirty="0" smtClean="0"/>
          </a:p>
          <a:p>
            <a:pPr algn="ctr"/>
            <a:r>
              <a:rPr lang="en-US" altLang="zh-CN" sz="800" b="1" dirty="0" smtClean="0"/>
              <a:t>Adapter</a:t>
            </a:r>
            <a:endParaRPr lang="zh-CN" altLang="en-US" sz="800" b="1" dirty="0"/>
          </a:p>
        </p:txBody>
      </p:sp>
      <p:sp>
        <p:nvSpPr>
          <p:cNvPr id="58" name="Rectangle 57"/>
          <p:cNvSpPr/>
          <p:nvPr/>
        </p:nvSpPr>
        <p:spPr>
          <a:xfrm>
            <a:off x="8168309" y="3949477"/>
            <a:ext cx="807720" cy="541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/>
              <a:t>Mocker</a:t>
            </a:r>
          </a:p>
          <a:p>
            <a:pPr algn="ctr"/>
            <a:r>
              <a:rPr lang="en-US" altLang="zh-CN" sz="800" b="1" dirty="0"/>
              <a:t>IPC/API</a:t>
            </a:r>
            <a:endParaRPr lang="zh-CN" altLang="en-US" sz="800" b="1" dirty="0"/>
          </a:p>
        </p:txBody>
      </p:sp>
      <p:sp>
        <p:nvSpPr>
          <p:cNvPr id="59" name="Rectangle 58"/>
          <p:cNvSpPr/>
          <p:nvPr/>
        </p:nvSpPr>
        <p:spPr>
          <a:xfrm>
            <a:off x="6027420" y="3962848"/>
            <a:ext cx="1089660" cy="1518284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Rectangle 60"/>
          <p:cNvSpPr/>
          <p:nvPr/>
        </p:nvSpPr>
        <p:spPr>
          <a:xfrm>
            <a:off x="2620245" y="3928297"/>
            <a:ext cx="494123" cy="467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AVM/MOD </a:t>
            </a:r>
            <a:r>
              <a:rPr lang="en-US" altLang="zh-CN" sz="800" b="1" dirty="0" smtClean="0"/>
              <a:t>State</a:t>
            </a:r>
            <a:endParaRPr lang="zh-CN" altLang="en-US" sz="9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7187979" y="2537988"/>
            <a:ext cx="714834" cy="2785266"/>
            <a:chOff x="7171866" y="2446020"/>
            <a:chExt cx="714834" cy="2785266"/>
          </a:xfrm>
        </p:grpSpPr>
        <p:grpSp>
          <p:nvGrpSpPr>
            <p:cNvPr id="211" name="Group 210"/>
            <p:cNvGrpSpPr/>
            <p:nvPr/>
          </p:nvGrpSpPr>
          <p:grpSpPr>
            <a:xfrm>
              <a:off x="7171866" y="2446020"/>
              <a:ext cx="714834" cy="2543997"/>
              <a:chOff x="6912786" y="2430780"/>
              <a:chExt cx="714834" cy="2683394"/>
            </a:xfrm>
          </p:grpSpPr>
          <p:sp>
            <p:nvSpPr>
              <p:cNvPr id="203" name="Rectangle 202"/>
              <p:cNvSpPr/>
              <p:nvPr/>
            </p:nvSpPr>
            <p:spPr>
              <a:xfrm>
                <a:off x="6955574" y="2430780"/>
                <a:ext cx="664426" cy="4114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b="1" dirty="0" smtClean="0"/>
                  <a:t>Common</a:t>
                </a:r>
              </a:p>
              <a:p>
                <a:pPr algn="ctr"/>
                <a:r>
                  <a:rPr lang="en-US" altLang="zh-CN" sz="700" b="1" dirty="0" smtClean="0"/>
                  <a:t>app framework</a:t>
                </a:r>
                <a:endParaRPr lang="en-US" altLang="zh-CN" sz="900" b="1" dirty="0" smtClean="0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6912786" y="2893696"/>
                <a:ext cx="699594" cy="4438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 err="1" smtClean="0"/>
                  <a:t>Runable</a:t>
                </a:r>
                <a:endParaRPr lang="zh-CN" altLang="en-US" sz="1050" b="1" dirty="0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6940334" y="3388996"/>
                <a:ext cx="664426" cy="249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Event</a:t>
                </a:r>
                <a:endParaRPr lang="zh-CN" altLang="en-US" sz="900" b="1" dirty="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6940003" y="3680707"/>
                <a:ext cx="679666" cy="2507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b="1" dirty="0" smtClean="0"/>
                  <a:t>Timer</a:t>
                </a:r>
                <a:endParaRPr lang="zh-CN" altLang="en-US" sz="700" b="1" dirty="0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6947954" y="4319115"/>
                <a:ext cx="679666" cy="3083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b="1" dirty="0" smtClean="0"/>
                  <a:t>Queue</a:t>
                </a:r>
                <a:endParaRPr lang="zh-CN" altLang="en-US" sz="700" b="1" dirty="0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6947954" y="4670310"/>
                <a:ext cx="672046" cy="4438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b="1" dirty="0" err="1" smtClean="0"/>
                  <a:t>Msg</a:t>
                </a:r>
                <a:endParaRPr lang="en-US" altLang="zh-CN" sz="700" b="1" dirty="0" smtClean="0"/>
              </a:p>
              <a:p>
                <a:pPr algn="ctr"/>
                <a:r>
                  <a:rPr lang="en-US" altLang="zh-CN" sz="700" b="1" dirty="0" smtClean="0"/>
                  <a:t>Handler</a:t>
                </a:r>
                <a:endParaRPr lang="zh-CN" altLang="en-US" sz="700" b="1" dirty="0"/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7199083" y="5055233"/>
              <a:ext cx="679666" cy="1760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 dirty="0" smtClean="0"/>
                <a:t>State</a:t>
              </a:r>
              <a:endParaRPr lang="zh-CN" altLang="en-US" sz="700" b="1" dirty="0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7117080" y="2500104"/>
            <a:ext cx="891540" cy="4267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/>
              <a:t>Presentation Core</a:t>
            </a:r>
            <a:endParaRPr lang="zh-CN" altLang="en-US" sz="800" b="1" dirty="0"/>
          </a:p>
        </p:txBody>
      </p:sp>
      <p:sp>
        <p:nvSpPr>
          <p:cNvPr id="64" name="Rectangle 63"/>
          <p:cNvSpPr/>
          <p:nvPr/>
        </p:nvSpPr>
        <p:spPr>
          <a:xfrm>
            <a:off x="2000292" y="3936119"/>
            <a:ext cx="568430" cy="419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Park</a:t>
            </a:r>
          </a:p>
          <a:p>
            <a:pPr algn="ctr"/>
            <a:r>
              <a:rPr lang="en-US" altLang="zh-CN" sz="900" b="1" dirty="0" smtClean="0"/>
              <a:t>Assist </a:t>
            </a:r>
            <a:r>
              <a:rPr lang="en-US" altLang="zh-CN" sz="800" b="1" dirty="0" smtClean="0"/>
              <a:t>State</a:t>
            </a:r>
            <a:endParaRPr lang="zh-CN" altLang="en-US" sz="9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56200" y="3370688"/>
            <a:ext cx="30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…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408472" y="3914508"/>
            <a:ext cx="513206" cy="467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signal </a:t>
            </a:r>
            <a:r>
              <a:rPr lang="en-US" altLang="zh-CN" sz="800" b="1" dirty="0" smtClean="0"/>
              <a:t>State</a:t>
            </a:r>
          </a:p>
          <a:p>
            <a:pPr algn="ctr"/>
            <a:r>
              <a:rPr lang="en-US" altLang="zh-CN" sz="800" b="1" dirty="0" smtClean="0"/>
              <a:t>(driver)</a:t>
            </a:r>
            <a:endParaRPr lang="zh-CN" altLang="en-US" sz="900" b="1" dirty="0"/>
          </a:p>
        </p:txBody>
      </p:sp>
      <p:sp>
        <p:nvSpPr>
          <p:cNvPr id="67" name="Rectangle 66"/>
          <p:cNvSpPr/>
          <p:nvPr/>
        </p:nvSpPr>
        <p:spPr>
          <a:xfrm>
            <a:off x="7215527" y="4007599"/>
            <a:ext cx="679666" cy="2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b="1" dirty="0" smtClean="0"/>
              <a:t>Observer</a:t>
            </a:r>
            <a:endParaRPr lang="zh-CN" altLang="en-US" sz="700" b="1" dirty="0"/>
          </a:p>
        </p:txBody>
      </p:sp>
      <p:sp>
        <p:nvSpPr>
          <p:cNvPr id="69" name="Rectangle 68"/>
          <p:cNvSpPr/>
          <p:nvPr/>
        </p:nvSpPr>
        <p:spPr>
          <a:xfrm>
            <a:off x="7207244" y="5380236"/>
            <a:ext cx="687617" cy="24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b="1" dirty="0" smtClean="0"/>
              <a:t>State machine</a:t>
            </a:r>
            <a:endParaRPr lang="zh-CN" altLang="en-US" sz="7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18660" y="1547498"/>
            <a:ext cx="8902308" cy="67306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11100" y="1587418"/>
            <a:ext cx="7953557" cy="2243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</a:rPr>
              <a:t>GWMV2 ADAS Service(Presentation Control)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27673" y="1870984"/>
            <a:ext cx="895859" cy="3127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</a:rPr>
              <a:t>IPC GWMv2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552638" y="1863215"/>
            <a:ext cx="967920" cy="321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</a:rPr>
              <a:t>Message handler GWMv2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65147" y="1870984"/>
            <a:ext cx="967920" cy="3124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</a:rPr>
              <a:t>ADAS manager GWMv2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577656" y="1880715"/>
            <a:ext cx="967920" cy="3124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</a:rPr>
              <a:t>RVC/SVC</a:t>
            </a:r>
          </a:p>
          <a:p>
            <a:pPr algn="ctr"/>
            <a:r>
              <a:rPr lang="en-US" altLang="zh-CN" sz="800" dirty="0" smtClean="0">
                <a:solidFill>
                  <a:schemeClr val="bg1"/>
                </a:solidFill>
              </a:rPr>
              <a:t>GWMv2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590176" y="1881553"/>
            <a:ext cx="967920" cy="3124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</a:rPr>
              <a:t>AVM/MOD</a:t>
            </a:r>
          </a:p>
          <a:p>
            <a:pPr algn="ctr"/>
            <a:r>
              <a:rPr lang="en-US" altLang="zh-CN" sz="800" dirty="0" smtClean="0">
                <a:solidFill>
                  <a:schemeClr val="bg1"/>
                </a:solidFill>
              </a:rPr>
              <a:t>GWMv2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587202" y="1874645"/>
            <a:ext cx="967920" cy="3124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</a:rPr>
              <a:t>PDC</a:t>
            </a:r>
          </a:p>
          <a:p>
            <a:pPr algn="ctr"/>
            <a:r>
              <a:rPr lang="en-US" altLang="zh-CN" sz="800" dirty="0" smtClean="0">
                <a:solidFill>
                  <a:schemeClr val="bg1"/>
                </a:solidFill>
              </a:rPr>
              <a:t>GWMv2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587972" y="1876896"/>
            <a:ext cx="967920" cy="3124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</a:rPr>
              <a:t>APA</a:t>
            </a:r>
          </a:p>
          <a:p>
            <a:pPr algn="ctr"/>
            <a:r>
              <a:rPr lang="en-US" altLang="zh-CN" sz="800" dirty="0" smtClean="0">
                <a:solidFill>
                  <a:schemeClr val="bg1"/>
                </a:solidFill>
              </a:rPr>
              <a:t>GWMv2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596737" y="1878327"/>
            <a:ext cx="967920" cy="3124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</a:rPr>
              <a:t>Diagnosis</a:t>
            </a:r>
          </a:p>
          <a:p>
            <a:pPr algn="ctr"/>
            <a:r>
              <a:rPr lang="en-US" altLang="zh-CN" sz="800" dirty="0" smtClean="0">
                <a:solidFill>
                  <a:schemeClr val="bg1"/>
                </a:solidFill>
              </a:rPr>
              <a:t>GWMv2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948305" y="3923584"/>
            <a:ext cx="580606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b="1" dirty="0" smtClean="0"/>
              <a:t>Diagnosis</a:t>
            </a:r>
            <a:endParaRPr lang="zh-CN" altLang="en-US" sz="7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244-5541-4A14-B8E4-B76E7293CD56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13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 </a:t>
            </a: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</a:rPr>
              <a:t>ADAS Framework</a:t>
            </a:r>
            <a:r>
              <a:rPr kumimoji="0" lang="en-US" altLang="zh-CN" sz="20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3866" y="1803081"/>
            <a:ext cx="5120641" cy="3087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purpose of ADAS Framework </a:t>
            </a:r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libs </a:t>
            </a:r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Abase.so: provide baseline ADAS application including RVC, SVC, AVM, MOD, PDC, APA, etc…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AGraphic.so: driver and graphic processing, including algorithm core for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team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AFoundation.so: basic class and component to support application development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CaseCleint.so: dedicate to support development use case management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8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244-5541-4A14-B8E4-B76E7293CD56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13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 </a:t>
            </a: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</a:rPr>
              <a:t>ADAS Framework</a:t>
            </a:r>
            <a:r>
              <a:rPr kumimoji="0" lang="en-US" altLang="zh-CN" sz="20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859" y="1603437"/>
            <a:ext cx="5731510" cy="46691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733867" y="1803081"/>
            <a:ext cx="1529500" cy="1623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</a:t>
            </a:r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GWMv2 -AVMMOD</a:t>
            </a:r>
            <a:endParaRPr lang="en-GB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97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272586"/>
            <a:ext cx="2057400" cy="355672"/>
          </a:xfrm>
        </p:spPr>
        <p:txBody>
          <a:bodyPr/>
          <a:lstStyle/>
          <a:p>
            <a:fld id="{DBED0244-5541-4A14-B8E4-B76E7293CD56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13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 </a:t>
            </a: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</a:rPr>
              <a:t>ADAS Framework</a:t>
            </a:r>
            <a:endParaRPr lang="en-US" altLang="zh-CN" sz="2000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</a:rPr>
              <a:t>Use Case</a:t>
            </a:r>
            <a:r>
              <a:rPr kumimoji="0" lang="en-US" altLang="zh-CN" sz="20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altLang="zh-CN" sz="20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</a:rPr>
              <a:t>Management</a:t>
            </a: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369898" y="1551831"/>
            <a:ext cx="8504126" cy="955889"/>
            <a:chOff x="314754" y="5494533"/>
            <a:chExt cx="8504126" cy="955889"/>
          </a:xfrm>
        </p:grpSpPr>
        <p:sp>
          <p:nvSpPr>
            <p:cNvPr id="59" name="Flowchart: Process 58"/>
            <p:cNvSpPr/>
            <p:nvPr/>
          </p:nvSpPr>
          <p:spPr>
            <a:xfrm>
              <a:off x="314754" y="5494533"/>
              <a:ext cx="8504126" cy="955889"/>
            </a:xfrm>
            <a:prstGeom prst="flowChartProcess">
              <a:avLst/>
            </a:prstGeom>
            <a:noFill/>
            <a:ln w="19050">
              <a:solidFill>
                <a:srgbClr val="0073A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35954" y="5985342"/>
              <a:ext cx="94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PC</a:t>
              </a:r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65843" y="5672664"/>
              <a:ext cx="889987" cy="523220"/>
            </a:xfrm>
            <a:prstGeom prst="rect">
              <a:avLst/>
            </a:prstGeom>
            <a:ln>
              <a:solidFill>
                <a:srgbClr val="3C0D59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400" dirty="0" err="1" smtClean="0"/>
                <a:t>caseclient</a:t>
              </a:r>
              <a:endParaRPr lang="en-US" sz="1400" dirty="0" smtClean="0"/>
            </a:p>
            <a:p>
              <a:r>
                <a:rPr lang="en-US" sz="1400" dirty="0" smtClean="0"/>
                <a:t>tool</a:t>
              </a:r>
              <a:endParaRPr lang="en-US" sz="1400" dirty="0"/>
            </a:p>
          </p:txBody>
        </p:sp>
        <p:sp>
          <p:nvSpPr>
            <p:cNvPr id="62" name="Flowchart: Process 61"/>
            <p:cNvSpPr/>
            <p:nvPr/>
          </p:nvSpPr>
          <p:spPr>
            <a:xfrm>
              <a:off x="2007362" y="5638210"/>
              <a:ext cx="956714" cy="620259"/>
            </a:xfrm>
            <a:prstGeom prst="flowChartProcess">
              <a:avLst/>
            </a:prstGeom>
            <a:ln>
              <a:solidFill>
                <a:srgbClr val="3C0D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init</a:t>
              </a:r>
              <a:endParaRPr lang="en-US" sz="1400" dirty="0" smtClean="0"/>
            </a:p>
          </p:txBody>
        </p:sp>
        <p:sp>
          <p:nvSpPr>
            <p:cNvPr id="63" name="Flowchart: Process 62"/>
            <p:cNvSpPr/>
            <p:nvPr/>
          </p:nvSpPr>
          <p:spPr>
            <a:xfrm>
              <a:off x="3435841" y="5644732"/>
              <a:ext cx="956714" cy="620259"/>
            </a:xfrm>
            <a:prstGeom prst="flowChartProcess">
              <a:avLst/>
            </a:prstGeom>
            <a:ln>
              <a:solidFill>
                <a:srgbClr val="3C0D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Loading </a:t>
              </a:r>
              <a:r>
                <a:rPr lang="en-US" sz="1400" dirty="0" err="1" smtClean="0"/>
                <a:t>usecase</a:t>
              </a:r>
              <a:endParaRPr lang="en-US" sz="1400" dirty="0" smtClean="0"/>
            </a:p>
          </p:txBody>
        </p:sp>
        <p:cxnSp>
          <p:nvCxnSpPr>
            <p:cNvPr id="64" name="Straight Arrow Connector 63"/>
            <p:cNvCxnSpPr>
              <a:stCxn id="62" idx="3"/>
              <a:endCxn id="63" idx="1"/>
            </p:cNvCxnSpPr>
            <p:nvPr/>
          </p:nvCxnSpPr>
          <p:spPr>
            <a:xfrm>
              <a:off x="2964076" y="5948340"/>
              <a:ext cx="471765" cy="6522"/>
            </a:xfrm>
            <a:prstGeom prst="straightConnector1">
              <a:avLst/>
            </a:prstGeom>
            <a:ln>
              <a:solidFill>
                <a:srgbClr val="3C0D5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lowchart: Process 68"/>
            <p:cNvSpPr/>
            <p:nvPr/>
          </p:nvSpPr>
          <p:spPr>
            <a:xfrm>
              <a:off x="4821360" y="5652327"/>
              <a:ext cx="956714" cy="620259"/>
            </a:xfrm>
            <a:prstGeom prst="flowChartProcess">
              <a:avLst/>
            </a:prstGeom>
            <a:ln>
              <a:solidFill>
                <a:srgbClr val="3C0D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run </a:t>
              </a:r>
              <a:r>
                <a:rPr lang="en-US" sz="1400" dirty="0" err="1" smtClean="0"/>
                <a:t>usecase</a:t>
              </a:r>
              <a:endParaRPr lang="en-US" sz="1400" dirty="0" smtClean="0"/>
            </a:p>
          </p:txBody>
        </p:sp>
        <p:cxnSp>
          <p:nvCxnSpPr>
            <p:cNvPr id="70" name="Straight Arrow Connector 69"/>
            <p:cNvCxnSpPr>
              <a:stCxn id="63" idx="3"/>
              <a:endCxn id="69" idx="1"/>
            </p:cNvCxnSpPr>
            <p:nvPr/>
          </p:nvCxnSpPr>
          <p:spPr>
            <a:xfrm>
              <a:off x="4392555" y="5954862"/>
              <a:ext cx="428805" cy="7595"/>
            </a:xfrm>
            <a:prstGeom prst="straightConnector1">
              <a:avLst/>
            </a:prstGeom>
            <a:ln>
              <a:solidFill>
                <a:srgbClr val="3C0D5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5750998" y="5996350"/>
              <a:ext cx="428805" cy="7595"/>
            </a:xfrm>
            <a:prstGeom prst="straightConnector1">
              <a:avLst/>
            </a:prstGeom>
            <a:ln>
              <a:solidFill>
                <a:srgbClr val="3C0D5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Flowchart: Process 96"/>
            <p:cNvSpPr/>
            <p:nvPr/>
          </p:nvSpPr>
          <p:spPr>
            <a:xfrm>
              <a:off x="6169794" y="5662347"/>
              <a:ext cx="1883765" cy="620259"/>
            </a:xfrm>
            <a:prstGeom prst="flowChartProcess">
              <a:avLst/>
            </a:prstGeom>
            <a:ln>
              <a:solidFill>
                <a:srgbClr val="3C0D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Send </a:t>
              </a:r>
              <a:r>
                <a:rPr lang="en-US" sz="1400" dirty="0" err="1" smtClean="0"/>
                <a:t>dbus</a:t>
              </a:r>
              <a:r>
                <a:rPr lang="en-US" sz="1400" dirty="0" smtClean="0"/>
                <a:t> or string to </a:t>
              </a:r>
              <a:r>
                <a:rPr lang="en-US" sz="1400" dirty="0" err="1" smtClean="0"/>
                <a:t>caseclient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deamon</a:t>
              </a:r>
              <a:endParaRPr lang="en-US" sz="1400" dirty="0" smtClean="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263321" y="2845591"/>
            <a:ext cx="8696960" cy="3606800"/>
            <a:chOff x="294640" y="1625600"/>
            <a:chExt cx="8696960" cy="3606800"/>
          </a:xfrm>
        </p:grpSpPr>
        <p:sp>
          <p:nvSpPr>
            <p:cNvPr id="57" name="Flowchart: Process 56"/>
            <p:cNvSpPr/>
            <p:nvPr/>
          </p:nvSpPr>
          <p:spPr>
            <a:xfrm>
              <a:off x="294640" y="1625600"/>
              <a:ext cx="8696960" cy="3606800"/>
            </a:xfrm>
            <a:prstGeom prst="flowChartProcess">
              <a:avLst/>
            </a:prstGeom>
            <a:noFill/>
            <a:ln w="19050">
              <a:solidFill>
                <a:srgbClr val="0073A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14754" y="4827876"/>
              <a:ext cx="94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HU</a:t>
              </a:r>
              <a:endParaRPr lang="en-US" dirty="0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969699" y="1676463"/>
              <a:ext cx="7301654" cy="3278720"/>
              <a:chOff x="969699" y="1676463"/>
              <a:chExt cx="7301654" cy="327872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969699" y="1676463"/>
                <a:ext cx="7301654" cy="3278720"/>
                <a:chOff x="396664" y="1424269"/>
                <a:chExt cx="8296910" cy="4104353"/>
              </a:xfrm>
            </p:grpSpPr>
            <p:sp>
              <p:nvSpPr>
                <p:cNvPr id="2" name="Flowchart: Process 1"/>
                <p:cNvSpPr/>
                <p:nvPr/>
              </p:nvSpPr>
              <p:spPr>
                <a:xfrm>
                  <a:off x="3893506" y="2937416"/>
                  <a:ext cx="1577816" cy="1016000"/>
                </a:xfrm>
                <a:prstGeom prst="flowChartProcess">
                  <a:avLst/>
                </a:prstGeom>
                <a:ln>
                  <a:solidFill>
                    <a:srgbClr val="3C0D5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Connect with case client </a:t>
                  </a:r>
                  <a:r>
                    <a:rPr lang="en-US" sz="1400" dirty="0" err="1"/>
                    <a:t>deamon</a:t>
                  </a:r>
                  <a:endParaRPr lang="en-US" sz="1400" dirty="0"/>
                </a:p>
              </p:txBody>
            </p:sp>
            <p:sp>
              <p:nvSpPr>
                <p:cNvPr id="6" name="Flowchart: Process 5"/>
                <p:cNvSpPr/>
                <p:nvPr/>
              </p:nvSpPr>
              <p:spPr>
                <a:xfrm>
                  <a:off x="3128293" y="4497466"/>
                  <a:ext cx="1135891" cy="860415"/>
                </a:xfrm>
                <a:prstGeom prst="flowChartProcess">
                  <a:avLst/>
                </a:prstGeom>
                <a:ln>
                  <a:solidFill>
                    <a:srgbClr val="3C0D5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Register to </a:t>
                  </a:r>
                </a:p>
                <a:p>
                  <a:pPr algn="ctr"/>
                  <a:r>
                    <a:rPr lang="en-US" sz="1400" dirty="0" smtClean="0"/>
                    <a:t>String-API map</a:t>
                  </a:r>
                </a:p>
              </p:txBody>
            </p:sp>
            <p:sp>
              <p:nvSpPr>
                <p:cNvPr id="8" name="Flowchart: Decision 7"/>
                <p:cNvSpPr/>
                <p:nvPr/>
              </p:nvSpPr>
              <p:spPr>
                <a:xfrm>
                  <a:off x="6217920" y="3106970"/>
                  <a:ext cx="1584960" cy="699468"/>
                </a:xfrm>
                <a:prstGeom prst="flowChartDecision">
                  <a:avLst/>
                </a:prstGeom>
                <a:ln>
                  <a:solidFill>
                    <a:srgbClr val="3C0D5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Receive string ? </a:t>
                  </a:r>
                  <a:endParaRPr lang="en-US" sz="1050" dirty="0"/>
                </a:p>
              </p:txBody>
            </p:sp>
            <p:sp>
              <p:nvSpPr>
                <p:cNvPr id="12" name="Flowchart: Process 11"/>
                <p:cNvSpPr/>
                <p:nvPr/>
              </p:nvSpPr>
              <p:spPr>
                <a:xfrm>
                  <a:off x="1859280" y="4542936"/>
                  <a:ext cx="1087120" cy="776450"/>
                </a:xfrm>
                <a:prstGeom prst="flowChartProcess">
                  <a:avLst/>
                </a:prstGeom>
                <a:ln>
                  <a:solidFill>
                    <a:srgbClr val="3C0D5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 smtClean="0"/>
                    <a:t>init</a:t>
                  </a:r>
                  <a:endParaRPr lang="en-US" sz="1400" dirty="0" smtClean="0"/>
                </a:p>
              </p:txBody>
            </p:sp>
            <p:cxnSp>
              <p:nvCxnSpPr>
                <p:cNvPr id="14" name="Straight Arrow Connector 13"/>
                <p:cNvCxnSpPr>
                  <a:stCxn id="12" idx="3"/>
                  <a:endCxn id="6" idx="1"/>
                </p:cNvCxnSpPr>
                <p:nvPr/>
              </p:nvCxnSpPr>
              <p:spPr>
                <a:xfrm flipV="1">
                  <a:off x="2946400" y="4927674"/>
                  <a:ext cx="181893" cy="3488"/>
                </a:xfrm>
                <a:prstGeom prst="straightConnector1">
                  <a:avLst/>
                </a:prstGeom>
                <a:ln>
                  <a:solidFill>
                    <a:srgbClr val="3C0D59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6316935" y="1424269"/>
                  <a:ext cx="700694" cy="38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 smtClean="0"/>
                    <a:t>dbus</a:t>
                  </a:r>
                  <a:endParaRPr lang="en-US" sz="1400" dirty="0"/>
                </a:p>
              </p:txBody>
            </p:sp>
            <p:sp>
              <p:nvSpPr>
                <p:cNvPr id="23" name="Flowchart: Process 22"/>
                <p:cNvSpPr/>
                <p:nvPr/>
              </p:nvSpPr>
              <p:spPr>
                <a:xfrm>
                  <a:off x="6461760" y="4512622"/>
                  <a:ext cx="1097280" cy="1016000"/>
                </a:xfrm>
                <a:prstGeom prst="flowChartProcess">
                  <a:avLst/>
                </a:prstGeom>
                <a:ln>
                  <a:solidFill>
                    <a:srgbClr val="3C0D5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call API</a:t>
                  </a:r>
                </a:p>
              </p:txBody>
            </p:sp>
            <p:cxnSp>
              <p:nvCxnSpPr>
                <p:cNvPr id="24" name="Straight Arrow Connector 23"/>
                <p:cNvCxnSpPr>
                  <a:stCxn id="8" idx="2"/>
                  <a:endCxn id="23" idx="0"/>
                </p:cNvCxnSpPr>
                <p:nvPr/>
              </p:nvCxnSpPr>
              <p:spPr>
                <a:xfrm>
                  <a:off x="7010400" y="3806438"/>
                  <a:ext cx="0" cy="706184"/>
                </a:xfrm>
                <a:prstGeom prst="straightConnector1">
                  <a:avLst/>
                </a:prstGeom>
                <a:ln>
                  <a:solidFill>
                    <a:srgbClr val="3C0D59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1148080" y="4145280"/>
                  <a:ext cx="7545494" cy="20320"/>
                </a:xfrm>
                <a:prstGeom prst="line">
                  <a:avLst/>
                </a:prstGeom>
                <a:ln>
                  <a:solidFill>
                    <a:srgbClr val="3C0D59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stCxn id="12" idx="0"/>
                  <a:endCxn id="151" idx="1"/>
                </p:cNvCxnSpPr>
                <p:nvPr/>
              </p:nvCxnSpPr>
              <p:spPr>
                <a:xfrm rot="5400000" flipH="1" flipV="1">
                  <a:off x="1892790" y="3914767"/>
                  <a:ext cx="1138220" cy="118120"/>
                </a:xfrm>
                <a:prstGeom prst="bentConnector2">
                  <a:avLst/>
                </a:prstGeom>
                <a:ln>
                  <a:solidFill>
                    <a:srgbClr val="3C0D59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/>
                <p:cNvSpPr txBox="1"/>
                <p:nvPr/>
              </p:nvSpPr>
              <p:spPr>
                <a:xfrm>
                  <a:off x="6952233" y="3803628"/>
                  <a:ext cx="528320" cy="38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yes</a:t>
                  </a:r>
                  <a:endParaRPr lang="en-US" sz="1400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408940" y="2881383"/>
                  <a:ext cx="1450340" cy="385280"/>
                </a:xfrm>
                <a:prstGeom prst="rect">
                  <a:avLst/>
                </a:prstGeom>
                <a:noFill/>
                <a:ln>
                  <a:solidFill>
                    <a:srgbClr val="3C0D59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Caseclient.lib</a:t>
                  </a:r>
                  <a:endParaRPr lang="en-US" sz="1400" dirty="0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96664" y="4319776"/>
                  <a:ext cx="1274586" cy="1194366"/>
                </a:xfrm>
                <a:prstGeom prst="rect">
                  <a:avLst/>
                </a:prstGeom>
                <a:noFill/>
                <a:ln>
                  <a:solidFill>
                    <a:srgbClr val="3C0D59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 smtClean="0"/>
                    <a:t>adas</a:t>
                  </a:r>
                  <a:r>
                    <a:rPr lang="en-US" sz="1400" dirty="0" smtClean="0"/>
                    <a:t> application or</a:t>
                  </a:r>
                </a:p>
                <a:p>
                  <a:r>
                    <a:rPr lang="en-US" sz="1400" dirty="0" err="1" smtClean="0"/>
                    <a:t>Adas</a:t>
                  </a:r>
                  <a:r>
                    <a:rPr lang="en-US" sz="1400" dirty="0" smtClean="0"/>
                    <a:t> core</a:t>
                  </a:r>
                  <a:endParaRPr lang="en-US" sz="1400" dirty="0"/>
                </a:p>
              </p:txBody>
            </p:sp>
            <p:sp>
              <p:nvSpPr>
                <p:cNvPr id="41" name="Flowchart: Process 40"/>
                <p:cNvSpPr/>
                <p:nvPr/>
              </p:nvSpPr>
              <p:spPr>
                <a:xfrm>
                  <a:off x="2537864" y="1642329"/>
                  <a:ext cx="1425416" cy="853439"/>
                </a:xfrm>
                <a:prstGeom prst="flowChartProcess">
                  <a:avLst/>
                </a:prstGeom>
                <a:ln>
                  <a:solidFill>
                    <a:srgbClr val="3C0D5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Connect with case client tool</a:t>
                  </a:r>
                </a:p>
              </p:txBody>
            </p:sp>
            <p:sp>
              <p:nvSpPr>
                <p:cNvPr id="42" name="Flowchart: Process 41"/>
                <p:cNvSpPr/>
                <p:nvPr/>
              </p:nvSpPr>
              <p:spPr>
                <a:xfrm>
                  <a:off x="1632380" y="1672833"/>
                  <a:ext cx="622341" cy="776450"/>
                </a:xfrm>
                <a:prstGeom prst="flowChartProcess">
                  <a:avLst/>
                </a:prstGeom>
                <a:ln>
                  <a:solidFill>
                    <a:srgbClr val="3C0D5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 smtClean="0"/>
                    <a:t>init</a:t>
                  </a:r>
                  <a:endParaRPr lang="en-US" sz="1400" dirty="0" smtClean="0"/>
                </a:p>
              </p:txBody>
            </p:sp>
            <p:cxnSp>
              <p:nvCxnSpPr>
                <p:cNvPr id="43" name="Straight Arrow Connector 42"/>
                <p:cNvCxnSpPr>
                  <a:stCxn id="42" idx="3"/>
                  <a:endCxn id="41" idx="1"/>
                </p:cNvCxnSpPr>
                <p:nvPr/>
              </p:nvCxnSpPr>
              <p:spPr>
                <a:xfrm>
                  <a:off x="2254721" y="2061059"/>
                  <a:ext cx="283142" cy="7990"/>
                </a:xfrm>
                <a:prstGeom prst="straightConnector1">
                  <a:avLst/>
                </a:prstGeom>
                <a:ln>
                  <a:solidFill>
                    <a:srgbClr val="3C0D59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V="1">
                  <a:off x="1115580" y="2570073"/>
                  <a:ext cx="7545494" cy="20319"/>
                </a:xfrm>
                <a:prstGeom prst="line">
                  <a:avLst/>
                </a:prstGeom>
                <a:ln>
                  <a:solidFill>
                    <a:srgbClr val="3C0D59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/>
                <p:cNvSpPr/>
                <p:nvPr/>
              </p:nvSpPr>
              <p:spPr>
                <a:xfrm>
                  <a:off x="438698" y="1591063"/>
                  <a:ext cx="1011297" cy="654975"/>
                </a:xfrm>
                <a:prstGeom prst="rect">
                  <a:avLst/>
                </a:prstGeom>
                <a:ln>
                  <a:solidFill>
                    <a:srgbClr val="3C0D59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 err="1" smtClean="0"/>
                    <a:t>caseclient</a:t>
                  </a:r>
                  <a:endParaRPr lang="en-US" sz="1400" dirty="0" smtClean="0"/>
                </a:p>
                <a:p>
                  <a:r>
                    <a:rPr lang="en-US" sz="1400" dirty="0" err="1" smtClean="0"/>
                    <a:t>deamon</a:t>
                  </a:r>
                  <a:endParaRPr lang="en-US" sz="1400" dirty="0"/>
                </a:p>
              </p:txBody>
            </p:sp>
            <p:sp>
              <p:nvSpPr>
                <p:cNvPr id="50" name="Flowchart: Decision 49"/>
                <p:cNvSpPr/>
                <p:nvPr/>
              </p:nvSpPr>
              <p:spPr>
                <a:xfrm>
                  <a:off x="5623783" y="1715259"/>
                  <a:ext cx="1442630" cy="669972"/>
                </a:xfrm>
                <a:prstGeom prst="flowChartDecision">
                  <a:avLst/>
                </a:prstGeom>
                <a:ln>
                  <a:solidFill>
                    <a:srgbClr val="3C0D5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err="1" smtClean="0"/>
                    <a:t>Dbus</a:t>
                  </a:r>
                  <a:r>
                    <a:rPr lang="en-US" sz="1050" dirty="0" smtClean="0"/>
                    <a:t> or string ? </a:t>
                  </a:r>
                  <a:endParaRPr lang="en-US" sz="1050" dirty="0"/>
                </a:p>
              </p:txBody>
            </p:sp>
            <p:cxnSp>
              <p:nvCxnSpPr>
                <p:cNvPr id="55" name="Straight Arrow Connector 54"/>
                <p:cNvCxnSpPr>
                  <a:endCxn id="90" idx="1"/>
                </p:cNvCxnSpPr>
                <p:nvPr/>
              </p:nvCxnSpPr>
              <p:spPr>
                <a:xfrm flipV="1">
                  <a:off x="3961761" y="2077176"/>
                  <a:ext cx="284660" cy="3947"/>
                </a:xfrm>
                <a:prstGeom prst="straightConnector1">
                  <a:avLst/>
                </a:prstGeom>
                <a:ln>
                  <a:solidFill>
                    <a:srgbClr val="3C0D59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Flowchart: Process 89"/>
              <p:cNvSpPr/>
              <p:nvPr/>
            </p:nvSpPr>
            <p:spPr>
              <a:xfrm>
                <a:off x="4357659" y="1857150"/>
                <a:ext cx="975239" cy="681761"/>
              </a:xfrm>
              <a:prstGeom prst="flowChartProcess">
                <a:avLst/>
              </a:prstGeom>
              <a:ln>
                <a:solidFill>
                  <a:srgbClr val="3C0D5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Receive one message from  client tool</a:t>
                </a:r>
              </a:p>
            </p:txBody>
          </p:sp>
        </p:grpSp>
        <p:cxnSp>
          <p:nvCxnSpPr>
            <p:cNvPr id="95" name="Straight Arrow Connector 94"/>
            <p:cNvCxnSpPr/>
            <p:nvPr/>
          </p:nvCxnSpPr>
          <p:spPr>
            <a:xfrm flipV="1">
              <a:off x="5319286" y="2187444"/>
              <a:ext cx="250514" cy="3153"/>
            </a:xfrm>
            <a:prstGeom prst="straightConnector1">
              <a:avLst/>
            </a:prstGeom>
            <a:ln>
              <a:solidFill>
                <a:srgbClr val="3C0D5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Flowchart: Process 97"/>
            <p:cNvSpPr/>
            <p:nvPr/>
          </p:nvSpPr>
          <p:spPr>
            <a:xfrm>
              <a:off x="6934784" y="1775653"/>
              <a:ext cx="1599616" cy="282038"/>
            </a:xfrm>
            <a:prstGeom prst="flowChartProcess">
              <a:avLst/>
            </a:prstGeom>
            <a:ln>
              <a:solidFill>
                <a:srgbClr val="3C0D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/>
                <a:t>dbus</a:t>
              </a:r>
              <a:r>
                <a:rPr lang="en-US" sz="1000" dirty="0" smtClean="0"/>
                <a:t> command to </a:t>
              </a:r>
              <a:r>
                <a:rPr lang="en-US" sz="1000" dirty="0" err="1" smtClean="0"/>
                <a:t>dbus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deamon</a:t>
              </a:r>
              <a:endParaRPr lang="en-US" sz="1000" dirty="0" smtClean="0"/>
            </a:p>
          </p:txBody>
        </p:sp>
        <p:cxnSp>
          <p:nvCxnSpPr>
            <p:cNvPr id="99" name="Straight Arrow Connector 98"/>
            <p:cNvCxnSpPr>
              <a:stCxn id="50" idx="0"/>
              <a:endCxn id="98" idx="1"/>
            </p:cNvCxnSpPr>
            <p:nvPr/>
          </p:nvCxnSpPr>
          <p:spPr>
            <a:xfrm rot="16200000" flipH="1">
              <a:off x="6565809" y="1547698"/>
              <a:ext cx="7754" cy="730195"/>
            </a:xfrm>
            <a:prstGeom prst="bentConnector4">
              <a:avLst>
                <a:gd name="adj1" fmla="val -2948156"/>
                <a:gd name="adj2" fmla="val 93467"/>
              </a:avLst>
            </a:prstGeom>
            <a:ln>
              <a:solidFill>
                <a:srgbClr val="3C0D5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Flowchart: Process 101"/>
            <p:cNvSpPr/>
            <p:nvPr/>
          </p:nvSpPr>
          <p:spPr>
            <a:xfrm>
              <a:off x="7076279" y="2232845"/>
              <a:ext cx="1376841" cy="282038"/>
            </a:xfrm>
            <a:prstGeom prst="flowChartProcess">
              <a:avLst/>
            </a:prstGeom>
            <a:ln>
              <a:solidFill>
                <a:srgbClr val="3C0D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String to </a:t>
              </a:r>
              <a:r>
                <a:rPr lang="en-US" sz="1000" dirty="0" err="1" smtClean="0"/>
                <a:t>caseclient</a:t>
              </a:r>
              <a:r>
                <a:rPr lang="en-US" sz="1000" dirty="0" smtClean="0"/>
                <a:t> lib </a:t>
              </a:r>
            </a:p>
          </p:txBody>
        </p:sp>
        <p:cxnSp>
          <p:nvCxnSpPr>
            <p:cNvPr id="105" name="Straight Arrow Connector 98"/>
            <p:cNvCxnSpPr>
              <a:stCxn id="50" idx="2"/>
              <a:endCxn id="102" idx="1"/>
            </p:cNvCxnSpPr>
            <p:nvPr/>
          </p:nvCxnSpPr>
          <p:spPr>
            <a:xfrm rot="5400000" flipH="1" flipV="1">
              <a:off x="6605307" y="1973146"/>
              <a:ext cx="70254" cy="871690"/>
            </a:xfrm>
            <a:prstGeom prst="bentConnector4">
              <a:avLst>
                <a:gd name="adj1" fmla="val -94002"/>
                <a:gd name="adj2" fmla="val 86411"/>
              </a:avLst>
            </a:prstGeom>
            <a:ln>
              <a:solidFill>
                <a:srgbClr val="3C0D5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Elbow Connector 114"/>
            <p:cNvCxnSpPr>
              <a:stCxn id="98" idx="3"/>
              <a:endCxn id="124" idx="0"/>
            </p:cNvCxnSpPr>
            <p:nvPr/>
          </p:nvCxnSpPr>
          <p:spPr>
            <a:xfrm flipH="1">
              <a:off x="8217047" y="1916672"/>
              <a:ext cx="317353" cy="2214782"/>
            </a:xfrm>
            <a:prstGeom prst="bentConnector4">
              <a:avLst>
                <a:gd name="adj1" fmla="val -72033"/>
                <a:gd name="adj2" fmla="val 71533"/>
              </a:avLst>
            </a:prstGeom>
            <a:ln>
              <a:solidFill>
                <a:srgbClr val="92D050"/>
              </a:solidFill>
              <a:prstDash val="lg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6368754" y="2236340"/>
              <a:ext cx="6166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string</a:t>
              </a:r>
              <a:endParaRPr lang="en-US" sz="1400" dirty="0"/>
            </a:p>
          </p:txBody>
        </p:sp>
        <p:cxnSp>
          <p:nvCxnSpPr>
            <p:cNvPr id="117" name="Elbow Connector 116"/>
            <p:cNvCxnSpPr>
              <a:stCxn id="102" idx="3"/>
              <a:endCxn id="8" idx="0"/>
            </p:cNvCxnSpPr>
            <p:nvPr/>
          </p:nvCxnSpPr>
          <p:spPr>
            <a:xfrm flipH="1">
              <a:off x="6790084" y="2373864"/>
              <a:ext cx="1663036" cy="646807"/>
            </a:xfrm>
            <a:prstGeom prst="bentConnector4">
              <a:avLst>
                <a:gd name="adj1" fmla="val -10080"/>
                <a:gd name="adj2" fmla="val 60901"/>
              </a:avLst>
            </a:prstGeom>
            <a:ln>
              <a:solidFill>
                <a:srgbClr val="FFC000"/>
              </a:solidFill>
              <a:prstDash val="lg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Flowchart: Process 123"/>
            <p:cNvSpPr/>
            <p:nvPr/>
          </p:nvSpPr>
          <p:spPr>
            <a:xfrm>
              <a:off x="7734219" y="4131454"/>
              <a:ext cx="965656" cy="811621"/>
            </a:xfrm>
            <a:prstGeom prst="flowChartProcess">
              <a:avLst/>
            </a:prstGeom>
            <a:ln>
              <a:solidFill>
                <a:srgbClr val="3C0D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IPC callback</a:t>
              </a:r>
              <a:endParaRPr lang="en-US" sz="1400" dirty="0"/>
            </a:p>
          </p:txBody>
        </p:sp>
      </p:grpSp>
      <p:cxnSp>
        <p:nvCxnSpPr>
          <p:cNvPr id="136" name="Elbow Connector 135"/>
          <p:cNvCxnSpPr>
            <a:stCxn id="97" idx="3"/>
            <a:endCxn id="90" idx="0"/>
          </p:cNvCxnSpPr>
          <p:nvPr/>
        </p:nvCxnSpPr>
        <p:spPr>
          <a:xfrm flipH="1">
            <a:off x="4813960" y="2029775"/>
            <a:ext cx="3294743" cy="1047366"/>
          </a:xfrm>
          <a:prstGeom prst="bentConnector4">
            <a:avLst>
              <a:gd name="adj1" fmla="val -6938"/>
              <a:gd name="adj2" fmla="val 64805"/>
            </a:avLst>
          </a:prstGeom>
          <a:ln>
            <a:solidFill>
              <a:srgbClr val="FFC00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Rectangular Callout 145"/>
          <p:cNvSpPr/>
          <p:nvPr/>
        </p:nvSpPr>
        <p:spPr>
          <a:xfrm>
            <a:off x="4621961" y="5058021"/>
            <a:ext cx="1602788" cy="744649"/>
          </a:xfrm>
          <a:prstGeom prst="wedgeRectCallout">
            <a:avLst>
              <a:gd name="adj1" fmla="val -69654"/>
              <a:gd name="adj2" fmla="val 18336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rgbClr val="FF0000"/>
                </a:solidFill>
              </a:rPr>
              <a:t>use cases of app </a:t>
            </a:r>
            <a:r>
              <a:rPr lang="en-US" sz="1050" dirty="0" err="1" smtClean="0">
                <a:solidFill>
                  <a:srgbClr val="FF0000"/>
                </a:solidFill>
              </a:rPr>
              <a:t>proj</a:t>
            </a:r>
            <a:r>
              <a:rPr lang="en-US" sz="1050" dirty="0" smtClean="0">
                <a:solidFill>
                  <a:srgbClr val="FF0000"/>
                </a:solidFill>
              </a:rPr>
              <a:t>, </a:t>
            </a:r>
            <a:r>
              <a:rPr lang="en-US" sz="1050" dirty="0" err="1" smtClean="0">
                <a:solidFill>
                  <a:srgbClr val="FF0000"/>
                </a:solidFill>
              </a:rPr>
              <a:t>dbus</a:t>
            </a:r>
            <a:r>
              <a:rPr lang="en-US" sz="1050" dirty="0" smtClean="0">
                <a:solidFill>
                  <a:srgbClr val="FF0000"/>
                </a:solidFill>
              </a:rPr>
              <a:t> </a:t>
            </a:r>
            <a:r>
              <a:rPr lang="en-US" sz="1050" dirty="0">
                <a:solidFill>
                  <a:srgbClr val="FF0000"/>
                </a:solidFill>
              </a:rPr>
              <a:t>based use case is </a:t>
            </a:r>
            <a:r>
              <a:rPr lang="en-US" sz="1050" dirty="0" smtClean="0">
                <a:solidFill>
                  <a:srgbClr val="FF0000"/>
                </a:solidFill>
              </a:rPr>
              <a:t>preferred, no register required for </a:t>
            </a:r>
            <a:r>
              <a:rPr lang="en-US" sz="1050" dirty="0" err="1" smtClean="0">
                <a:solidFill>
                  <a:srgbClr val="FF0000"/>
                </a:solidFill>
              </a:rPr>
              <a:t>dbus</a:t>
            </a:r>
            <a:r>
              <a:rPr lang="en-US" sz="1050" dirty="0" smtClean="0">
                <a:solidFill>
                  <a:srgbClr val="FF0000"/>
                </a:solidFill>
              </a:rPr>
              <a:t> based use case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47" name="Rectangular Callout 146"/>
          <p:cNvSpPr/>
          <p:nvPr/>
        </p:nvSpPr>
        <p:spPr>
          <a:xfrm>
            <a:off x="4621961" y="5874769"/>
            <a:ext cx="1551308" cy="589707"/>
          </a:xfrm>
          <a:prstGeom prst="wedgeRectCallout">
            <a:avLst>
              <a:gd name="adj1" fmla="val -73921"/>
              <a:gd name="adj2" fmla="val -2273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rgbClr val="FF0000"/>
                </a:solidFill>
              </a:rPr>
              <a:t>use cases of app core, string-</a:t>
            </a:r>
            <a:r>
              <a:rPr lang="en-US" sz="1050" dirty="0" err="1" smtClean="0">
                <a:solidFill>
                  <a:srgbClr val="FF0000"/>
                </a:solidFill>
              </a:rPr>
              <a:t>api</a:t>
            </a:r>
            <a:r>
              <a:rPr lang="en-US" sz="1050" dirty="0" smtClean="0">
                <a:solidFill>
                  <a:srgbClr val="FF0000"/>
                </a:solidFill>
              </a:rPr>
              <a:t> based use case is preferred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51" name="Flowchart: Process 150"/>
          <p:cNvSpPr/>
          <p:nvPr/>
        </p:nvSpPr>
        <p:spPr>
          <a:xfrm>
            <a:off x="2807856" y="4168384"/>
            <a:ext cx="956714" cy="620259"/>
          </a:xfrm>
          <a:prstGeom prst="flowChartProcess">
            <a:avLst/>
          </a:prstGeom>
          <a:ln>
            <a:solidFill>
              <a:srgbClr val="3C0D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String-</a:t>
            </a:r>
            <a:r>
              <a:rPr lang="en-US" sz="1400" dirty="0" err="1" smtClean="0"/>
              <a:t>api</a:t>
            </a:r>
            <a:r>
              <a:rPr lang="en-US" sz="1400" dirty="0" smtClean="0"/>
              <a:t> map </a:t>
            </a:r>
            <a:r>
              <a:rPr lang="en-US" sz="1400" dirty="0" err="1" smtClean="0"/>
              <a:t>inited</a:t>
            </a:r>
            <a:endParaRPr lang="en-US" sz="1400" dirty="0" smtClean="0"/>
          </a:p>
        </p:txBody>
      </p:sp>
      <p:cxnSp>
        <p:nvCxnSpPr>
          <p:cNvPr id="154" name="Straight Arrow Connector 153"/>
          <p:cNvCxnSpPr/>
          <p:nvPr/>
        </p:nvCxnSpPr>
        <p:spPr>
          <a:xfrm flipV="1">
            <a:off x="3765244" y="4454285"/>
            <a:ext cx="250514" cy="3153"/>
          </a:xfrm>
          <a:prstGeom prst="straightConnector1">
            <a:avLst/>
          </a:prstGeom>
          <a:ln>
            <a:solidFill>
              <a:srgbClr val="3C0D5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2" idx="3"/>
            <a:endCxn id="8" idx="1"/>
          </p:cNvCxnSpPr>
          <p:nvPr/>
        </p:nvCxnSpPr>
        <p:spPr>
          <a:xfrm>
            <a:off x="5404307" y="4511027"/>
            <a:ext cx="657040" cy="9017"/>
          </a:xfrm>
          <a:prstGeom prst="straightConnector1">
            <a:avLst/>
          </a:prstGeom>
          <a:ln>
            <a:solidFill>
              <a:srgbClr val="3C0D5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ectangular Callout 157"/>
          <p:cNvSpPr/>
          <p:nvPr/>
        </p:nvSpPr>
        <p:spPr>
          <a:xfrm>
            <a:off x="1808624" y="2387621"/>
            <a:ext cx="895282" cy="394243"/>
          </a:xfrm>
          <a:prstGeom prst="wedgeRectCallout">
            <a:avLst>
              <a:gd name="adj1" fmla="val -67557"/>
              <a:gd name="adj2" fmla="val -87165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rgbClr val="FF0000"/>
                </a:solidFill>
              </a:rPr>
              <a:t>Use case management </a:t>
            </a:r>
            <a:endParaRPr lang="en-US" sz="1050" dirty="0">
              <a:solidFill>
                <a:srgbClr val="FF0000"/>
              </a:solidFill>
            </a:endParaRPr>
          </a:p>
        </p:txBody>
      </p:sp>
      <p:cxnSp>
        <p:nvCxnSpPr>
          <p:cNvPr id="159" name="Straight Arrow Connector 158"/>
          <p:cNvCxnSpPr>
            <a:stCxn id="124" idx="1"/>
            <a:endCxn id="23" idx="3"/>
          </p:cNvCxnSpPr>
          <p:nvPr/>
        </p:nvCxnSpPr>
        <p:spPr>
          <a:xfrm flipH="1">
            <a:off x="7241593" y="5757256"/>
            <a:ext cx="461307" cy="12108"/>
          </a:xfrm>
          <a:prstGeom prst="straightConnector1">
            <a:avLst/>
          </a:prstGeom>
          <a:ln>
            <a:solidFill>
              <a:srgbClr val="3C0D5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24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244-5541-4A14-B8E4-B76E7293CD56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559" y="1543809"/>
            <a:ext cx="6119474" cy="4209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9764" y="2579278"/>
            <a:ext cx="4513007" cy="3672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Case Client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mall swoosh - no verlap">
  <a:themeElements>
    <a:clrScheme name="Custom 28">
      <a:dk1>
        <a:sysClr val="windowText" lastClr="000000"/>
      </a:dk1>
      <a:lt1>
        <a:sysClr val="window" lastClr="FFFFFF"/>
      </a:lt1>
      <a:dk2>
        <a:srgbClr val="014C76"/>
      </a:dk2>
      <a:lt2>
        <a:srgbClr val="8EB4E3"/>
      </a:lt2>
      <a:accent1>
        <a:srgbClr val="4F81BD"/>
      </a:accent1>
      <a:accent2>
        <a:srgbClr val="00A8E3"/>
      </a:accent2>
      <a:accent3>
        <a:srgbClr val="10253F"/>
      </a:accent3>
      <a:accent4>
        <a:srgbClr val="B7DEE8"/>
      </a:accent4>
      <a:accent5>
        <a:srgbClr val="31859C"/>
      </a:accent5>
      <a:accent6>
        <a:srgbClr val="FF6600"/>
      </a:accent6>
      <a:hlink>
        <a:srgbClr val="00B050"/>
      </a:hlink>
      <a:folHlink>
        <a:srgbClr val="8EB4E3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3807131C9E9C4D8105D0A7C9752C9A" ma:contentTypeVersion="1" ma:contentTypeDescription="Create a new document." ma:contentTypeScope="" ma:versionID="b233d75206d7f546a1d95244e52a003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F7CE89-240D-405D-A12D-C95B54F43B60}">
  <ds:schemaRefs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A00BE8B-FCFE-43B8-86F2-8884FCEAFE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0D58A2-FE7A-4158-9538-06C6310A6D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4014</TotalTime>
  <Words>535</Words>
  <Application>Microsoft Office PowerPoint</Application>
  <PresentationFormat>Custom</PresentationFormat>
  <Paragraphs>223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 Unicode MS</vt:lpstr>
      <vt:lpstr>华文中宋</vt:lpstr>
      <vt:lpstr>Arial</vt:lpstr>
      <vt:lpstr>Calibri</vt:lpstr>
      <vt:lpstr>Gill Sans MT</vt:lpstr>
      <vt:lpstr>Symbol</vt:lpstr>
      <vt:lpstr>Tahoma</vt:lpstr>
      <vt:lpstr>Times New Roman</vt:lpstr>
      <vt:lpstr>small swoosh - no verlap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ANALYST DAY</dc:title>
  <dc:creator>Rupesh Vetha</dc:creator>
  <cp:lastModifiedBy>Lu, GuoFeng</cp:lastModifiedBy>
  <cp:revision>3304</cp:revision>
  <cp:lastPrinted>2013-08-12T18:00:33Z</cp:lastPrinted>
  <dcterms:created xsi:type="dcterms:W3CDTF">2014-10-02T15:43:54Z</dcterms:created>
  <dcterms:modified xsi:type="dcterms:W3CDTF">2017-07-19T06:57:51Z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0x0101001A3807131C9E9C4D8105D0A7C9752C9A</vt:lpwstr>
  </property>
</Properties>
</file>