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  <p:sldMasterId id="2147483971" r:id="rId5"/>
  </p:sldMasterIdLst>
  <p:notesMasterIdLst>
    <p:notesMasterId r:id="rId9"/>
  </p:notesMasterIdLst>
  <p:handoutMasterIdLst>
    <p:handoutMasterId r:id="rId10"/>
  </p:handoutMasterIdLst>
  <p:sldIdLst>
    <p:sldId id="1041" r:id="rId6"/>
    <p:sldId id="1043" r:id="rId7"/>
    <p:sldId id="1044" r:id="rId8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F3E7"/>
    <a:srgbClr val="001E69"/>
    <a:srgbClr val="001D68"/>
    <a:srgbClr val="0073AE"/>
    <a:srgbClr val="3C0D59"/>
    <a:srgbClr val="389468"/>
    <a:srgbClr val="49C9D7"/>
    <a:srgbClr val="2EA4E3"/>
    <a:srgbClr val="004C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72" autoAdjust="0"/>
    <p:restoredTop sz="90743" autoAdjust="0"/>
  </p:normalViewPr>
  <p:slideViewPr>
    <p:cSldViewPr snapToGrid="0">
      <p:cViewPr>
        <p:scale>
          <a:sx n="100" d="100"/>
          <a:sy n="100" d="100"/>
        </p:scale>
        <p:origin x="-402" y="-270"/>
      </p:cViewPr>
      <p:guideLst>
        <p:guide orient="horz" pos="2964"/>
        <p:guide orient="horz" pos="2148"/>
        <p:guide orient="horz" pos="2028"/>
        <p:guide orient="horz"/>
        <p:guide orient="horz" pos="2292"/>
        <p:guide orient="horz" pos="2532"/>
        <p:guide orient="horz" pos="1884"/>
        <p:guide orient="horz" pos="840"/>
        <p:guide pos="2928"/>
        <p:guide pos="4656"/>
        <p:guide pos="360"/>
        <p:guide pos="3720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581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12/21/2016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12/21/2016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94" b="66156"/>
          <a:stretch/>
        </p:blipFill>
        <p:spPr bwMode="invGray">
          <a:xfrm>
            <a:off x="0" y="4991099"/>
            <a:ext cx="9144000" cy="17058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00653" y="3069930"/>
            <a:ext cx="6176201" cy="1350949"/>
          </a:xfrm>
          <a:prstGeom prst="rect">
            <a:avLst/>
          </a:prstGeom>
          <a:blipFill dpi="0" rotWithShape="1">
            <a:blip r:embed="rId3">
              <a:alphaModFix amt="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77" b="-584"/>
          <a:stretch/>
        </p:blipFill>
        <p:spPr bwMode="invGray">
          <a:xfrm>
            <a:off x="0" y="-39686"/>
            <a:ext cx="9144000" cy="3282292"/>
          </a:xfrm>
          <a:prstGeom prst="rect">
            <a:avLst/>
          </a:prstGeom>
        </p:spPr>
      </p:pic>
      <p:pic>
        <p:nvPicPr>
          <p:cNvPr id="19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467010" y="3420841"/>
            <a:ext cx="2442341" cy="1386857"/>
          </a:xfrm>
          <a:prstGeom prst="rect">
            <a:avLst/>
          </a:prstGeom>
          <a:ln>
            <a:noFill/>
          </a:ln>
        </p:spPr>
      </p:pic>
      <p:sp>
        <p:nvSpPr>
          <p:cNvPr id="23" name="Text Placeholder 117"/>
          <p:cNvSpPr txBox="1">
            <a:spLocks/>
          </p:cNvSpPr>
          <p:nvPr/>
        </p:nvSpPr>
        <p:spPr>
          <a:xfrm>
            <a:off x="381000" y="5014266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8686798" y="4991219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/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239" name="Content Placeholder 126"/>
          <p:cNvSpPr>
            <a:spLocks noGrp="1"/>
          </p:cNvSpPr>
          <p:nvPr>
            <p:ph sz="quarter" idx="12" hasCustomPrompt="1"/>
          </p:nvPr>
        </p:nvSpPr>
        <p:spPr>
          <a:xfrm>
            <a:off x="272521" y="3325294"/>
            <a:ext cx="6194489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Gill Sans MT" panose="020B0502020104020203" pitchFamily="34" charset="0"/>
                <a:ea typeface="+mn-ea"/>
                <a:cs typeface="Gill Sans MT" panose="020B0502020104020203" pitchFamily="34" charset="0"/>
              </a:defRPr>
            </a:lvl1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TITLE</a:t>
            </a:r>
            <a:endParaRPr lang="en-US" dirty="0"/>
          </a:p>
        </p:txBody>
      </p:sp>
      <p:sp>
        <p:nvSpPr>
          <p:cNvPr id="240" name="Content Placeholder 126"/>
          <p:cNvSpPr>
            <a:spLocks noGrp="1"/>
          </p:cNvSpPr>
          <p:nvPr>
            <p:ph sz="quarter" idx="13" hasCustomPrompt="1"/>
          </p:nvPr>
        </p:nvSpPr>
        <p:spPr>
          <a:xfrm>
            <a:off x="290808" y="4290403"/>
            <a:ext cx="52596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1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41" name="Content Placeholder 126"/>
          <p:cNvSpPr>
            <a:spLocks noGrp="1"/>
          </p:cNvSpPr>
          <p:nvPr>
            <p:ph sz="quarter" idx="14" hasCustomPrompt="1"/>
          </p:nvPr>
        </p:nvSpPr>
        <p:spPr>
          <a:xfrm>
            <a:off x="290808" y="4649560"/>
            <a:ext cx="2696639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0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539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292" userDrawn="1">
          <p15:clr>
            <a:srgbClr val="FBAE40"/>
          </p15:clr>
        </p15:guide>
        <p15:guide id="2" orient="horz" pos="27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58223" y="489959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167789"/>
            <a:ext cx="7170504" cy="5099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715543"/>
            <a:ext cx="7176854" cy="32585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270001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024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618566"/>
            <a:ext cx="7697056" cy="43553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6" y="1231900"/>
            <a:ext cx="8328025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/>
        </p:nvSpPr>
        <p:spPr>
          <a:xfrm>
            <a:off x="396875" y="4923715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67748" y="489959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46460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715543"/>
            <a:ext cx="7176854" cy="32585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67748" y="489959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48577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718718"/>
            <a:ext cx="7176854" cy="32585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58223" y="489959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195899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51" y="554674"/>
            <a:ext cx="7162799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266191"/>
            <a:ext cx="8382000" cy="314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195899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51" y="554674"/>
            <a:ext cx="7162799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4" y="1256052"/>
            <a:ext cx="8686365" cy="435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39172" y="4890071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3775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48697" y="489959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56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48697" y="489959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0542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554673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83672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5625" y="1574049"/>
            <a:ext cx="8197850" cy="2824163"/>
          </a:xfrm>
          <a:prstGeom prst="rect">
            <a:avLst/>
          </a:prstGeom>
        </p:spPr>
        <p:txBody>
          <a:bodyPr lIns="91438" tIns="45719" rIns="91438" bIns="45719"/>
          <a:lstStyle>
            <a:lvl1pPr marL="169859" indent="-169859">
              <a:buClr>
                <a:schemeClr val="accent1"/>
              </a:buClr>
              <a:buSzPct val="100000"/>
              <a:buFont typeface="Symbol" pitchFamily="18" charset="2"/>
              <a:buChar char="·"/>
              <a:defRPr sz="1600">
                <a:sym typeface="Symbol"/>
              </a:defRPr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2"/>
          <p:cNvSpPr txBox="1">
            <a:spLocks/>
          </p:cNvSpPr>
          <p:nvPr/>
        </p:nvSpPr>
        <p:spPr>
          <a:xfrm>
            <a:off x="8750412" y="4957000"/>
            <a:ext cx="338596" cy="108908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101091" y="448700"/>
            <a:ext cx="1777832" cy="880241"/>
          </a:xfrm>
          <a:prstGeom prst="rect">
            <a:avLst/>
          </a:prstGeom>
        </p:spPr>
        <p:txBody>
          <a:bodyPr vert="horz" wrap="square" lIns="91438" tIns="45719" rIns="91438" bIns="45719" rtlCol="0" anchor="b" anchorCtr="0">
            <a:noAutofit/>
          </a:bodyPr>
          <a:lstStyle>
            <a:lvl1pPr>
              <a:lnSpc>
                <a:spcPct val="80000"/>
              </a:lnSpc>
              <a:defRPr lang="en-US" sz="1600" baseline="0" dirty="0" smtClean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marL="0" lvl="0" indent="0"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481396"/>
            <a:ext cx="6756400" cy="875111"/>
          </a:xfrm>
          <a:prstGeom prst="rect">
            <a:avLst/>
          </a:prstGeom>
          <a:ln>
            <a:noFill/>
          </a:ln>
        </p:spPr>
        <p:txBody>
          <a:bodyPr lIns="91438" tIns="45719" rIns="91438" bIns="45719" anchor="b" anchorCtr="0">
            <a:spAutoFit/>
          </a:bodyPr>
          <a:lstStyle>
            <a:lvl1pPr algn="l">
              <a:defRPr sz="2800" b="1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pc="300" dirty="0" smtClean="0">
                <a:solidFill>
                  <a:srgbClr val="FFFFFF"/>
                </a:solidFill>
              </a:rPr>
              <a:t>THIS IS THE HEADING</a:t>
            </a:r>
            <a:br>
              <a:rPr lang="en-US" spc="300" dirty="0" smtClean="0">
                <a:solidFill>
                  <a:srgbClr val="FFFFFF"/>
                </a:solidFill>
              </a:rPr>
            </a:br>
            <a:r>
              <a:rPr lang="en-US" spc="300" dirty="0" smtClean="0">
                <a:solidFill>
                  <a:srgbClr val="FFFFFF"/>
                </a:solidFill>
              </a:rPr>
              <a:t>IN TWO LINES</a:t>
            </a:r>
            <a:endParaRPr lang="en-US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61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167789"/>
            <a:ext cx="7170504" cy="5099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270001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024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6" y="1231900"/>
            <a:ext cx="8328025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/>
        </p:nvSpPr>
        <p:spPr>
          <a:xfrm>
            <a:off x="396875" y="4923715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46460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48577"/>
            <a:ext cx="7170504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195899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51" y="554674"/>
            <a:ext cx="7162799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266191"/>
            <a:ext cx="8382000" cy="314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195899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51" y="554674"/>
            <a:ext cx="7162799" cy="5099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4" y="1256052"/>
            <a:ext cx="8686365" cy="435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/>
        </p:nvSpPr>
        <p:spPr>
          <a:xfrm>
            <a:off x="8686798" y="4918649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4829" y="205426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0" i="0" cap="none" baseline="0">
                <a:solidFill>
                  <a:srgbClr val="00A4E3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554676"/>
            <a:ext cx="6858000" cy="5099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22419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94" b="66156"/>
          <a:stretch/>
        </p:blipFill>
        <p:spPr bwMode="invGray">
          <a:xfrm>
            <a:off x="0" y="4991099"/>
            <a:ext cx="9144000" cy="17058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00653" y="3069930"/>
            <a:ext cx="6176201" cy="1350949"/>
          </a:xfrm>
          <a:prstGeom prst="rect">
            <a:avLst/>
          </a:prstGeom>
          <a:blipFill dpi="0" rotWithShape="1">
            <a:blip r:embed="rId3">
              <a:alphaModFix amt="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77" b="-584"/>
          <a:stretch/>
        </p:blipFill>
        <p:spPr bwMode="invGray">
          <a:xfrm>
            <a:off x="0" y="-39686"/>
            <a:ext cx="9144000" cy="3282292"/>
          </a:xfrm>
          <a:prstGeom prst="rect">
            <a:avLst/>
          </a:prstGeom>
        </p:spPr>
      </p:pic>
      <p:pic>
        <p:nvPicPr>
          <p:cNvPr id="19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467010" y="3420841"/>
            <a:ext cx="2442341" cy="1386857"/>
          </a:xfrm>
          <a:prstGeom prst="rect">
            <a:avLst/>
          </a:prstGeom>
          <a:ln>
            <a:noFill/>
          </a:ln>
        </p:spPr>
      </p:pic>
      <p:sp>
        <p:nvSpPr>
          <p:cNvPr id="23" name="Text Placeholder 117"/>
          <p:cNvSpPr txBox="1">
            <a:spLocks/>
          </p:cNvSpPr>
          <p:nvPr/>
        </p:nvSpPr>
        <p:spPr>
          <a:xfrm>
            <a:off x="381000" y="5014266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Slide Number Placeholder 12"/>
          <p:cNvSpPr txBox="1">
            <a:spLocks/>
          </p:cNvSpPr>
          <p:nvPr/>
        </p:nvSpPr>
        <p:spPr>
          <a:xfrm>
            <a:off x="8667748" y="5010269"/>
            <a:ext cx="474134" cy="133231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/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239" name="Content Placeholder 126"/>
          <p:cNvSpPr>
            <a:spLocks noGrp="1"/>
          </p:cNvSpPr>
          <p:nvPr>
            <p:ph sz="quarter" idx="12" hasCustomPrompt="1"/>
          </p:nvPr>
        </p:nvSpPr>
        <p:spPr>
          <a:xfrm>
            <a:off x="272521" y="3325294"/>
            <a:ext cx="6194489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Gill Sans MT" panose="020B0502020104020203" pitchFamily="34" charset="0"/>
                <a:ea typeface="+mn-ea"/>
                <a:cs typeface="Gill Sans MT" panose="020B0502020104020203" pitchFamily="34" charset="0"/>
              </a:defRPr>
            </a:lvl1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TITLE</a:t>
            </a:r>
            <a:endParaRPr lang="en-US" dirty="0"/>
          </a:p>
        </p:txBody>
      </p:sp>
      <p:sp>
        <p:nvSpPr>
          <p:cNvPr id="240" name="Content Placeholder 126"/>
          <p:cNvSpPr>
            <a:spLocks noGrp="1"/>
          </p:cNvSpPr>
          <p:nvPr>
            <p:ph sz="quarter" idx="13" hasCustomPrompt="1"/>
          </p:nvPr>
        </p:nvSpPr>
        <p:spPr>
          <a:xfrm>
            <a:off x="290808" y="4290403"/>
            <a:ext cx="5259600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1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41" name="Content Placeholder 126"/>
          <p:cNvSpPr>
            <a:spLocks noGrp="1"/>
          </p:cNvSpPr>
          <p:nvPr>
            <p:ph sz="quarter" idx="14" hasCustomPrompt="1"/>
          </p:nvPr>
        </p:nvSpPr>
        <p:spPr>
          <a:xfrm>
            <a:off x="290808" y="4649560"/>
            <a:ext cx="2696639" cy="33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0" kern="800" cap="all" spc="0" baseline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539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292" userDrawn="1">
          <p15:clr>
            <a:srgbClr val="FBAE40"/>
          </p15:clr>
        </p15:guide>
        <p15:guide id="2" orient="horz" pos="27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7"/>
            <a:ext cx="9144000" cy="734127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51" y="0"/>
            <a:ext cx="7434929" cy="69342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5910" y="79038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"/>
            <a:ext cx="1439651" cy="754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951" r:id="rId7"/>
    <p:sldLayoutId id="214748395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7"/>
            <a:ext cx="9144000" cy="741748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27331" y="0"/>
            <a:ext cx="7434929" cy="40862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4">
              <a:alphaModFix amt="6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53" y="96613"/>
            <a:ext cx="1439651" cy="5815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83" r:id="rId8"/>
    <p:sldLayoutId id="2147483984" r:id="rId9"/>
    <p:sldLayoutId id="2147483985" r:id="rId10"/>
    <p:sldLayoutId id="21474839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dirty="0" err="1" smtClean="0"/>
              <a:t>GreatWall</a:t>
            </a:r>
            <a:r>
              <a:rPr dirty="0" smtClean="0"/>
              <a:t>  V2L </a:t>
            </a:r>
            <a:r>
              <a:rPr lang="zh-CN" altLang="en-US" dirty="0" smtClean="0"/>
              <a:t>系</a:t>
            </a:r>
            <a:r>
              <a:rPr lang="zh-CN" altLang="en-US" dirty="0" smtClean="0"/>
              <a:t>统启动时间</a:t>
            </a:r>
            <a:endParaRPr lang="en-US" dirty="0"/>
          </a:p>
        </p:txBody>
      </p:sp>
      <p:cxnSp>
        <p:nvCxnSpPr>
          <p:cNvPr id="4" name="Straight Connector 3"/>
          <p:cNvCxnSpPr>
            <a:endCxn id="27" idx="1"/>
          </p:cNvCxnSpPr>
          <p:nvPr/>
        </p:nvCxnSpPr>
        <p:spPr>
          <a:xfrm>
            <a:off x="1716611" y="1276339"/>
            <a:ext cx="707" cy="7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/>
          <p:nvPr/>
        </p:nvCxnSpPr>
        <p:spPr>
          <a:xfrm rot="16200000" flipH="1">
            <a:off x="1324797" y="1669122"/>
            <a:ext cx="789801" cy="4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/>
          <p:nvPr/>
        </p:nvCxnSpPr>
        <p:spPr>
          <a:xfrm rot="5400000">
            <a:off x="2461997" y="1708864"/>
            <a:ext cx="812776" cy="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0645" y="1744433"/>
            <a:ext cx="8266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17166" y="1406724"/>
            <a:ext cx="81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~900ms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0381" y="1429584"/>
            <a:ext cx="838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~500ms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95350" y="1295400"/>
            <a:ext cx="11430" cy="191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826" y="1421964"/>
            <a:ext cx="882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~300ms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hape 87"/>
          <p:cNvCxnSpPr/>
          <p:nvPr/>
        </p:nvCxnSpPr>
        <p:spPr>
          <a:xfrm rot="5400000">
            <a:off x="3971515" y="2045618"/>
            <a:ext cx="1526668" cy="18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17317" y="1744433"/>
            <a:ext cx="1155423" cy="23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72740" y="1737361"/>
            <a:ext cx="937260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17620" y="1740695"/>
            <a:ext cx="918687" cy="4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43927" y="1737838"/>
            <a:ext cx="2319813" cy="7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48501" y="1743076"/>
            <a:ext cx="745067" cy="13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25465" y="2190750"/>
            <a:ext cx="13335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4405" y="1891233"/>
            <a:ext cx="812912" cy="338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UBoot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7318" y="1891233"/>
            <a:ext cx="1147802" cy="3386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78980" y="1891233"/>
            <a:ext cx="705685" cy="338667"/>
          </a:xfrm>
          <a:prstGeom prst="roundRect">
            <a:avLst/>
          </a:prstGeom>
          <a:solidFill>
            <a:srgbClr val="FE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HMI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9640" y="2234133"/>
            <a:ext cx="868680" cy="338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Early RVC 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hape 87"/>
          <p:cNvCxnSpPr/>
          <p:nvPr/>
        </p:nvCxnSpPr>
        <p:spPr>
          <a:xfrm rot="16200000" flipH="1">
            <a:off x="3428946" y="1691693"/>
            <a:ext cx="781751" cy="44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48100" y="1891233"/>
            <a:ext cx="868682" cy="33866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Compositor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872740" y="1898853"/>
            <a:ext cx="952502" cy="3386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906" y="1399104"/>
            <a:ext cx="73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~500ms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43450" y="1891233"/>
            <a:ext cx="2312670" cy="3386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Boot Animation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063742" y="1266825"/>
            <a:ext cx="13333" cy="97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63098" y="1397199"/>
            <a:ext cx="98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4000ms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795260" y="1150620"/>
            <a:ext cx="5715" cy="205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29948" y="1444824"/>
            <a:ext cx="940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~1500ms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1595" y="2804131"/>
            <a:ext cx="137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倒车影像可显示</a:t>
            </a: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@2.5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7575" y="923896"/>
            <a:ext cx="130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第一个画面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14400" y="3122296"/>
            <a:ext cx="6882765" cy="40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67616" y="2850714"/>
            <a:ext cx="1120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~8000ms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7250" y="4648200"/>
            <a:ext cx="57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66FF"/>
                </a:solidFill>
              </a:rPr>
              <a:t>*</a:t>
            </a:r>
            <a:r>
              <a:rPr lang="zh-CN" altLang="en-US" sz="1200" dirty="0" smtClean="0">
                <a:solidFill>
                  <a:srgbClr val="0066FF"/>
                </a:solidFill>
              </a:rPr>
              <a:t>哈曼将持续优化启动时间</a:t>
            </a:r>
            <a:endParaRPr lang="en-US" sz="1200" dirty="0">
              <a:solidFill>
                <a:srgbClr val="00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099" y="3381375"/>
            <a:ext cx="796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66FF"/>
                </a:solidFill>
              </a:rPr>
              <a:t>倒</a:t>
            </a:r>
            <a:r>
              <a:rPr lang="zh-CN" altLang="en-US" sz="1200" b="1" dirty="0" smtClean="0">
                <a:solidFill>
                  <a:srgbClr val="0066FF"/>
                </a:solidFill>
              </a:rPr>
              <a:t>车</a:t>
            </a:r>
            <a:r>
              <a:rPr lang="zh-CN" altLang="en-US" sz="1200" b="1" dirty="0" smtClean="0">
                <a:solidFill>
                  <a:srgbClr val="0066FF"/>
                </a:solidFill>
              </a:rPr>
              <a:t>影像</a:t>
            </a:r>
            <a:r>
              <a:rPr lang="zh-CN" altLang="en-US" sz="1200" b="1" dirty="0" smtClean="0">
                <a:solidFill>
                  <a:srgbClr val="0066FF"/>
                </a:solidFill>
              </a:rPr>
              <a:t>：</a:t>
            </a:r>
            <a:endParaRPr lang="en-US" altLang="zh-CN" sz="1200" b="1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HUT 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</a:t>
            </a:r>
            <a:r>
              <a:rPr lang="zh-CN" altLang="en-US" sz="1200" dirty="0" smtClean="0">
                <a:solidFill>
                  <a:srgbClr val="0066FF"/>
                </a:solidFill>
              </a:rPr>
              <a:t>倒</a:t>
            </a:r>
            <a:r>
              <a:rPr lang="zh-CN" altLang="en-US" sz="1200" dirty="0" smtClean="0">
                <a:solidFill>
                  <a:srgbClr val="0066FF"/>
                </a:solidFill>
              </a:rPr>
              <a:t>车视屏初始化完成并且可以显示倒车影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像，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en-US" sz="1200" dirty="0" smtClean="0">
                <a:solidFill>
                  <a:srgbClr val="0066FF"/>
                </a:solidFill>
              </a:rPr>
              <a:t>1</a:t>
            </a:r>
            <a:r>
              <a:rPr lang="zh-CN" altLang="en-US" sz="1200" dirty="0" smtClean="0">
                <a:solidFill>
                  <a:srgbClr val="0066FF"/>
                </a:solidFill>
              </a:rPr>
              <a:t>） 如果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</a:t>
            </a:r>
            <a:r>
              <a:rPr lang="en-US" altLang="zh-CN" sz="1200" dirty="0" smtClean="0">
                <a:solidFill>
                  <a:srgbClr val="0066FF"/>
                </a:solidFill>
              </a:rPr>
              <a:t>2.2s </a:t>
            </a:r>
            <a:r>
              <a:rPr lang="zh-CN" altLang="en-US" sz="1200" dirty="0" smtClean="0">
                <a:solidFill>
                  <a:srgbClr val="0066FF"/>
                </a:solidFill>
              </a:rPr>
              <a:t>以内</a:t>
            </a:r>
            <a:r>
              <a:rPr lang="zh-CN" altLang="en-US" sz="1200" dirty="0" smtClean="0">
                <a:solidFill>
                  <a:srgbClr val="0066FF"/>
                </a:solidFill>
              </a:rPr>
              <a:t>收到倒挡信</a:t>
            </a:r>
            <a:r>
              <a:rPr lang="zh-CN" altLang="en-US" sz="1200" dirty="0" smtClean="0">
                <a:solidFill>
                  <a:srgbClr val="0066FF"/>
                </a:solidFill>
              </a:rPr>
              <a:t>号 ，倒车视屏可以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 </a:t>
            </a:r>
            <a:r>
              <a:rPr lang="zh-CN" altLang="en-US" sz="1200" dirty="0" smtClean="0">
                <a:solidFill>
                  <a:srgbClr val="0066FF"/>
                </a:solidFill>
              </a:rPr>
              <a:t>（从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上电冷启动开始计时）显示倒车影像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2</a:t>
            </a:r>
            <a:r>
              <a:rPr lang="zh-CN" altLang="en-US" sz="1200" dirty="0" smtClean="0">
                <a:solidFill>
                  <a:srgbClr val="0066FF"/>
                </a:solidFill>
              </a:rPr>
              <a:t>） </a:t>
            </a:r>
            <a:r>
              <a:rPr lang="zh-CN" altLang="en-US" sz="1200" dirty="0" smtClean="0">
                <a:solidFill>
                  <a:srgbClr val="0066FF"/>
                </a:solidFill>
              </a:rPr>
              <a:t>如</a:t>
            </a:r>
            <a:r>
              <a:rPr lang="zh-CN" altLang="en-US" sz="1200" dirty="0" smtClean="0">
                <a:solidFill>
                  <a:srgbClr val="0066FF"/>
                </a:solidFill>
              </a:rPr>
              <a:t>果</a:t>
            </a:r>
            <a:r>
              <a:rPr lang="en-US" altLang="zh-CN" sz="1200" dirty="0" smtClean="0">
                <a:solidFill>
                  <a:srgbClr val="0066FF"/>
                </a:solidFill>
              </a:rPr>
              <a:t>HU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</a:t>
            </a:r>
            <a:r>
              <a:rPr lang="zh-CN" altLang="en-US" sz="1200" dirty="0" smtClean="0">
                <a:solidFill>
                  <a:srgbClr val="0066FF"/>
                </a:solidFill>
              </a:rPr>
              <a:t>动 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</a:t>
            </a:r>
            <a:r>
              <a:rPr lang="zh-CN" altLang="en-US" sz="1200" dirty="0" smtClean="0">
                <a:solidFill>
                  <a:srgbClr val="0066FF"/>
                </a:solidFill>
              </a:rPr>
              <a:t>之后 （即倒车影像已经初始化完成）收到倒挡信号，</a:t>
            </a:r>
            <a:r>
              <a:rPr lang="zh-CN" altLang="en-US" sz="1200" dirty="0" smtClean="0">
                <a:solidFill>
                  <a:srgbClr val="0066FF"/>
                </a:solidFill>
              </a:rPr>
              <a:t>倒</a:t>
            </a:r>
            <a:r>
              <a:rPr lang="zh-CN" altLang="en-US" sz="1200" dirty="0" smtClean="0">
                <a:solidFill>
                  <a:srgbClr val="0066FF"/>
                </a:solidFill>
              </a:rPr>
              <a:t>车</a:t>
            </a:r>
            <a:r>
              <a:rPr lang="zh-CN" altLang="en-US" sz="1200" dirty="0" smtClean="0">
                <a:solidFill>
                  <a:srgbClr val="0066FF"/>
                </a:solidFill>
              </a:rPr>
              <a:t>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像可以在</a:t>
            </a:r>
            <a:r>
              <a:rPr lang="en-US" altLang="zh-CN" sz="1200" dirty="0" smtClean="0">
                <a:solidFill>
                  <a:srgbClr val="0066FF"/>
                </a:solidFill>
              </a:rPr>
              <a:t> &lt;300ms</a:t>
            </a:r>
            <a:r>
              <a:rPr lang="zh-CN" altLang="en-US" sz="1200" dirty="0" smtClean="0">
                <a:solidFill>
                  <a:srgbClr val="0066FF"/>
                </a:solidFill>
              </a:rPr>
              <a:t>内显</a:t>
            </a:r>
            <a:r>
              <a:rPr lang="zh-CN" altLang="en-US" sz="1200" dirty="0" smtClean="0">
                <a:solidFill>
                  <a:srgbClr val="0066FF"/>
                </a:solidFill>
              </a:rPr>
              <a:t>示倒车影像 </a:t>
            </a:r>
            <a:endParaRPr lang="en-US" altLang="en-US" sz="1200" dirty="0" smtClean="0">
              <a:solidFill>
                <a:srgbClr val="0066FF"/>
              </a:solidFill>
            </a:endParaRPr>
          </a:p>
          <a:p>
            <a:endParaRPr lang="en-US" altLang="en-US" sz="1200" dirty="0" smtClean="0">
              <a:solidFill>
                <a:srgbClr val="00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9095" y="965806"/>
            <a:ext cx="1371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HUT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上电冷启动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96348" y="2597349"/>
            <a:ext cx="98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64828" y="205426"/>
            <a:ext cx="7270411" cy="509905"/>
          </a:xfrm>
        </p:spPr>
        <p:txBody>
          <a:bodyPr/>
          <a:lstStyle/>
          <a:p>
            <a:r>
              <a:rPr dirty="0" err="1" smtClean="0"/>
              <a:t>GreatWall</a:t>
            </a:r>
            <a:r>
              <a:rPr dirty="0" smtClean="0"/>
              <a:t>  V2H &amp; M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启动时间</a:t>
            </a:r>
            <a:endParaRPr lang="en-US" dirty="0"/>
          </a:p>
        </p:txBody>
      </p:sp>
      <p:cxnSp>
        <p:nvCxnSpPr>
          <p:cNvPr id="4" name="Straight Connector 3"/>
          <p:cNvCxnSpPr>
            <a:endCxn id="27" idx="1"/>
          </p:cNvCxnSpPr>
          <p:nvPr/>
        </p:nvCxnSpPr>
        <p:spPr>
          <a:xfrm>
            <a:off x="1792811" y="1047739"/>
            <a:ext cx="707" cy="7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/>
          <p:nvPr/>
        </p:nvCxnSpPr>
        <p:spPr>
          <a:xfrm rot="16200000" flipH="1">
            <a:off x="1400997" y="1440522"/>
            <a:ext cx="789801" cy="4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/>
          <p:nvPr/>
        </p:nvCxnSpPr>
        <p:spPr>
          <a:xfrm rot="5400000">
            <a:off x="2538197" y="1480264"/>
            <a:ext cx="812776" cy="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66845" y="1515833"/>
            <a:ext cx="8266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93366" y="1178124"/>
            <a:ext cx="81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~800ms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6581" y="1200984"/>
            <a:ext cx="838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~350ms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2982" y="1066800"/>
            <a:ext cx="7618" cy="185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026" y="1193364"/>
            <a:ext cx="882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~250ms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hape 87"/>
          <p:cNvCxnSpPr/>
          <p:nvPr/>
        </p:nvCxnSpPr>
        <p:spPr>
          <a:xfrm rot="16200000" flipH="1">
            <a:off x="4066762" y="1799811"/>
            <a:ext cx="1526669" cy="36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93517" y="1515833"/>
            <a:ext cx="1155423" cy="23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48940" y="1508761"/>
            <a:ext cx="937260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93820" y="1512095"/>
            <a:ext cx="918687" cy="4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20127" y="1509238"/>
            <a:ext cx="2319813" cy="7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24701" y="1514476"/>
            <a:ext cx="745067" cy="13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05475" y="2028825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80605" y="1662633"/>
            <a:ext cx="812912" cy="338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ABL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3518" y="1662633"/>
            <a:ext cx="1147802" cy="3386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155180" y="1662633"/>
            <a:ext cx="705685" cy="338667"/>
          </a:xfrm>
          <a:prstGeom prst="roundRect">
            <a:avLst/>
          </a:prstGeom>
          <a:solidFill>
            <a:srgbClr val="FE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HMI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25365" y="2005533"/>
            <a:ext cx="868680" cy="338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Early RVC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endParaRPr lang="en-US" sz="1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hape 87"/>
          <p:cNvCxnSpPr/>
          <p:nvPr/>
        </p:nvCxnSpPr>
        <p:spPr>
          <a:xfrm rot="16200000" flipH="1">
            <a:off x="3505146" y="1463093"/>
            <a:ext cx="781751" cy="44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4300" y="1662633"/>
            <a:ext cx="868682" cy="33866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Compositor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48940" y="1670253"/>
            <a:ext cx="952502" cy="3386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6106" y="1170504"/>
            <a:ext cx="73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~900ms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38700" y="1662633"/>
            <a:ext cx="2293619" cy="33761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Boot Animation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139941" y="952500"/>
            <a:ext cx="15239" cy="106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39348" y="1178124"/>
            <a:ext cx="98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2700ms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871461" y="922020"/>
            <a:ext cx="34289" cy="203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06148" y="1216224"/>
            <a:ext cx="940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~1000ms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2545" y="2556481"/>
            <a:ext cx="1583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倒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车影像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可显示</a:t>
            </a: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@2.5s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53300" y="685771"/>
            <a:ext cx="130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第一个画面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62025" y="2876551"/>
            <a:ext cx="6943725" cy="9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2866" y="2669739"/>
            <a:ext cx="1120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~6000ms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095" y="803881"/>
            <a:ext cx="1371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HUT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上电冷启动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725" y="3317260"/>
            <a:ext cx="80581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66FF"/>
                </a:solidFill>
              </a:rPr>
              <a:t>倒</a:t>
            </a:r>
            <a:r>
              <a:rPr lang="zh-CN" altLang="en-US" sz="1200" b="1" dirty="0" smtClean="0">
                <a:solidFill>
                  <a:srgbClr val="0066FF"/>
                </a:solidFill>
              </a:rPr>
              <a:t>车影像：</a:t>
            </a:r>
            <a:endParaRPr lang="en-US" altLang="zh-CN" sz="1200" b="1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HUT 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</a:t>
            </a:r>
            <a:r>
              <a:rPr lang="zh-CN" altLang="en-US" sz="1200" dirty="0" smtClean="0">
                <a:solidFill>
                  <a:srgbClr val="0066FF"/>
                </a:solidFill>
              </a:rPr>
              <a:t>倒车</a:t>
            </a:r>
            <a:r>
              <a:rPr lang="zh-CN" altLang="en-US" sz="1200" dirty="0" smtClean="0">
                <a:solidFill>
                  <a:srgbClr val="0066FF"/>
                </a:solidFill>
              </a:rPr>
              <a:t>影像</a:t>
            </a:r>
            <a:r>
              <a:rPr lang="zh-CN" altLang="en-US" sz="1200" dirty="0" smtClean="0">
                <a:solidFill>
                  <a:srgbClr val="0066FF"/>
                </a:solidFill>
              </a:rPr>
              <a:t>初</a:t>
            </a:r>
            <a:r>
              <a:rPr lang="zh-CN" altLang="en-US" sz="1200" dirty="0" smtClean="0">
                <a:solidFill>
                  <a:srgbClr val="0066FF"/>
                </a:solidFill>
              </a:rPr>
              <a:t>始化完成并且可以显示倒车影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像，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en-US" sz="1200" dirty="0" smtClean="0">
                <a:solidFill>
                  <a:srgbClr val="0066FF"/>
                </a:solidFill>
              </a:rPr>
              <a:t>1</a:t>
            </a:r>
            <a:r>
              <a:rPr lang="zh-CN" altLang="en-US" sz="1200" dirty="0" smtClean="0">
                <a:solidFill>
                  <a:srgbClr val="0066FF"/>
                </a:solidFill>
              </a:rPr>
              <a:t>） 如果</a:t>
            </a:r>
            <a:r>
              <a:rPr lang="en-US" altLang="zh-CN" sz="1200" dirty="0" smtClean="0">
                <a:solidFill>
                  <a:srgbClr val="0066FF"/>
                </a:solidFill>
              </a:rPr>
              <a:t>HU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</a:t>
            </a:r>
            <a:r>
              <a:rPr lang="en-US" altLang="zh-CN" sz="1200" dirty="0" smtClean="0">
                <a:solidFill>
                  <a:srgbClr val="0066FF"/>
                </a:solidFill>
              </a:rPr>
              <a:t>2.2s </a:t>
            </a:r>
            <a:r>
              <a:rPr lang="zh-CN" altLang="en-US" sz="1200" dirty="0" smtClean="0">
                <a:solidFill>
                  <a:srgbClr val="0066FF"/>
                </a:solidFill>
              </a:rPr>
              <a:t>内收到倒挡信号，倒车</a:t>
            </a:r>
            <a:r>
              <a:rPr lang="zh-CN" altLang="en-US" sz="1200" dirty="0" smtClean="0">
                <a:solidFill>
                  <a:srgbClr val="0066FF"/>
                </a:solidFill>
              </a:rPr>
              <a:t>影像</a:t>
            </a:r>
            <a:r>
              <a:rPr lang="zh-CN" altLang="en-US" sz="1200" dirty="0" smtClean="0">
                <a:solidFill>
                  <a:srgbClr val="0066FF"/>
                </a:solidFill>
              </a:rPr>
              <a:t>可以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 </a:t>
            </a:r>
            <a:r>
              <a:rPr lang="zh-CN" altLang="en-US" sz="1200" dirty="0" smtClean="0">
                <a:solidFill>
                  <a:srgbClr val="0066FF"/>
                </a:solidFill>
              </a:rPr>
              <a:t>（从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上电冷启动开始计时）显示倒车影像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2</a:t>
            </a:r>
            <a:r>
              <a:rPr lang="zh-CN" altLang="en-US" sz="1200" dirty="0" smtClean="0">
                <a:solidFill>
                  <a:srgbClr val="0066FF"/>
                </a:solidFill>
              </a:rPr>
              <a:t>） </a:t>
            </a:r>
            <a:r>
              <a:rPr lang="zh-CN" altLang="en-US" sz="1200" dirty="0" smtClean="0">
                <a:solidFill>
                  <a:srgbClr val="0066FF"/>
                </a:solidFill>
              </a:rPr>
              <a:t>如</a:t>
            </a:r>
            <a:r>
              <a:rPr lang="zh-CN" altLang="en-US" sz="1200" dirty="0" smtClean="0">
                <a:solidFill>
                  <a:srgbClr val="0066FF"/>
                </a:solidFill>
              </a:rPr>
              <a:t>果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</a:t>
            </a:r>
            <a:r>
              <a:rPr lang="zh-CN" altLang="en-US" sz="1200" dirty="0" smtClean="0">
                <a:solidFill>
                  <a:srgbClr val="0066FF"/>
                </a:solidFill>
              </a:rPr>
              <a:t>电冷启</a:t>
            </a:r>
            <a:r>
              <a:rPr lang="zh-CN" altLang="en-US" sz="1200" dirty="0" smtClean="0">
                <a:solidFill>
                  <a:srgbClr val="0066FF"/>
                </a:solidFill>
              </a:rPr>
              <a:t>动 </a:t>
            </a:r>
            <a:r>
              <a:rPr lang="en-US" altLang="zh-CN" sz="1200" dirty="0" smtClean="0">
                <a:solidFill>
                  <a:srgbClr val="0066FF"/>
                </a:solidFill>
              </a:rPr>
              <a:t>2.5s </a:t>
            </a:r>
            <a:r>
              <a:rPr lang="zh-CN" altLang="en-US" sz="1200" dirty="0" smtClean="0">
                <a:solidFill>
                  <a:srgbClr val="0066FF"/>
                </a:solidFill>
              </a:rPr>
              <a:t>之后 （即倒车影像已经初始化完成）收到倒挡信号，</a:t>
            </a:r>
            <a:r>
              <a:rPr lang="zh-CN" altLang="en-US" sz="1200" dirty="0" smtClean="0">
                <a:solidFill>
                  <a:srgbClr val="0066FF"/>
                </a:solidFill>
              </a:rPr>
              <a:t>倒</a:t>
            </a:r>
            <a:r>
              <a:rPr lang="zh-CN" altLang="en-US" sz="1200" dirty="0" smtClean="0">
                <a:solidFill>
                  <a:srgbClr val="0066FF"/>
                </a:solidFill>
              </a:rPr>
              <a:t>车</a:t>
            </a:r>
            <a:r>
              <a:rPr lang="zh-CN" altLang="en-US" sz="1200" dirty="0" smtClean="0">
                <a:solidFill>
                  <a:srgbClr val="0066FF"/>
                </a:solidFill>
              </a:rPr>
              <a:t>影像</a:t>
            </a:r>
            <a:r>
              <a:rPr lang="zh-CN" altLang="en-US" sz="1200" dirty="0" smtClean="0">
                <a:solidFill>
                  <a:srgbClr val="0066FF"/>
                </a:solidFill>
              </a:rPr>
              <a:t>可以在</a:t>
            </a:r>
            <a:r>
              <a:rPr lang="en-US" altLang="zh-CN" sz="1200" dirty="0" smtClean="0">
                <a:solidFill>
                  <a:srgbClr val="0066FF"/>
                </a:solidFill>
              </a:rPr>
              <a:t> &lt;300ms</a:t>
            </a:r>
            <a:r>
              <a:rPr lang="zh-CN" altLang="en-US" sz="1200" dirty="0" smtClean="0">
                <a:solidFill>
                  <a:srgbClr val="0066FF"/>
                </a:solidFill>
              </a:rPr>
              <a:t>内显</a:t>
            </a:r>
            <a:r>
              <a:rPr lang="zh-CN" altLang="en-US" sz="1200" dirty="0" smtClean="0">
                <a:solidFill>
                  <a:srgbClr val="0066FF"/>
                </a:solidFill>
              </a:rPr>
              <a:t>示倒车影像 </a:t>
            </a:r>
            <a:endParaRPr lang="en-US" altLang="en-US" sz="1200" dirty="0" smtClean="0">
              <a:solidFill>
                <a:srgbClr val="0066FF"/>
              </a:solidFill>
            </a:endParaRPr>
          </a:p>
          <a:p>
            <a:endParaRPr lang="en-US" altLang="en-US" sz="1100" dirty="0" smtClean="0">
              <a:solidFill>
                <a:srgbClr val="0066FF"/>
              </a:solidFill>
            </a:endParaRPr>
          </a:p>
          <a:p>
            <a:endParaRPr lang="en-US" altLang="en-US" sz="1200" dirty="0" smtClean="0">
              <a:solidFill>
                <a:srgbClr val="0066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43973" y="2359224"/>
            <a:ext cx="98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200ms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64828" y="205426"/>
            <a:ext cx="7270411" cy="509905"/>
          </a:xfrm>
        </p:spPr>
        <p:txBody>
          <a:bodyPr/>
          <a:lstStyle/>
          <a:p>
            <a:r>
              <a:rPr dirty="0" err="1" smtClean="0"/>
              <a:t>GreatWall</a:t>
            </a:r>
            <a:r>
              <a:rPr dirty="0" smtClean="0"/>
              <a:t>  V2H &amp; M 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启动时间</a:t>
            </a:r>
            <a:endParaRPr lang="en-US" dirty="0"/>
          </a:p>
        </p:txBody>
      </p:sp>
      <p:cxnSp>
        <p:nvCxnSpPr>
          <p:cNvPr id="4" name="Straight Connector 3"/>
          <p:cNvCxnSpPr>
            <a:endCxn id="27" idx="1"/>
          </p:cNvCxnSpPr>
          <p:nvPr/>
        </p:nvCxnSpPr>
        <p:spPr>
          <a:xfrm>
            <a:off x="1792811" y="1142989"/>
            <a:ext cx="707" cy="78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/>
          <p:nvPr/>
        </p:nvCxnSpPr>
        <p:spPr>
          <a:xfrm rot="16200000" flipH="1">
            <a:off x="1400997" y="1535772"/>
            <a:ext cx="789801" cy="4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/>
          <p:nvPr/>
        </p:nvCxnSpPr>
        <p:spPr>
          <a:xfrm rot="5400000">
            <a:off x="2538197" y="1575514"/>
            <a:ext cx="812776" cy="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66845" y="1611083"/>
            <a:ext cx="8266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93366" y="1273374"/>
            <a:ext cx="810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~800ms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6581" y="1296234"/>
            <a:ext cx="838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~350ms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71550" y="1162050"/>
            <a:ext cx="11431" cy="173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026" y="1288614"/>
            <a:ext cx="882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~250ms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hape 87"/>
          <p:cNvCxnSpPr/>
          <p:nvPr/>
        </p:nvCxnSpPr>
        <p:spPr>
          <a:xfrm rot="16200000" flipH="1">
            <a:off x="4023899" y="1937927"/>
            <a:ext cx="1593346" cy="17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93517" y="1611083"/>
            <a:ext cx="1155423" cy="23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48940" y="1604011"/>
            <a:ext cx="937260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93820" y="1607345"/>
            <a:ext cx="918687" cy="4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20127" y="1604488"/>
            <a:ext cx="2319813" cy="7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24701" y="1609726"/>
            <a:ext cx="745067" cy="13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80605" y="1757883"/>
            <a:ext cx="812912" cy="338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ABL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3518" y="1757883"/>
            <a:ext cx="1147802" cy="33866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155180" y="1757883"/>
            <a:ext cx="705685" cy="338667"/>
          </a:xfrm>
          <a:prstGeom prst="roundRect">
            <a:avLst/>
          </a:prstGeom>
          <a:solidFill>
            <a:srgbClr val="FE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HMI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hape 87"/>
          <p:cNvCxnSpPr/>
          <p:nvPr/>
        </p:nvCxnSpPr>
        <p:spPr>
          <a:xfrm rot="16200000" flipH="1">
            <a:off x="3505146" y="1558343"/>
            <a:ext cx="781751" cy="44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24300" y="1757883"/>
            <a:ext cx="868682" cy="33866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Compositor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48940" y="1765503"/>
            <a:ext cx="952502" cy="3386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6106" y="1265754"/>
            <a:ext cx="73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~900ms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29175" y="1757883"/>
            <a:ext cx="2303145" cy="3386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Boot Animation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139942" y="1123950"/>
            <a:ext cx="22858" cy="9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01198" y="1273374"/>
            <a:ext cx="986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2700ms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839075" y="1133475"/>
            <a:ext cx="28575" cy="180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06148" y="1311474"/>
            <a:ext cx="940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~1000ms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53300" y="781021"/>
            <a:ext cx="130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Home 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第一个画面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84885" y="2878455"/>
            <a:ext cx="6873240" cy="17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2866" y="2650689"/>
            <a:ext cx="1120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~6000ms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095" y="899131"/>
            <a:ext cx="1371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HUT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上电冷启动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675" y="3012460"/>
            <a:ext cx="80581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100" dirty="0" smtClean="0">
              <a:solidFill>
                <a:srgbClr val="0066FF"/>
              </a:solidFill>
            </a:endParaRPr>
          </a:p>
          <a:p>
            <a:r>
              <a:rPr lang="zh-CN" altLang="en-US" sz="1200" b="1" dirty="0" smtClean="0">
                <a:solidFill>
                  <a:srgbClr val="0066FF"/>
                </a:solidFill>
              </a:rPr>
              <a:t>全景环视：</a:t>
            </a:r>
            <a:endParaRPr lang="en-US" altLang="zh-CN" sz="1200" b="1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HU </a:t>
            </a:r>
            <a:r>
              <a:rPr lang="zh-CN" altLang="en-US" sz="1200" dirty="0" smtClean="0">
                <a:solidFill>
                  <a:srgbClr val="0066FF"/>
                </a:solidFill>
              </a:rPr>
              <a:t>上电冷启</a:t>
            </a:r>
            <a:r>
              <a:rPr lang="zh-CN" altLang="en-US" sz="1200" dirty="0" smtClean="0">
                <a:solidFill>
                  <a:srgbClr val="0066FF"/>
                </a:solidFill>
              </a:rPr>
              <a:t>动</a:t>
            </a:r>
            <a:r>
              <a:rPr lang="en-US" altLang="zh-CN" sz="1200" dirty="0" smtClean="0">
                <a:solidFill>
                  <a:srgbClr val="0066FF"/>
                </a:solidFill>
              </a:rPr>
              <a:t>5.5s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初</a:t>
            </a:r>
            <a:r>
              <a:rPr lang="zh-CN" altLang="en-US" sz="1200" dirty="0" smtClean="0">
                <a:solidFill>
                  <a:srgbClr val="0066FF"/>
                </a:solidFill>
              </a:rPr>
              <a:t>始化完成并且可以显</a:t>
            </a:r>
            <a:r>
              <a:rPr lang="zh-CN" altLang="en-US" sz="1200" dirty="0" smtClean="0">
                <a:solidFill>
                  <a:srgbClr val="0066FF"/>
                </a:solidFill>
              </a:rPr>
              <a:t>示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像，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en-US" sz="1200" dirty="0" smtClean="0">
                <a:solidFill>
                  <a:srgbClr val="0066FF"/>
                </a:solidFill>
              </a:rPr>
              <a:t>1</a:t>
            </a:r>
            <a:r>
              <a:rPr lang="zh-CN" altLang="en-US" sz="1200" dirty="0" smtClean="0">
                <a:solidFill>
                  <a:srgbClr val="0066FF"/>
                </a:solidFill>
              </a:rPr>
              <a:t>） 如</a:t>
            </a:r>
            <a:r>
              <a:rPr lang="zh-CN" altLang="en-US" sz="1200" dirty="0" smtClean="0">
                <a:solidFill>
                  <a:srgbClr val="0066FF"/>
                </a:solidFill>
              </a:rPr>
              <a:t>果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</a:t>
            </a:r>
            <a:r>
              <a:rPr lang="zh-CN" altLang="en-US" sz="1200" dirty="0" smtClean="0">
                <a:solidFill>
                  <a:srgbClr val="0066FF"/>
                </a:solidFill>
              </a:rPr>
              <a:t>电冷启</a:t>
            </a:r>
            <a:r>
              <a:rPr lang="zh-CN" altLang="en-US" sz="1200" dirty="0" smtClean="0">
                <a:solidFill>
                  <a:srgbClr val="0066FF"/>
                </a:solidFill>
              </a:rPr>
              <a:t>动</a:t>
            </a:r>
            <a:r>
              <a:rPr lang="en-US" altLang="zh-CN" sz="1200" dirty="0" smtClean="0">
                <a:solidFill>
                  <a:srgbClr val="0066FF"/>
                </a:solidFill>
              </a:rPr>
              <a:t>5.2s </a:t>
            </a:r>
            <a:r>
              <a:rPr lang="zh-CN" altLang="en-US" sz="1200" dirty="0" smtClean="0">
                <a:solidFill>
                  <a:srgbClr val="0066FF"/>
                </a:solidFill>
              </a:rPr>
              <a:t>内收到倒挡信号，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可以</a:t>
            </a:r>
            <a:r>
              <a:rPr lang="en-US" altLang="zh-CN" sz="1200" dirty="0" smtClean="0">
                <a:solidFill>
                  <a:srgbClr val="0066FF"/>
                </a:solidFill>
              </a:rPr>
              <a:t>5</a:t>
            </a:r>
            <a:r>
              <a:rPr lang="en-US" altLang="zh-CN" sz="1200" dirty="0" smtClean="0">
                <a:solidFill>
                  <a:srgbClr val="0066FF"/>
                </a:solidFill>
              </a:rPr>
              <a:t>.5s  </a:t>
            </a:r>
            <a:r>
              <a:rPr lang="zh-CN" altLang="en-US" sz="1200" dirty="0" smtClean="0">
                <a:solidFill>
                  <a:srgbClr val="0066FF"/>
                </a:solidFill>
              </a:rPr>
              <a:t>（从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</a:t>
            </a:r>
            <a:r>
              <a:rPr lang="zh-CN" altLang="en-US" sz="1200" dirty="0" smtClean="0">
                <a:solidFill>
                  <a:srgbClr val="0066FF"/>
                </a:solidFill>
              </a:rPr>
              <a:t>电冷启动开始计时）显</a:t>
            </a:r>
            <a:r>
              <a:rPr lang="zh-CN" altLang="en-US" sz="1200" dirty="0" smtClean="0">
                <a:solidFill>
                  <a:srgbClr val="0066FF"/>
                </a:solidFill>
              </a:rPr>
              <a:t>示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 </a:t>
            </a:r>
            <a:endParaRPr lang="en-US" altLang="zh-CN" sz="1200" dirty="0" smtClean="0">
              <a:solidFill>
                <a:srgbClr val="0066FF"/>
              </a:solidFill>
            </a:endParaRPr>
          </a:p>
          <a:p>
            <a:r>
              <a:rPr lang="en-US" altLang="zh-CN" sz="1200" dirty="0" smtClean="0">
                <a:solidFill>
                  <a:srgbClr val="0066FF"/>
                </a:solidFill>
              </a:rPr>
              <a:t>2</a:t>
            </a:r>
            <a:r>
              <a:rPr lang="zh-CN" altLang="en-US" sz="1200" dirty="0" smtClean="0">
                <a:solidFill>
                  <a:srgbClr val="0066FF"/>
                </a:solidFill>
              </a:rPr>
              <a:t>） 如果用户在</a:t>
            </a:r>
            <a:r>
              <a:rPr lang="zh-CN" altLang="en-US" sz="1200" dirty="0" smtClean="0">
                <a:solidFill>
                  <a:srgbClr val="0066FF"/>
                </a:solidFill>
              </a:rPr>
              <a:t>从</a:t>
            </a:r>
            <a:r>
              <a:rPr lang="en-US" altLang="zh-CN" sz="1200" dirty="0" smtClean="0">
                <a:solidFill>
                  <a:srgbClr val="0066FF"/>
                </a:solidFill>
              </a:rPr>
              <a:t>HUT</a:t>
            </a:r>
            <a:r>
              <a:rPr lang="zh-CN" altLang="en-US" sz="1200" dirty="0" smtClean="0">
                <a:solidFill>
                  <a:srgbClr val="0066FF"/>
                </a:solidFill>
              </a:rPr>
              <a:t>上</a:t>
            </a:r>
            <a:r>
              <a:rPr lang="zh-CN" altLang="en-US" sz="1200" dirty="0" smtClean="0">
                <a:solidFill>
                  <a:srgbClr val="0066FF"/>
                </a:solidFill>
              </a:rPr>
              <a:t>电冷启动 </a:t>
            </a:r>
            <a:r>
              <a:rPr lang="en-US" altLang="zh-CN" sz="1200" dirty="0" smtClean="0">
                <a:solidFill>
                  <a:srgbClr val="0066FF"/>
                </a:solidFill>
              </a:rPr>
              <a:t>5.5s </a:t>
            </a:r>
            <a:r>
              <a:rPr lang="zh-CN" altLang="en-US" sz="1200" dirty="0" smtClean="0">
                <a:solidFill>
                  <a:srgbClr val="0066FF"/>
                </a:solidFill>
              </a:rPr>
              <a:t>之后 （</a:t>
            </a:r>
            <a:r>
              <a:rPr lang="zh-CN" altLang="en-US" sz="1200" dirty="0" smtClean="0">
                <a:solidFill>
                  <a:srgbClr val="0066FF"/>
                </a:solidFill>
              </a:rPr>
              <a:t>即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已</a:t>
            </a:r>
            <a:r>
              <a:rPr lang="zh-CN" altLang="en-US" sz="1200" dirty="0" smtClean="0">
                <a:solidFill>
                  <a:srgbClr val="0066FF"/>
                </a:solidFill>
              </a:rPr>
              <a:t>经初始化完成</a:t>
            </a:r>
            <a:r>
              <a:rPr lang="zh-CN" altLang="en-US" sz="1200" dirty="0" smtClean="0">
                <a:solidFill>
                  <a:srgbClr val="0066FF"/>
                </a:solidFill>
              </a:rPr>
              <a:t>）</a:t>
            </a:r>
            <a:r>
              <a:rPr lang="zh-CN" altLang="en-US" sz="1200" dirty="0" smtClean="0">
                <a:solidFill>
                  <a:srgbClr val="0066FF"/>
                </a:solidFill>
              </a:rPr>
              <a:t>收到倒挡信号</a:t>
            </a:r>
            <a:r>
              <a:rPr lang="zh-CN" altLang="en-US" sz="1200" dirty="0" smtClean="0">
                <a:solidFill>
                  <a:srgbClr val="0066FF"/>
                </a:solidFill>
              </a:rPr>
              <a:t>，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影像可</a:t>
            </a:r>
            <a:r>
              <a:rPr lang="zh-CN" altLang="en-US" sz="1200" dirty="0" smtClean="0">
                <a:solidFill>
                  <a:srgbClr val="0066FF"/>
                </a:solidFill>
              </a:rPr>
              <a:t>以在</a:t>
            </a:r>
            <a:r>
              <a:rPr lang="en-US" altLang="zh-CN" sz="1200" dirty="0" smtClean="0">
                <a:solidFill>
                  <a:srgbClr val="0066FF"/>
                </a:solidFill>
              </a:rPr>
              <a:t> </a:t>
            </a:r>
            <a:r>
              <a:rPr lang="en-US" altLang="zh-CN" sz="1200" dirty="0" smtClean="0">
                <a:solidFill>
                  <a:srgbClr val="0066FF"/>
                </a:solidFill>
              </a:rPr>
              <a:t>&lt;300ms</a:t>
            </a:r>
            <a:r>
              <a:rPr lang="zh-CN" altLang="en-US" sz="1200" dirty="0" smtClean="0">
                <a:solidFill>
                  <a:srgbClr val="0066FF"/>
                </a:solidFill>
              </a:rPr>
              <a:t>内显示</a:t>
            </a:r>
            <a:r>
              <a:rPr lang="zh-CN" altLang="en-US" sz="1200" dirty="0" smtClean="0">
                <a:solidFill>
                  <a:srgbClr val="0066FF"/>
                </a:solidFill>
              </a:rPr>
              <a:t>全景环视</a:t>
            </a:r>
            <a:r>
              <a:rPr lang="zh-CN" altLang="en-US" sz="1200" dirty="0" smtClean="0">
                <a:solidFill>
                  <a:srgbClr val="0066FF"/>
                </a:solidFill>
              </a:rPr>
              <a:t>影</a:t>
            </a:r>
            <a:r>
              <a:rPr lang="zh-CN" altLang="en-US" sz="1200" dirty="0" smtClean="0">
                <a:solidFill>
                  <a:srgbClr val="0066FF"/>
                </a:solidFill>
              </a:rPr>
              <a:t>像 </a:t>
            </a:r>
            <a:endParaRPr lang="en-US" altLang="en-US" sz="1200" dirty="0" smtClean="0">
              <a:solidFill>
                <a:srgbClr val="0066FF"/>
              </a:solidFill>
            </a:endParaRPr>
          </a:p>
          <a:p>
            <a:endParaRPr lang="en-US" altLang="zh-CN" sz="1200" dirty="0" smtClean="0">
              <a:solidFill>
                <a:srgbClr val="0066FF"/>
              </a:solidFill>
            </a:endParaRPr>
          </a:p>
          <a:p>
            <a:endParaRPr lang="en-US" altLang="en-US" sz="1200" dirty="0" smtClean="0">
              <a:solidFill>
                <a:srgbClr val="0066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25364" y="2110308"/>
            <a:ext cx="1727835" cy="3386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AVM </a:t>
            </a:r>
            <a:r>
              <a:rPr lang="zh-CN" alt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（全景环视）</a:t>
            </a:r>
            <a:endParaRPr 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549390" y="2105025"/>
            <a:ext cx="13335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0663" y="2498289"/>
            <a:ext cx="882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3200</a:t>
            </a:r>
            <a:r>
              <a:rPr 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en-US" sz="1000" dirty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79795" y="2651731"/>
            <a:ext cx="206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全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景环视影像</a:t>
            </a:r>
            <a:r>
              <a:rPr lang="zh-CN" altLang="en-US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可显示</a:t>
            </a:r>
            <a:r>
              <a:rPr lang="en-US" altLang="zh-CN" sz="1000" dirty="0" smtClean="0">
                <a:solidFill>
                  <a:srgbClr val="353A3F"/>
                </a:solidFill>
                <a:latin typeface="Times New Roman" pitchFamily="18" charset="0"/>
                <a:cs typeface="Times New Roman" pitchFamily="18" charset="0"/>
              </a:rPr>
              <a:t>@5.5s</a:t>
            </a:r>
            <a:endParaRPr lang="en-US" sz="1000" dirty="0" smtClean="0">
              <a:solidFill>
                <a:srgbClr val="353A3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lan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C9965E680E84B965386658FD96CFF" ma:contentTypeVersion="0" ma:contentTypeDescription="Create a new document." ma:contentTypeScope="" ma:versionID="64f490bbfb02fcbb1dc6976c067d85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C0309-C004-4DBE-8438-7BE602119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6133</TotalTime>
  <Words>587</Words>
  <Application>Microsoft Office PowerPoint</Application>
  <PresentationFormat>On-screen Show (16:9)</PresentationFormat>
  <Paragraphs>77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blank</vt:lpstr>
      <vt:lpstr>1_blank</vt:lpstr>
      <vt:lpstr>Slide 1</vt:lpstr>
      <vt:lpstr>Slide 2</vt:lpstr>
      <vt:lpstr>Slide 3</vt:lpstr>
    </vt:vector>
  </TitlesOfParts>
  <Company>Harman International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Markell</dc:creator>
  <cp:lastModifiedBy>Feng, Dongdong</cp:lastModifiedBy>
  <cp:revision>404</cp:revision>
  <cp:lastPrinted>2013-08-12T18:00:33Z</cp:lastPrinted>
  <dcterms:created xsi:type="dcterms:W3CDTF">2015-11-06T18:51:42Z</dcterms:created>
  <dcterms:modified xsi:type="dcterms:W3CDTF">2016-12-21T07:32:49Z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0x010100F53C9965E680E84B965386658FD96CFF</vt:lpwstr>
  </property>
</Properties>
</file>