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37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B3BA-8A31-4D00-816F-75F559DD3B2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388A-E4A6-4A8D-A54B-2CF85944C9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B3BA-8A31-4D00-816F-75F559DD3B2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388A-E4A6-4A8D-A54B-2CF85944C9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B3BA-8A31-4D00-816F-75F559DD3B2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388A-E4A6-4A8D-A54B-2CF85944C9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B3BA-8A31-4D00-816F-75F559DD3B2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388A-E4A6-4A8D-A54B-2CF85944C9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B3BA-8A31-4D00-816F-75F559DD3B2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388A-E4A6-4A8D-A54B-2CF85944C9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B3BA-8A31-4D00-816F-75F559DD3B2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388A-E4A6-4A8D-A54B-2CF85944C9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B3BA-8A31-4D00-816F-75F559DD3B2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388A-E4A6-4A8D-A54B-2CF85944C9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B3BA-8A31-4D00-816F-75F559DD3B2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388A-E4A6-4A8D-A54B-2CF85944C9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B3BA-8A31-4D00-816F-75F559DD3B2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388A-E4A6-4A8D-A54B-2CF85944C9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B3BA-8A31-4D00-816F-75F559DD3B2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388A-E4A6-4A8D-A54B-2CF85944C9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B3BA-8A31-4D00-816F-75F559DD3B2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388A-E4A6-4A8D-A54B-2CF85944C9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B3BA-8A31-4D00-816F-75F559DD3B2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F388A-E4A6-4A8D-A54B-2CF85944C9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7869952"/>
              </p:ext>
            </p:extLst>
          </p:nvPr>
        </p:nvGraphicFramePr>
        <p:xfrm>
          <a:off x="179512" y="980728"/>
          <a:ext cx="8712968" cy="237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325"/>
                <a:gridCol w="1347785"/>
                <a:gridCol w="1462052"/>
                <a:gridCol w="2064074"/>
                <a:gridCol w="2090732"/>
              </a:tblGrid>
              <a:tr h="589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Direction</a:t>
                      </a:r>
                    </a:p>
                    <a:p>
                      <a:r>
                        <a:rPr lang="en-US" altLang="zh-CN" dirty="0" smtClean="0"/>
                        <a:t>\</a:t>
                      </a:r>
                    </a:p>
                    <a:p>
                      <a:r>
                        <a:rPr lang="en-US" altLang="zh-CN" dirty="0" smtClean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Forward</a:t>
                      </a:r>
                    </a:p>
                    <a:p>
                      <a:r>
                        <a:rPr lang="en-US" altLang="zh-CN" dirty="0" smtClean="0"/>
                        <a:t>Positive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Backward</a:t>
                      </a:r>
                    </a:p>
                    <a:p>
                      <a:r>
                        <a:rPr lang="en-US" altLang="zh-CN" dirty="0" smtClean="0"/>
                        <a:t>Positive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Forward</a:t>
                      </a:r>
                    </a:p>
                    <a:p>
                      <a:r>
                        <a:rPr lang="en-US" altLang="zh-CN" dirty="0" smtClean="0"/>
                        <a:t>Negative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Backward</a:t>
                      </a:r>
                    </a:p>
                    <a:p>
                      <a:r>
                        <a:rPr lang="en-US" altLang="zh-CN" dirty="0" smtClean="0"/>
                        <a:t>Negative</a:t>
                      </a:r>
                    </a:p>
                  </a:txBody>
                  <a:tcPr/>
                </a:tc>
              </a:tr>
              <a:tr h="5475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2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75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组合 72"/>
          <p:cNvGrpSpPr/>
          <p:nvPr/>
        </p:nvGrpSpPr>
        <p:grpSpPr>
          <a:xfrm>
            <a:off x="442012" y="3600172"/>
            <a:ext cx="3796104" cy="3217133"/>
            <a:chOff x="467544" y="3555594"/>
            <a:chExt cx="3796104" cy="3217133"/>
          </a:xfrm>
        </p:grpSpPr>
        <p:grpSp>
          <p:nvGrpSpPr>
            <p:cNvPr id="14" name="组合 13"/>
            <p:cNvGrpSpPr/>
            <p:nvPr/>
          </p:nvGrpSpPr>
          <p:grpSpPr>
            <a:xfrm>
              <a:off x="467544" y="3555594"/>
              <a:ext cx="3796104" cy="3217133"/>
              <a:chOff x="5724128" y="3573016"/>
              <a:chExt cx="3796104" cy="3217133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940152" y="3573016"/>
                <a:ext cx="2610120" cy="2520280"/>
                <a:chOff x="2123728" y="3861048"/>
                <a:chExt cx="1836090" cy="2016224"/>
              </a:xfrm>
            </p:grpSpPr>
            <p:sp>
              <p:nvSpPr>
                <p:cNvPr id="16" name="Arc 7"/>
                <p:cNvSpPr/>
                <p:nvPr/>
              </p:nvSpPr>
              <p:spPr>
                <a:xfrm>
                  <a:off x="2267744" y="4725144"/>
                  <a:ext cx="1152128" cy="1152128"/>
                </a:xfrm>
                <a:prstGeom prst="arc">
                  <a:avLst>
                    <a:gd name="adj1" fmla="val 16200004"/>
                    <a:gd name="adj2" fmla="val 0"/>
                  </a:avLst>
                </a:prstGeom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2123728" y="3861048"/>
                  <a:ext cx="1836090" cy="1612979"/>
                  <a:chOff x="2123728" y="3861048"/>
                  <a:chExt cx="1836090" cy="1612979"/>
                </a:xfrm>
              </p:grpSpPr>
              <p:sp>
                <p:nvSpPr>
                  <p:cNvPr id="19" name="Rectangle 5"/>
                  <p:cNvSpPr/>
                  <p:nvPr/>
                </p:nvSpPr>
                <p:spPr>
                  <a:xfrm>
                    <a:off x="3419872" y="4581128"/>
                    <a:ext cx="504056" cy="7200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Arc 6"/>
                  <p:cNvSpPr/>
                  <p:nvPr/>
                </p:nvSpPr>
                <p:spPr>
                  <a:xfrm>
                    <a:off x="2915815" y="4077072"/>
                    <a:ext cx="1044003" cy="1008111"/>
                  </a:xfrm>
                  <a:prstGeom prst="arc">
                    <a:avLst>
                      <a:gd name="adj1" fmla="val 16335401"/>
                      <a:gd name="adj2" fmla="val 0"/>
                    </a:avLst>
                  </a:prstGeom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" name="Straight Arrow Connector 9"/>
                  <p:cNvCxnSpPr>
                    <a:endCxn id="16" idx="2"/>
                  </p:cNvCxnSpPr>
                  <p:nvPr/>
                </p:nvCxnSpPr>
                <p:spPr>
                  <a:xfrm>
                    <a:off x="2771800" y="5301208"/>
                    <a:ext cx="6480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17"/>
                  <p:cNvCxnSpPr/>
                  <p:nvPr/>
                </p:nvCxnSpPr>
                <p:spPr>
                  <a:xfrm flipV="1">
                    <a:off x="2123728" y="4581128"/>
                    <a:ext cx="1836090" cy="72008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411760" y="3861048"/>
                    <a:ext cx="504056" cy="2462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/>
                      <a:t>F</a:t>
                    </a:r>
                    <a:r>
                      <a:rPr lang="en-US" altLang="zh-CN" sz="1400" dirty="0" smtClean="0"/>
                      <a:t>-N</a:t>
                    </a:r>
                    <a:endParaRPr lang="zh-CN" altLang="en-US" sz="1400" dirty="0"/>
                  </a:p>
                </p:txBody>
              </p:sp>
              <p:sp>
                <p:nvSpPr>
                  <p:cNvPr id="26" name="Rectangle 24"/>
                  <p:cNvSpPr/>
                  <p:nvPr/>
                </p:nvSpPr>
                <p:spPr>
                  <a:xfrm>
                    <a:off x="3086155" y="5301672"/>
                    <a:ext cx="761378" cy="1723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800" dirty="0" err="1" smtClean="0"/>
                      <a:t>m_fCarLeftBottomX,Y</a:t>
                    </a:r>
                    <a:endParaRPr lang="zh-CN" altLang="en-US" sz="800" dirty="0"/>
                  </a:p>
                </p:txBody>
              </p:sp>
            </p:grpSp>
          </p:grpSp>
          <p:sp>
            <p:nvSpPr>
              <p:cNvPr id="12" name="矩形 11"/>
              <p:cNvSpPr/>
              <p:nvPr/>
            </p:nvSpPr>
            <p:spPr>
              <a:xfrm>
                <a:off x="7849478" y="4247852"/>
                <a:ext cx="11352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m_fCarRightTopX,Y</a:t>
                </a:r>
                <a:r>
                  <a:rPr lang="en-US" altLang="zh-CN" sz="800" dirty="0" smtClean="0"/>
                  <a:t> =Q</a:t>
                </a:r>
                <a:endParaRPr lang="zh-CN" altLang="en-US" sz="800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827893" y="5157192"/>
                <a:ext cx="74732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m_fCarWidth</a:t>
                </a:r>
                <a:endParaRPr lang="zh-CN" altLang="en-US" sz="8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997960" y="4725724"/>
                <a:ext cx="76495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m_fCarHeigth</a:t>
                </a:r>
                <a:endParaRPr lang="zh-CN" altLang="en-US" sz="800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349608" y="4850010"/>
                <a:ext cx="6062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m_fLongR</a:t>
                </a:r>
                <a:endParaRPr lang="zh-CN" altLang="en-US" sz="800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901788" y="5157192"/>
                <a:ext cx="9236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m_fShortR</a:t>
                </a:r>
                <a:r>
                  <a:rPr lang="en-US" altLang="zh-CN" sz="800" dirty="0" smtClean="0"/>
                  <a:t> = </a:t>
                </a:r>
                <a:r>
                  <a:rPr lang="en-US" altLang="zh-CN" sz="800" dirty="0" err="1" smtClean="0"/>
                  <a:t>leftR</a:t>
                </a:r>
                <a:endParaRPr lang="zh-CN" altLang="en-US" sz="8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02008" y="5373796"/>
                <a:ext cx="73930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shortRCenter</a:t>
                </a:r>
                <a:endParaRPr lang="zh-CN" altLang="en-US" sz="800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796136" y="5589820"/>
                <a:ext cx="372409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shortRCenter.x</a:t>
                </a:r>
                <a:r>
                  <a:rPr lang="en-US" altLang="zh-CN" sz="800" dirty="0" smtClean="0"/>
                  <a:t> = </a:t>
                </a:r>
                <a:r>
                  <a:rPr lang="en-US" altLang="zh-CN" sz="800" dirty="0" err="1" smtClean="0"/>
                  <a:t>m_fCarLeftBottomX-m_fShortR</a:t>
                </a:r>
                <a:r>
                  <a:rPr lang="en-US" altLang="zh-CN" sz="800" dirty="0" smtClean="0"/>
                  <a:t> (90degree?)</a:t>
                </a:r>
                <a:endParaRPr lang="en-US" altLang="zh-CN" sz="800" dirty="0" smtClean="0"/>
              </a:p>
              <a:p>
                <a:r>
                  <a:rPr lang="en-US" altLang="zh-CN" sz="800" dirty="0" err="1" smtClean="0"/>
                  <a:t>longRCenter.x</a:t>
                </a:r>
                <a:r>
                  <a:rPr lang="en-US" altLang="zh-CN" sz="800" dirty="0" smtClean="0"/>
                  <a:t>  = </a:t>
                </a:r>
                <a:r>
                  <a:rPr lang="en-US" altLang="zh-CN" sz="800" dirty="0" err="1" smtClean="0"/>
                  <a:t>m_fCarRightBottomX</a:t>
                </a:r>
                <a:r>
                  <a:rPr lang="en-US" altLang="zh-CN" sz="800" dirty="0" smtClean="0"/>
                  <a:t> </a:t>
                </a:r>
                <a:r>
                  <a:rPr lang="en-US" altLang="zh-CN" sz="800" dirty="0" smtClean="0"/>
                  <a:t>– </a:t>
                </a:r>
                <a:r>
                  <a:rPr lang="en-US" altLang="zh-CN" sz="800" dirty="0" smtClean="0"/>
                  <a:t>s</a:t>
                </a:r>
                <a:r>
                  <a:rPr lang="en-US" altLang="zh-CN" sz="800" dirty="0" smtClean="0"/>
                  <a:t>quare root (</a:t>
                </a:r>
                <a:r>
                  <a:rPr lang="en-US" altLang="zh-CN" sz="800" dirty="0" err="1" smtClean="0"/>
                  <a:t>m_fLongR</a:t>
                </a:r>
                <a:r>
                  <a:rPr lang="en-US" altLang="zh-CN" sz="800" dirty="0" smtClean="0"/>
                  <a:t>** – </a:t>
                </a:r>
                <a:r>
                  <a:rPr lang="en-US" altLang="zh-CN" sz="800" dirty="0" err="1" smtClean="0"/>
                  <a:t>m_fCarHeigth</a:t>
                </a:r>
                <a:r>
                  <a:rPr lang="en-US" altLang="zh-CN" sz="800" dirty="0" smtClean="0"/>
                  <a:t>**)</a:t>
                </a:r>
              </a:p>
              <a:p>
                <a:r>
                  <a:rPr lang="en-US" altLang="zh-CN" sz="800" dirty="0" err="1" smtClean="0"/>
                  <a:t>shortVisiableLength</a:t>
                </a:r>
                <a:r>
                  <a:rPr lang="en-US" altLang="zh-CN" sz="800" dirty="0" smtClean="0"/>
                  <a:t>  : </a:t>
                </a:r>
                <a:r>
                  <a:rPr lang="en-US" altLang="zh-CN" sz="800" dirty="0" err="1" smtClean="0"/>
                  <a:t>longVisiableLengh</a:t>
                </a:r>
                <a:endParaRPr lang="en-US" altLang="zh-CN" sz="800" dirty="0" smtClean="0"/>
              </a:p>
              <a:p>
                <a:r>
                  <a:rPr lang="en-US" altLang="zh-CN" sz="800" dirty="0" err="1" smtClean="0"/>
                  <a:t>ShortStartTheta</a:t>
                </a:r>
                <a:r>
                  <a:rPr lang="en-US" altLang="zh-CN" sz="800" dirty="0" smtClean="0"/>
                  <a:t> :  </a:t>
                </a:r>
                <a:r>
                  <a:rPr lang="en-US" altLang="zh-CN" sz="800" dirty="0" err="1" smtClean="0"/>
                  <a:t>shortEndTheta</a:t>
                </a:r>
                <a:endParaRPr lang="en-US" altLang="zh-CN" sz="800" dirty="0" smtClean="0"/>
              </a:p>
              <a:p>
                <a:r>
                  <a:rPr lang="en-US" altLang="zh-CN" sz="800" dirty="0" err="1" smtClean="0"/>
                  <a:t>LongStartTheta</a:t>
                </a:r>
                <a:r>
                  <a:rPr lang="en-US" altLang="zh-CN" sz="800" dirty="0" smtClean="0"/>
                  <a:t> : </a:t>
                </a:r>
                <a:r>
                  <a:rPr lang="en-US" altLang="zh-CN" sz="800" dirty="0" err="1" smtClean="0"/>
                  <a:t>LongEndTheta</a:t>
                </a:r>
                <a:endParaRPr lang="en-US" altLang="zh-CN" sz="800" dirty="0" smtClean="0"/>
              </a:p>
              <a:p>
                <a:r>
                  <a:rPr lang="en-US" altLang="zh-CN" sz="800" dirty="0"/>
                  <a:t>**If </a:t>
                </a:r>
                <a:r>
                  <a:rPr lang="en-US" altLang="zh-CN" sz="800" dirty="0" err="1"/>
                  <a:t>shortRCenter</a:t>
                </a:r>
                <a:r>
                  <a:rPr lang="en-US" altLang="zh-CN" sz="800" dirty="0"/>
                  <a:t> != </a:t>
                </a:r>
                <a:r>
                  <a:rPr lang="en-US" altLang="zh-CN" sz="800" dirty="0" err="1"/>
                  <a:t>longRCenter</a:t>
                </a:r>
                <a:r>
                  <a:rPr lang="en-US" altLang="zh-CN" sz="800" dirty="0"/>
                  <a:t>, report warning log</a:t>
                </a:r>
                <a:endParaRPr lang="zh-CN" altLang="en-US" sz="800" dirty="0"/>
              </a:p>
              <a:p>
                <a:endParaRPr lang="en-US" altLang="zh-CN" sz="800" dirty="0" smtClean="0"/>
              </a:p>
              <a:p>
                <a:r>
                  <a:rPr lang="en-US" altLang="zh-CN" sz="800" dirty="0" smtClean="0"/>
                  <a:t> </a:t>
                </a:r>
              </a:p>
              <a:p>
                <a:endParaRPr lang="zh-CN" altLang="en-US" sz="80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24128" y="5373216"/>
                <a:ext cx="8082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longRCenter</a:t>
                </a:r>
                <a:r>
                  <a:rPr lang="en-US" altLang="zh-CN" sz="800" dirty="0" smtClean="0"/>
                  <a:t>=C</a:t>
                </a:r>
                <a:endParaRPr lang="zh-CN" altLang="en-US" sz="800" dirty="0"/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561592" y="5905282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8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653725" y="3517152"/>
            <a:ext cx="3627742" cy="2576144"/>
            <a:chOff x="4518310" y="3456304"/>
            <a:chExt cx="3627742" cy="2576144"/>
          </a:xfrm>
        </p:grpSpPr>
        <p:grpSp>
          <p:nvGrpSpPr>
            <p:cNvPr id="52" name="组合 51"/>
            <p:cNvGrpSpPr/>
            <p:nvPr/>
          </p:nvGrpSpPr>
          <p:grpSpPr>
            <a:xfrm>
              <a:off x="4518310" y="3456304"/>
              <a:ext cx="3627742" cy="2374348"/>
              <a:chOff x="5683782" y="3573014"/>
              <a:chExt cx="3627742" cy="2374348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5954575" y="3573014"/>
                <a:ext cx="2908573" cy="2251816"/>
                <a:chOff x="2133874" y="3861048"/>
                <a:chExt cx="2046037" cy="1801453"/>
              </a:xfrm>
            </p:grpSpPr>
            <p:sp>
              <p:nvSpPr>
                <p:cNvPr id="62" name="Arc 7"/>
                <p:cNvSpPr/>
                <p:nvPr/>
              </p:nvSpPr>
              <p:spPr>
                <a:xfrm rot="2608613">
                  <a:off x="2133874" y="4304753"/>
                  <a:ext cx="1152128" cy="1152128"/>
                </a:xfrm>
                <a:prstGeom prst="arc">
                  <a:avLst>
                    <a:gd name="adj1" fmla="val 19014328"/>
                    <a:gd name="adj2" fmla="val 551174"/>
                  </a:avLst>
                </a:prstGeom>
                <a:ln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3" name="组合 62"/>
                <p:cNvGrpSpPr/>
                <p:nvPr/>
              </p:nvGrpSpPr>
              <p:grpSpPr>
                <a:xfrm>
                  <a:off x="2218830" y="3861048"/>
                  <a:ext cx="1961081" cy="1801453"/>
                  <a:chOff x="2218830" y="3861048"/>
                  <a:chExt cx="1961081" cy="1801453"/>
                </a:xfrm>
              </p:grpSpPr>
              <p:sp>
                <p:nvSpPr>
                  <p:cNvPr id="64" name="Rectangle 5"/>
                  <p:cNvSpPr/>
                  <p:nvPr/>
                </p:nvSpPr>
                <p:spPr>
                  <a:xfrm>
                    <a:off x="3240602" y="4164855"/>
                    <a:ext cx="504056" cy="7200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Arc 6"/>
                  <p:cNvSpPr/>
                  <p:nvPr/>
                </p:nvSpPr>
                <p:spPr>
                  <a:xfrm>
                    <a:off x="3274405" y="4202122"/>
                    <a:ext cx="905506" cy="1460379"/>
                  </a:xfrm>
                  <a:prstGeom prst="arc">
                    <a:avLst>
                      <a:gd name="adj1" fmla="val 16335401"/>
                      <a:gd name="adj2" fmla="val 21463763"/>
                    </a:avLst>
                  </a:prstGeom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6" name="Straight Arrow Connector 9"/>
                  <p:cNvCxnSpPr/>
                  <p:nvPr/>
                </p:nvCxnSpPr>
                <p:spPr>
                  <a:xfrm>
                    <a:off x="2612318" y="4876119"/>
                    <a:ext cx="6480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17"/>
                  <p:cNvCxnSpPr/>
                  <p:nvPr/>
                </p:nvCxnSpPr>
                <p:spPr>
                  <a:xfrm flipV="1">
                    <a:off x="2218830" y="4182908"/>
                    <a:ext cx="1533591" cy="69321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411760" y="3861048"/>
                    <a:ext cx="504056" cy="2462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/>
                      <a:t>B</a:t>
                    </a:r>
                    <a:r>
                      <a:rPr lang="en-US" altLang="zh-CN" sz="1400" dirty="0" smtClean="0"/>
                      <a:t>-N</a:t>
                    </a:r>
                    <a:endParaRPr lang="zh-CN" altLang="en-US" sz="1400" dirty="0"/>
                  </a:p>
                </p:txBody>
              </p:sp>
              <p:sp>
                <p:nvSpPr>
                  <p:cNvPr id="69" name="Rectangle 24"/>
                  <p:cNvSpPr/>
                  <p:nvPr/>
                </p:nvSpPr>
                <p:spPr>
                  <a:xfrm>
                    <a:off x="2924477" y="4904843"/>
                    <a:ext cx="1036520" cy="1723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800" dirty="0" err="1" smtClean="0"/>
                      <a:t>m_fCarLeftBottomX,Y</a:t>
                    </a:r>
                    <a:r>
                      <a:rPr lang="en-US" altLang="zh-CN" sz="800" dirty="0" smtClean="0"/>
                      <a:t>=400 240</a:t>
                    </a:r>
                    <a:endParaRPr lang="zh-CN" altLang="en-US" sz="800" dirty="0"/>
                  </a:p>
                </p:txBody>
              </p:sp>
            </p:grpSp>
          </p:grpSp>
          <p:sp>
            <p:nvSpPr>
              <p:cNvPr id="54" name="矩形 53"/>
              <p:cNvSpPr/>
              <p:nvPr/>
            </p:nvSpPr>
            <p:spPr>
              <a:xfrm>
                <a:off x="7886134" y="3746334"/>
                <a:ext cx="14253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smtClean="0"/>
                  <a:t>m_fCarRightTopX,Y1=456 320</a:t>
                </a:r>
                <a:endParaRPr lang="zh-CN" altLang="en-US" sz="8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913424" y="4300874"/>
                <a:ext cx="91884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m_fCarHeigth</a:t>
                </a:r>
                <a:r>
                  <a:rPr lang="en-US" altLang="zh-CN" sz="800" dirty="0" smtClean="0"/>
                  <a:t>=80</a:t>
                </a:r>
                <a:endParaRPr lang="zh-CN" altLang="en-US" sz="800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481910" y="4636990"/>
                <a:ext cx="92845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m_fCarLength</a:t>
                </a:r>
                <a:r>
                  <a:rPr lang="en-US" altLang="zh-CN" sz="800" dirty="0" smtClean="0"/>
                  <a:t>=56</a:t>
                </a:r>
                <a:endParaRPr lang="zh-CN" altLang="en-US" sz="800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707881" y="4295101"/>
                <a:ext cx="85632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m_fLongR</a:t>
                </a:r>
                <a:r>
                  <a:rPr lang="en-US" altLang="zh-CN" sz="800" dirty="0" smtClean="0"/>
                  <a:t> = 202</a:t>
                </a:r>
                <a:endParaRPr lang="zh-CN" altLang="en-US" sz="800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610169" y="4629096"/>
                <a:ext cx="90281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m_fShortR</a:t>
                </a:r>
                <a:r>
                  <a:rPr lang="en-US" altLang="zh-CN" sz="800" dirty="0" smtClean="0"/>
                  <a:t> =  106</a:t>
                </a:r>
                <a:endParaRPr lang="zh-CN" altLang="en-US" sz="800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356672" y="4826454"/>
                <a:ext cx="73930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shortRCenter</a:t>
                </a:r>
                <a:endParaRPr lang="zh-CN" altLang="en-US" sz="800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796136" y="5608808"/>
                <a:ext cx="32960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shortRCenter.x</a:t>
                </a:r>
                <a:r>
                  <a:rPr lang="en-US" altLang="zh-CN" sz="800" dirty="0" smtClean="0"/>
                  <a:t> = </a:t>
                </a:r>
                <a:r>
                  <a:rPr lang="en-US" altLang="zh-CN" sz="800" dirty="0" err="1" smtClean="0"/>
                  <a:t>m_fCarLeftBottomX-m_fShortR</a:t>
                </a:r>
                <a:endParaRPr lang="en-US" altLang="zh-CN" sz="800" dirty="0" smtClean="0"/>
              </a:p>
              <a:p>
                <a:r>
                  <a:rPr lang="en-US" altLang="zh-CN" sz="800" dirty="0" err="1" smtClean="0"/>
                  <a:t>longRCenter.x</a:t>
                </a:r>
                <a:r>
                  <a:rPr lang="en-US" altLang="zh-CN" sz="800" dirty="0" smtClean="0"/>
                  <a:t> = </a:t>
                </a:r>
                <a:r>
                  <a:rPr lang="en-US" altLang="zh-CN" sz="800" dirty="0" err="1" smtClean="0"/>
                  <a:t>CarRightBottomX</a:t>
                </a:r>
                <a:r>
                  <a:rPr lang="en-US" altLang="zh-CN" sz="800" dirty="0" smtClean="0"/>
                  <a:t> -</a:t>
                </a:r>
                <a:r>
                  <a:rPr lang="en-US" altLang="zh-CN" sz="800" dirty="0" smtClean="0"/>
                  <a:t>square(</a:t>
                </a:r>
                <a:r>
                  <a:rPr lang="en-US" altLang="zh-CN" sz="800" dirty="0" err="1" smtClean="0"/>
                  <a:t>m_fLongR</a:t>
                </a:r>
                <a:r>
                  <a:rPr lang="en-US" altLang="zh-CN" sz="800" dirty="0" smtClean="0"/>
                  <a:t>** – </a:t>
                </a:r>
                <a:r>
                  <a:rPr lang="en-US" altLang="zh-CN" sz="800" dirty="0" err="1" smtClean="0"/>
                  <a:t>m_fCarHeigth</a:t>
                </a:r>
                <a:r>
                  <a:rPr lang="en-US" altLang="zh-CN" sz="800" dirty="0" smtClean="0"/>
                  <a:t>**)</a:t>
                </a:r>
                <a:endParaRPr lang="zh-CN" altLang="en-US" sz="800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683782" y="4830244"/>
                <a:ext cx="7024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longRCenter</a:t>
                </a:r>
                <a:endParaRPr lang="en-US" altLang="zh-CN" sz="800" dirty="0" smtClean="0"/>
              </a:p>
              <a:p>
                <a:r>
                  <a:rPr lang="en-US" altLang="zh-CN" sz="800" dirty="0" smtClean="0"/>
                  <a:t>456-185,240</a:t>
                </a:r>
                <a:endParaRPr lang="zh-CN" altLang="en-US" sz="800" dirty="0"/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4705907" y="5817004"/>
              <a:ext cx="23936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 smtClean="0"/>
                <a:t>**If </a:t>
              </a:r>
              <a:r>
                <a:rPr lang="en-US" altLang="zh-CN" sz="800" dirty="0" err="1" smtClean="0"/>
                <a:t>shortRCenter</a:t>
              </a:r>
              <a:r>
                <a:rPr lang="en-US" altLang="zh-CN" sz="800" dirty="0" smtClean="0"/>
                <a:t> != </a:t>
              </a:r>
              <a:r>
                <a:rPr lang="en-US" altLang="zh-CN" sz="800" dirty="0" err="1" smtClean="0"/>
                <a:t>longRCenter</a:t>
              </a:r>
              <a:r>
                <a:rPr lang="en-US" altLang="zh-CN" sz="800" dirty="0" smtClean="0"/>
                <a:t>, report warning log</a:t>
              </a:r>
              <a:endParaRPr lang="zh-CN" altLang="en-US" sz="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31840" y="342900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Only FULL Screen have guide line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11"/>
          <p:cNvSpPr/>
          <p:nvPr/>
        </p:nvSpPr>
        <p:spPr>
          <a:xfrm>
            <a:off x="3251108" y="5301208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/>
              <a:t>R</a:t>
            </a:r>
            <a:endParaRPr lang="zh-CN" altLang="en-US" sz="8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683568" y="5445224"/>
            <a:ext cx="252028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91680" y="3717032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Long </a:t>
            </a:r>
            <a:r>
              <a:rPr lang="en-US" altLang="zh-CN" sz="800" dirty="0" err="1" smtClean="0"/>
              <a:t>visiable</a:t>
            </a:r>
            <a:r>
              <a:rPr lang="en-US" altLang="zh-CN" sz="800" dirty="0" smtClean="0"/>
              <a:t> line shall be 90 degree o f the circle, short </a:t>
            </a:r>
            <a:r>
              <a:rPr lang="en-US" altLang="zh-CN" sz="800" dirty="0" err="1" smtClean="0"/>
              <a:t>visiable</a:t>
            </a:r>
            <a:r>
              <a:rPr lang="en-US" altLang="zh-CN" sz="800" dirty="0" smtClean="0"/>
              <a:t> line too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7596336" y="4941168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Minal</a:t>
            </a:r>
            <a:r>
              <a:rPr lang="en-US" altLang="zh-CN" sz="800" dirty="0" smtClean="0"/>
              <a:t> </a:t>
            </a:r>
            <a:r>
              <a:rPr lang="en-US" altLang="zh-CN" sz="800" dirty="0" smtClean="0"/>
              <a:t>long R = </a:t>
            </a:r>
            <a:r>
              <a:rPr lang="en-US" altLang="zh-CN" sz="800" dirty="0" err="1" smtClean="0"/>
              <a:t>squar</a:t>
            </a:r>
            <a:r>
              <a:rPr lang="en-US" altLang="zh-CN" sz="800" dirty="0" smtClean="0"/>
              <a:t> root (</a:t>
            </a:r>
            <a:r>
              <a:rPr lang="en-US" altLang="zh-CN" sz="800" dirty="0" err="1" smtClean="0"/>
              <a:t>squar</a:t>
            </a:r>
            <a:r>
              <a:rPr lang="en-US" altLang="zh-CN" sz="800" dirty="0" smtClean="0"/>
              <a:t> 80+ </a:t>
            </a:r>
            <a:r>
              <a:rPr lang="en-US" altLang="zh-CN" sz="800" dirty="0" err="1" smtClean="0"/>
              <a:t>squar</a:t>
            </a:r>
            <a:r>
              <a:rPr lang="en-US" altLang="zh-CN" sz="800" dirty="0" smtClean="0"/>
              <a:t> 56)</a:t>
            </a:r>
            <a:endParaRPr lang="zh-CN" alt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2337093"/>
              </p:ext>
            </p:extLst>
          </p:nvPr>
        </p:nvGraphicFramePr>
        <p:xfrm>
          <a:off x="179512" y="980728"/>
          <a:ext cx="8712968" cy="237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325"/>
                <a:gridCol w="1347785"/>
                <a:gridCol w="1462052"/>
                <a:gridCol w="2064074"/>
                <a:gridCol w="2090732"/>
              </a:tblGrid>
              <a:tr h="589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Direction</a:t>
                      </a:r>
                    </a:p>
                    <a:p>
                      <a:r>
                        <a:rPr lang="en-US" altLang="zh-CN" dirty="0" smtClean="0"/>
                        <a:t>\</a:t>
                      </a:r>
                    </a:p>
                    <a:p>
                      <a:r>
                        <a:rPr lang="en-US" altLang="zh-CN" dirty="0" smtClean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Forward</a:t>
                      </a:r>
                    </a:p>
                    <a:p>
                      <a:r>
                        <a:rPr lang="en-US" altLang="zh-CN" dirty="0" smtClean="0"/>
                        <a:t>Positive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Backward</a:t>
                      </a:r>
                    </a:p>
                    <a:p>
                      <a:r>
                        <a:rPr lang="en-US" altLang="zh-CN" dirty="0" smtClean="0"/>
                        <a:t>Positive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Forward</a:t>
                      </a:r>
                    </a:p>
                    <a:p>
                      <a:r>
                        <a:rPr lang="en-US" altLang="zh-CN" dirty="0" smtClean="0"/>
                        <a:t>Negative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Backward</a:t>
                      </a:r>
                    </a:p>
                    <a:p>
                      <a:r>
                        <a:rPr lang="en-US" altLang="zh-CN" dirty="0" smtClean="0"/>
                        <a:t>Negative</a:t>
                      </a:r>
                    </a:p>
                  </a:txBody>
                  <a:tcPr/>
                </a:tc>
              </a:tr>
              <a:tr h="5475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2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75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组合 72"/>
          <p:cNvGrpSpPr/>
          <p:nvPr/>
        </p:nvGrpSpPr>
        <p:grpSpPr>
          <a:xfrm>
            <a:off x="482796" y="3596243"/>
            <a:ext cx="3490297" cy="3217133"/>
            <a:chOff x="508328" y="3555594"/>
            <a:chExt cx="3490297" cy="3217133"/>
          </a:xfrm>
        </p:grpSpPr>
        <p:grpSp>
          <p:nvGrpSpPr>
            <p:cNvPr id="14" name="组合 13"/>
            <p:cNvGrpSpPr/>
            <p:nvPr/>
          </p:nvGrpSpPr>
          <p:grpSpPr>
            <a:xfrm>
              <a:off x="508328" y="3555594"/>
              <a:ext cx="3490297" cy="3217133"/>
              <a:chOff x="5764912" y="3573016"/>
              <a:chExt cx="3490297" cy="3217133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247246" y="3573016"/>
                <a:ext cx="2454742" cy="2001725"/>
                <a:chOff x="2339752" y="3861048"/>
                <a:chExt cx="1726789" cy="1601380"/>
              </a:xfrm>
            </p:grpSpPr>
            <p:sp>
              <p:nvSpPr>
                <p:cNvPr id="19" name="Rectangle 5"/>
                <p:cNvSpPr/>
                <p:nvPr/>
              </p:nvSpPr>
              <p:spPr>
                <a:xfrm>
                  <a:off x="2339752" y="4581885"/>
                  <a:ext cx="504056" cy="720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Straight Arrow Connector 9"/>
                <p:cNvCxnSpPr>
                  <a:endCxn id="3" idx="2"/>
                </p:cNvCxnSpPr>
                <p:nvPr/>
              </p:nvCxnSpPr>
              <p:spPr>
                <a:xfrm flipH="1">
                  <a:off x="2861270" y="5298165"/>
                  <a:ext cx="1053308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17"/>
                <p:cNvCxnSpPr/>
                <p:nvPr/>
              </p:nvCxnSpPr>
              <p:spPr>
                <a:xfrm flipH="1" flipV="1">
                  <a:off x="2339753" y="4603019"/>
                  <a:ext cx="1726788" cy="69514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2411760" y="3861048"/>
                  <a:ext cx="504056" cy="246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/>
                    <a:t>F-P</a:t>
                  </a:r>
                  <a:endParaRPr lang="zh-CN" altLang="en-US" sz="1400" dirty="0"/>
                </a:p>
              </p:txBody>
            </p:sp>
            <p:sp>
              <p:nvSpPr>
                <p:cNvPr id="26" name="Rectangle 24"/>
                <p:cNvSpPr/>
                <p:nvPr/>
              </p:nvSpPr>
              <p:spPr>
                <a:xfrm>
                  <a:off x="2494698" y="5290073"/>
                  <a:ext cx="807611" cy="1723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800" dirty="0" err="1" smtClean="0"/>
                    <a:t>m_fCarRightBottomX,Y</a:t>
                  </a:r>
                  <a:endParaRPr lang="zh-CN" altLang="en-US" sz="800" dirty="0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5881371" y="4285037"/>
                <a:ext cx="93647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m_fCarLeftTopX,Y</a:t>
                </a:r>
                <a:endParaRPr lang="zh-CN" altLang="en-US" sz="800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231860" y="5166330"/>
                <a:ext cx="74732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m_fCarWidth</a:t>
                </a:r>
                <a:endParaRPr lang="zh-CN" altLang="en-US" sz="8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764912" y="4731344"/>
                <a:ext cx="76495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m_fCarHeigth</a:t>
                </a:r>
                <a:endParaRPr lang="zh-CN" altLang="en-US" sz="800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570034" y="4731344"/>
                <a:ext cx="6062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m_fLongR</a:t>
                </a:r>
                <a:endParaRPr lang="zh-CN" altLang="en-US" sz="800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176290" y="5166330"/>
                <a:ext cx="99899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m_fShortR</a:t>
                </a:r>
                <a:r>
                  <a:rPr lang="en-US" altLang="zh-CN" sz="800" dirty="0" smtClean="0"/>
                  <a:t> = </a:t>
                </a:r>
                <a:r>
                  <a:rPr lang="en-US" altLang="zh-CN" sz="800" dirty="0" err="1" smtClean="0"/>
                  <a:t>RightR</a:t>
                </a:r>
                <a:endParaRPr lang="zh-CN" altLang="en-US" sz="8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813468" y="5382486"/>
                <a:ext cx="73930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shortRCenter</a:t>
                </a:r>
                <a:endParaRPr lang="zh-CN" altLang="en-US" sz="800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796136" y="5589820"/>
                <a:ext cx="336342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shortRCenter.x</a:t>
                </a:r>
                <a:r>
                  <a:rPr lang="en-US" altLang="zh-CN" sz="800" dirty="0" smtClean="0"/>
                  <a:t> = </a:t>
                </a:r>
                <a:r>
                  <a:rPr lang="en-US" altLang="zh-CN" sz="800" dirty="0" err="1" smtClean="0"/>
                  <a:t>m_fCarRightBottomX</a:t>
                </a:r>
                <a:r>
                  <a:rPr lang="en-US" altLang="zh-CN" sz="800" dirty="0" smtClean="0"/>
                  <a:t> + </a:t>
                </a:r>
                <a:r>
                  <a:rPr lang="en-US" altLang="zh-CN" sz="800" dirty="0" err="1" smtClean="0"/>
                  <a:t>m_fShortRX</a:t>
                </a:r>
                <a:endParaRPr lang="en-US" altLang="zh-CN" sz="800" dirty="0" smtClean="0"/>
              </a:p>
              <a:p>
                <a:r>
                  <a:rPr lang="en-US" altLang="zh-CN" sz="800" dirty="0" err="1" smtClean="0"/>
                  <a:t>longRCenter.x</a:t>
                </a:r>
                <a:r>
                  <a:rPr lang="en-US" altLang="zh-CN" sz="800" dirty="0" smtClean="0"/>
                  <a:t>  = </a:t>
                </a:r>
                <a:r>
                  <a:rPr lang="en-US" altLang="zh-CN" sz="800" dirty="0" err="1" smtClean="0"/>
                  <a:t>m_fCarLeftBottomX</a:t>
                </a:r>
                <a:r>
                  <a:rPr lang="en-US" altLang="zh-CN" sz="800" dirty="0" smtClean="0"/>
                  <a:t> + </a:t>
                </a:r>
                <a:r>
                  <a:rPr lang="en-US" altLang="zh-CN" sz="800" dirty="0" err="1" smtClean="0"/>
                  <a:t>sqar</a:t>
                </a:r>
                <a:r>
                  <a:rPr lang="en-US" altLang="zh-CN" sz="800" dirty="0" smtClean="0"/>
                  <a:t>(</a:t>
                </a:r>
                <a:r>
                  <a:rPr lang="en-US" altLang="zh-CN" sz="800" dirty="0" err="1" smtClean="0"/>
                  <a:t>m_fLongR</a:t>
                </a:r>
                <a:r>
                  <a:rPr lang="en-US" altLang="zh-CN" sz="800" dirty="0" smtClean="0"/>
                  <a:t>** – </a:t>
                </a:r>
                <a:r>
                  <a:rPr lang="en-US" altLang="zh-CN" sz="800" dirty="0" err="1" smtClean="0"/>
                  <a:t>m_fCarHeigth</a:t>
                </a:r>
                <a:r>
                  <a:rPr lang="en-US" altLang="zh-CN" sz="800" dirty="0" smtClean="0"/>
                  <a:t>**)</a:t>
                </a:r>
              </a:p>
              <a:p>
                <a:r>
                  <a:rPr lang="en-US" altLang="zh-CN" sz="800" dirty="0" err="1" smtClean="0"/>
                  <a:t>shortVisiableLength</a:t>
                </a:r>
                <a:r>
                  <a:rPr lang="en-US" altLang="zh-CN" sz="800" dirty="0" smtClean="0"/>
                  <a:t>  : </a:t>
                </a:r>
                <a:r>
                  <a:rPr lang="en-US" altLang="zh-CN" sz="800" dirty="0" err="1" smtClean="0"/>
                  <a:t>longVisiableLengh</a:t>
                </a:r>
                <a:endParaRPr lang="en-US" altLang="zh-CN" sz="800" dirty="0" smtClean="0"/>
              </a:p>
              <a:p>
                <a:r>
                  <a:rPr lang="en-US" altLang="zh-CN" sz="800" dirty="0" err="1" smtClean="0"/>
                  <a:t>ShortStartTheta</a:t>
                </a:r>
                <a:r>
                  <a:rPr lang="en-US" altLang="zh-CN" sz="800" dirty="0" smtClean="0"/>
                  <a:t> :  </a:t>
                </a:r>
                <a:r>
                  <a:rPr lang="en-US" altLang="zh-CN" sz="800" dirty="0" err="1" smtClean="0"/>
                  <a:t>shortEndTheta</a:t>
                </a:r>
                <a:endParaRPr lang="en-US" altLang="zh-CN" sz="800" dirty="0" smtClean="0"/>
              </a:p>
              <a:p>
                <a:r>
                  <a:rPr lang="en-US" altLang="zh-CN" sz="800" dirty="0" err="1" smtClean="0"/>
                  <a:t>LongStartTheta</a:t>
                </a:r>
                <a:r>
                  <a:rPr lang="en-US" altLang="zh-CN" sz="800" dirty="0" smtClean="0"/>
                  <a:t> : </a:t>
                </a:r>
                <a:r>
                  <a:rPr lang="en-US" altLang="zh-CN" sz="800" dirty="0" err="1" smtClean="0"/>
                  <a:t>LongEndTheta</a:t>
                </a:r>
                <a:endParaRPr lang="en-US" altLang="zh-CN" sz="800" dirty="0" smtClean="0"/>
              </a:p>
              <a:p>
                <a:r>
                  <a:rPr lang="en-US" altLang="zh-CN" sz="800" dirty="0"/>
                  <a:t>**If </a:t>
                </a:r>
                <a:r>
                  <a:rPr lang="en-US" altLang="zh-CN" sz="800" dirty="0" err="1"/>
                  <a:t>shortRCenter</a:t>
                </a:r>
                <a:r>
                  <a:rPr lang="en-US" altLang="zh-CN" sz="800" dirty="0"/>
                  <a:t> != </a:t>
                </a:r>
                <a:r>
                  <a:rPr lang="en-US" altLang="zh-CN" sz="800" dirty="0" err="1"/>
                  <a:t>longRCenter</a:t>
                </a:r>
                <a:r>
                  <a:rPr lang="en-US" altLang="zh-CN" sz="800" dirty="0"/>
                  <a:t>, report warning log</a:t>
                </a:r>
                <a:endParaRPr lang="zh-CN" altLang="en-US" sz="800" dirty="0"/>
              </a:p>
              <a:p>
                <a:endParaRPr lang="en-US" altLang="zh-CN" sz="800" dirty="0" smtClean="0"/>
              </a:p>
              <a:p>
                <a:r>
                  <a:rPr lang="en-US" altLang="zh-CN" sz="800" dirty="0" smtClean="0"/>
                  <a:t> </a:t>
                </a:r>
              </a:p>
              <a:p>
                <a:endParaRPr lang="zh-CN" altLang="en-US" sz="80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552773" y="5310927"/>
                <a:ext cx="70243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longRCenter</a:t>
                </a:r>
                <a:endParaRPr lang="zh-CN" altLang="en-US" sz="800" dirty="0"/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561592" y="5905282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800" dirty="0"/>
            </a:p>
          </p:txBody>
        </p:sp>
      </p:grpSp>
      <p:sp>
        <p:nvSpPr>
          <p:cNvPr id="3" name="弧形 2"/>
          <p:cNvSpPr/>
          <p:nvPr/>
        </p:nvSpPr>
        <p:spPr>
          <a:xfrm flipH="1">
            <a:off x="1706502" y="4843860"/>
            <a:ext cx="1065297" cy="1105420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/>
          <p:cNvSpPr/>
          <p:nvPr/>
        </p:nvSpPr>
        <p:spPr>
          <a:xfrm flipH="1">
            <a:off x="958638" y="3775437"/>
            <a:ext cx="2139681" cy="1525771"/>
          </a:xfrm>
          <a:prstGeom prst="arc">
            <a:avLst>
              <a:gd name="adj1" fmla="val 16355170"/>
              <a:gd name="adj2" fmla="val 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4417413" y="3496518"/>
            <a:ext cx="3601788" cy="3316858"/>
            <a:chOff x="425749" y="3455869"/>
            <a:chExt cx="3601788" cy="3316858"/>
          </a:xfrm>
        </p:grpSpPr>
        <p:grpSp>
          <p:nvGrpSpPr>
            <p:cNvPr id="76" name="组合 75"/>
            <p:cNvGrpSpPr/>
            <p:nvPr/>
          </p:nvGrpSpPr>
          <p:grpSpPr>
            <a:xfrm>
              <a:off x="425749" y="3455869"/>
              <a:ext cx="3601788" cy="3316858"/>
              <a:chOff x="5682333" y="3473291"/>
              <a:chExt cx="3601788" cy="3316858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6349610" y="3473291"/>
                <a:ext cx="2367629" cy="1267980"/>
                <a:chOff x="2411760" y="3781264"/>
                <a:chExt cx="1665509" cy="1014383"/>
              </a:xfrm>
            </p:grpSpPr>
            <p:sp>
              <p:nvSpPr>
                <p:cNvPr id="87" name="Rectangle 5"/>
                <p:cNvSpPr/>
                <p:nvPr/>
              </p:nvSpPr>
              <p:spPr>
                <a:xfrm>
                  <a:off x="2509479" y="4027488"/>
                  <a:ext cx="504056" cy="720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8" name="Straight Arrow Connector 9"/>
                <p:cNvCxnSpPr/>
                <p:nvPr/>
              </p:nvCxnSpPr>
              <p:spPr>
                <a:xfrm flipH="1" flipV="1">
                  <a:off x="3013535" y="4763456"/>
                  <a:ext cx="688007" cy="7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17"/>
                <p:cNvCxnSpPr/>
                <p:nvPr/>
              </p:nvCxnSpPr>
              <p:spPr>
                <a:xfrm flipH="1" flipV="1">
                  <a:off x="2525525" y="4027485"/>
                  <a:ext cx="1551744" cy="7681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2411760" y="3781264"/>
                  <a:ext cx="504056" cy="246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B</a:t>
                  </a:r>
                  <a:r>
                    <a:rPr lang="en-US" altLang="zh-CN" sz="1400" dirty="0" smtClean="0"/>
                    <a:t>-P</a:t>
                  </a:r>
                  <a:endParaRPr lang="zh-CN" altLang="en-US" sz="1400" dirty="0"/>
                </a:p>
              </p:txBody>
            </p:sp>
            <p:sp>
              <p:nvSpPr>
                <p:cNvPr id="91" name="Rectangle 24"/>
                <p:cNvSpPr/>
                <p:nvPr/>
              </p:nvSpPr>
              <p:spPr>
                <a:xfrm>
                  <a:off x="2707491" y="4604382"/>
                  <a:ext cx="807611" cy="1723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800" dirty="0" err="1" smtClean="0"/>
                    <a:t>m_fCarRightBottomX,Y</a:t>
                  </a:r>
                  <a:endParaRPr lang="zh-CN" altLang="en-US" sz="800" dirty="0"/>
                </a:p>
              </p:txBody>
            </p:sp>
          </p:grpSp>
          <p:sp>
            <p:nvSpPr>
              <p:cNvPr id="79" name="矩形 78"/>
              <p:cNvSpPr/>
              <p:nvPr/>
            </p:nvSpPr>
            <p:spPr>
              <a:xfrm>
                <a:off x="5682333" y="3621797"/>
                <a:ext cx="93647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m_fCarLeftTopX,Y</a:t>
                </a:r>
                <a:endParaRPr lang="zh-CN" altLang="en-US" sz="800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340976" y="4629909"/>
                <a:ext cx="74732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m_fCarWidth</a:t>
                </a:r>
                <a:endParaRPr lang="zh-CN" altLang="en-US" sz="8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005058" y="4304218"/>
                <a:ext cx="76495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m_fCarHeigth</a:t>
                </a:r>
                <a:endParaRPr lang="zh-CN" altLang="en-US" sz="800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486134" y="4244130"/>
                <a:ext cx="6062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m_fLongR</a:t>
                </a:r>
                <a:endParaRPr lang="zh-CN" altLang="en-US" sz="800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277080" y="4846513"/>
                <a:ext cx="97815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m_fShortR</a:t>
                </a:r>
                <a:r>
                  <a:rPr lang="en-US" altLang="zh-CN" sz="800" dirty="0" smtClean="0"/>
                  <a:t> = </a:t>
                </a:r>
                <a:r>
                  <a:rPr lang="en-US" altLang="zh-CN" sz="800" dirty="0" err="1" smtClean="0"/>
                  <a:t>rightR</a:t>
                </a:r>
                <a:endParaRPr lang="zh-CN" altLang="en-US" sz="8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7853144" y="4629909"/>
                <a:ext cx="73930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shortRCenter</a:t>
                </a:r>
                <a:endParaRPr lang="zh-CN" altLang="en-US" sz="800" dirty="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796136" y="5589820"/>
                <a:ext cx="336342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shortRCenter.x</a:t>
                </a:r>
                <a:r>
                  <a:rPr lang="en-US" altLang="zh-CN" sz="800" dirty="0" smtClean="0"/>
                  <a:t> = </a:t>
                </a:r>
                <a:r>
                  <a:rPr lang="en-US" altLang="zh-CN" sz="800" dirty="0" err="1" smtClean="0"/>
                  <a:t>m_fCarRightBottomX</a:t>
                </a:r>
                <a:r>
                  <a:rPr lang="en-US" altLang="zh-CN" sz="800" dirty="0" smtClean="0"/>
                  <a:t> + </a:t>
                </a:r>
                <a:r>
                  <a:rPr lang="en-US" altLang="zh-CN" sz="800" dirty="0" err="1" smtClean="0"/>
                  <a:t>m_fShortRX</a:t>
                </a:r>
                <a:endParaRPr lang="en-US" altLang="zh-CN" sz="800" dirty="0" smtClean="0"/>
              </a:p>
              <a:p>
                <a:r>
                  <a:rPr lang="en-US" altLang="zh-CN" sz="800" dirty="0" err="1" smtClean="0"/>
                  <a:t>longRCenter.x</a:t>
                </a:r>
                <a:r>
                  <a:rPr lang="en-US" altLang="zh-CN" sz="800" dirty="0" smtClean="0"/>
                  <a:t>  = </a:t>
                </a:r>
                <a:r>
                  <a:rPr lang="en-US" altLang="zh-CN" sz="800" dirty="0" err="1" smtClean="0"/>
                  <a:t>m_fCarLeftBottomX</a:t>
                </a:r>
                <a:r>
                  <a:rPr lang="en-US" altLang="zh-CN" sz="800" dirty="0" smtClean="0"/>
                  <a:t> + </a:t>
                </a:r>
                <a:r>
                  <a:rPr lang="en-US" altLang="zh-CN" sz="800" dirty="0" err="1" smtClean="0"/>
                  <a:t>sqar</a:t>
                </a:r>
                <a:r>
                  <a:rPr lang="en-US" altLang="zh-CN" sz="800" dirty="0" smtClean="0"/>
                  <a:t>(</a:t>
                </a:r>
                <a:r>
                  <a:rPr lang="en-US" altLang="zh-CN" sz="800" dirty="0" err="1" smtClean="0"/>
                  <a:t>m_fLongR</a:t>
                </a:r>
                <a:r>
                  <a:rPr lang="en-US" altLang="zh-CN" sz="800" dirty="0" smtClean="0"/>
                  <a:t>** – </a:t>
                </a:r>
                <a:r>
                  <a:rPr lang="en-US" altLang="zh-CN" sz="800" dirty="0" err="1" smtClean="0"/>
                  <a:t>m_fCarHeigth</a:t>
                </a:r>
                <a:r>
                  <a:rPr lang="en-US" altLang="zh-CN" sz="800" dirty="0" smtClean="0"/>
                  <a:t>**)</a:t>
                </a:r>
              </a:p>
              <a:p>
                <a:r>
                  <a:rPr lang="en-US" altLang="zh-CN" sz="800" dirty="0" err="1" smtClean="0"/>
                  <a:t>shortVisiableLength</a:t>
                </a:r>
                <a:r>
                  <a:rPr lang="en-US" altLang="zh-CN" sz="800" dirty="0" smtClean="0"/>
                  <a:t>  : </a:t>
                </a:r>
                <a:r>
                  <a:rPr lang="en-US" altLang="zh-CN" sz="800" dirty="0" err="1" smtClean="0"/>
                  <a:t>longVisiableLengh</a:t>
                </a:r>
                <a:endParaRPr lang="en-US" altLang="zh-CN" sz="800" dirty="0" smtClean="0"/>
              </a:p>
              <a:p>
                <a:r>
                  <a:rPr lang="en-US" altLang="zh-CN" sz="800" dirty="0" err="1" smtClean="0"/>
                  <a:t>ShortStartTheta</a:t>
                </a:r>
                <a:r>
                  <a:rPr lang="en-US" altLang="zh-CN" sz="800" dirty="0" smtClean="0"/>
                  <a:t> :  </a:t>
                </a:r>
                <a:r>
                  <a:rPr lang="en-US" altLang="zh-CN" sz="800" dirty="0" err="1" smtClean="0"/>
                  <a:t>shortEndTheta</a:t>
                </a:r>
                <a:endParaRPr lang="en-US" altLang="zh-CN" sz="800" dirty="0" smtClean="0"/>
              </a:p>
              <a:p>
                <a:r>
                  <a:rPr lang="en-US" altLang="zh-CN" sz="800" dirty="0" err="1" smtClean="0"/>
                  <a:t>LongStartTheta</a:t>
                </a:r>
                <a:r>
                  <a:rPr lang="en-US" altLang="zh-CN" sz="800" dirty="0" smtClean="0"/>
                  <a:t> : </a:t>
                </a:r>
                <a:r>
                  <a:rPr lang="en-US" altLang="zh-CN" sz="800" dirty="0" err="1" smtClean="0"/>
                  <a:t>LongEndTheta</a:t>
                </a:r>
                <a:endParaRPr lang="en-US" altLang="zh-CN" sz="800" dirty="0" smtClean="0"/>
              </a:p>
              <a:p>
                <a:r>
                  <a:rPr lang="en-US" altLang="zh-CN" sz="800" dirty="0"/>
                  <a:t>**If </a:t>
                </a:r>
                <a:r>
                  <a:rPr lang="en-US" altLang="zh-CN" sz="800" dirty="0" err="1"/>
                  <a:t>shortRCenter</a:t>
                </a:r>
                <a:r>
                  <a:rPr lang="en-US" altLang="zh-CN" sz="800" dirty="0"/>
                  <a:t> != </a:t>
                </a:r>
                <a:r>
                  <a:rPr lang="en-US" altLang="zh-CN" sz="800" dirty="0" err="1"/>
                  <a:t>longRCenter</a:t>
                </a:r>
                <a:r>
                  <a:rPr lang="en-US" altLang="zh-CN" sz="800" dirty="0"/>
                  <a:t>, report warning log</a:t>
                </a:r>
                <a:endParaRPr lang="zh-CN" altLang="en-US" sz="800" dirty="0"/>
              </a:p>
              <a:p>
                <a:endParaRPr lang="en-US" altLang="zh-CN" sz="800" dirty="0" smtClean="0"/>
              </a:p>
              <a:p>
                <a:r>
                  <a:rPr lang="en-US" altLang="zh-CN" sz="800" dirty="0" smtClean="0"/>
                  <a:t> </a:t>
                </a:r>
              </a:p>
              <a:p>
                <a:endParaRPr lang="zh-CN" altLang="en-US" sz="80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8581685" y="4696933"/>
                <a:ext cx="70243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dirty="0" err="1" smtClean="0"/>
                  <a:t>longRCenter</a:t>
                </a:r>
                <a:endParaRPr lang="zh-CN" altLang="en-US" sz="800" dirty="0"/>
              </a:p>
            </p:txBody>
          </p:sp>
        </p:grpSp>
        <p:sp>
          <p:nvSpPr>
            <p:cNvPr id="77" name="矩形 76"/>
            <p:cNvSpPr/>
            <p:nvPr/>
          </p:nvSpPr>
          <p:spPr>
            <a:xfrm>
              <a:off x="561592" y="5905282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800" dirty="0"/>
            </a:p>
          </p:txBody>
        </p:sp>
      </p:grpSp>
      <p:sp>
        <p:nvSpPr>
          <p:cNvPr id="92" name="弧形 91"/>
          <p:cNvSpPr/>
          <p:nvPr/>
        </p:nvSpPr>
        <p:spPr>
          <a:xfrm rot="15987336" flipH="1">
            <a:off x="6013100" y="4044070"/>
            <a:ext cx="1118913" cy="1260717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弧形 92"/>
          <p:cNvSpPr/>
          <p:nvPr/>
        </p:nvSpPr>
        <p:spPr>
          <a:xfrm flipH="1">
            <a:off x="4601114" y="3789040"/>
            <a:ext cx="1339038" cy="1525771"/>
          </a:xfrm>
          <a:prstGeom prst="arc">
            <a:avLst>
              <a:gd name="adj1" fmla="val 16355170"/>
              <a:gd name="adj2" fmla="val 978601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679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237</Words>
  <Application>Microsoft Office PowerPoint</Application>
  <PresentationFormat>On-screen Show (4:3)</PresentationFormat>
  <Paragraphs>94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 Guofeng</dc:creator>
  <cp:lastModifiedBy>Lu Guofeng</cp:lastModifiedBy>
  <cp:revision>78</cp:revision>
  <dcterms:created xsi:type="dcterms:W3CDTF">2017-04-06T01:53:17Z</dcterms:created>
  <dcterms:modified xsi:type="dcterms:W3CDTF">2017-04-07T11:25:44Z</dcterms:modified>
</cp:coreProperties>
</file>