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2" r:id="rId16"/>
    <p:sldId id="271" r:id="rId17"/>
    <p:sldId id="273" r:id="rId18"/>
    <p:sldId id="277" r:id="rId19"/>
    <p:sldId id="279" r:id="rId20"/>
    <p:sldId id="278" r:id="rId21"/>
    <p:sldId id="280" r:id="rId22"/>
    <p:sldId id="281" r:id="rId23"/>
    <p:sldId id="282" r:id="rId24"/>
    <p:sldId id="283" r:id="rId25"/>
    <p:sldId id="274" r:id="rId26"/>
    <p:sldId id="275" r:id="rId27"/>
    <p:sldId id="276" r:id="rId28"/>
    <p:sldId id="284"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657" autoAdjust="0"/>
  </p:normalViewPr>
  <p:slideViewPr>
    <p:cSldViewPr>
      <p:cViewPr varScale="1">
        <p:scale>
          <a:sx n="70" d="100"/>
          <a:sy n="70" d="100"/>
        </p:scale>
        <p:origin x="1224"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9B0F5B-D18E-4C5A-91D4-958C3E888FB0}" type="datetimeFigureOut">
              <a:rPr lang="zh-CN" altLang="en-US" smtClean="0"/>
              <a:pPr/>
              <a:t>2018/9/15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4F4C5A-36C8-4110-AC7D-4BAE3147DA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a:solidFill>
                  <a:schemeClr val="tx1"/>
                </a:solidFill>
                <a:latin typeface="+mn-lt"/>
                <a:ea typeface="+mn-ea"/>
                <a:cs typeface="+mn-cs"/>
              </a:rPr>
              <a:t>在</a:t>
            </a:r>
            <a:r>
              <a:rPr lang="en-US" altLang="zh-CN" sz="1200" b="0" i="0" kern="1200" dirty="0">
                <a:solidFill>
                  <a:schemeClr val="tx1"/>
                </a:solidFill>
                <a:latin typeface="+mn-lt"/>
                <a:ea typeface="+mn-ea"/>
                <a:cs typeface="+mn-cs"/>
              </a:rPr>
              <a:t>ORACLE 11g </a:t>
            </a:r>
            <a:r>
              <a:rPr lang="zh-CN" altLang="en-US" sz="1200" b="0" i="0" kern="1200" dirty="0">
                <a:solidFill>
                  <a:schemeClr val="tx1"/>
                </a:solidFill>
                <a:latin typeface="+mn-lt"/>
                <a:ea typeface="+mn-ea"/>
                <a:cs typeface="+mn-cs"/>
              </a:rPr>
              <a:t>以及</a:t>
            </a:r>
            <a:r>
              <a:rPr lang="en-US" altLang="zh-CN" sz="1200" b="0" i="0" kern="1200" dirty="0">
                <a:solidFill>
                  <a:schemeClr val="tx1"/>
                </a:solidFill>
                <a:latin typeface="+mn-lt"/>
                <a:ea typeface="+mn-ea"/>
                <a:cs typeface="+mn-cs"/>
              </a:rPr>
              <a:t>ORACLE 12c</a:t>
            </a:r>
            <a:r>
              <a:rPr lang="zh-CN" altLang="en-US" sz="1200" b="0" i="0" kern="1200" dirty="0">
                <a:solidFill>
                  <a:schemeClr val="tx1"/>
                </a:solidFill>
                <a:latin typeface="+mn-lt"/>
                <a:ea typeface="+mn-ea"/>
                <a:cs typeface="+mn-cs"/>
              </a:rPr>
              <a:t>中，告警日志文件的位置有了变化。主要是因为引入了</a:t>
            </a:r>
            <a:r>
              <a:rPr lang="en-US" altLang="zh-CN" sz="1200" b="0" i="0" kern="1200" dirty="0">
                <a:solidFill>
                  <a:schemeClr val="tx1"/>
                </a:solidFill>
                <a:latin typeface="+mn-lt"/>
                <a:ea typeface="+mn-ea"/>
                <a:cs typeface="+mn-cs"/>
              </a:rPr>
              <a:t>ADR(Automatic Diagnostic Repository</a:t>
            </a:r>
            <a:r>
              <a:rPr lang="zh-CN" altLang="en-US" sz="1200" b="0" i="0" kern="1200" dirty="0">
                <a:solidFill>
                  <a:schemeClr val="tx1"/>
                </a:solidFill>
                <a:latin typeface="+mn-lt"/>
                <a:ea typeface="+mn-ea"/>
                <a:cs typeface="+mn-cs"/>
              </a:rPr>
              <a:t>（自动诊断仓库）</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一个存放数据库诊断日志、跟踪文件的目录，关于</a:t>
            </a:r>
            <a:r>
              <a:rPr lang="en-US" altLang="zh-CN" sz="1200" b="0" i="0" kern="1200" dirty="0">
                <a:solidFill>
                  <a:schemeClr val="tx1"/>
                </a:solidFill>
                <a:latin typeface="+mn-lt"/>
                <a:ea typeface="+mn-ea"/>
                <a:cs typeface="+mn-cs"/>
              </a:rPr>
              <a:t>ADR</a:t>
            </a:r>
            <a:r>
              <a:rPr lang="zh-CN" altLang="en-US" sz="1200" b="0" i="0" kern="1200" dirty="0">
                <a:solidFill>
                  <a:schemeClr val="tx1"/>
                </a:solidFill>
                <a:latin typeface="+mn-lt"/>
                <a:ea typeface="+mn-ea"/>
                <a:cs typeface="+mn-cs"/>
              </a:rPr>
              <a:t>对应的目录位置可以通过查看</a:t>
            </a:r>
            <a:r>
              <a:rPr lang="en-US" altLang="zh-CN" sz="1200" b="0" i="0" kern="1200" dirty="0" err="1">
                <a:solidFill>
                  <a:schemeClr val="tx1"/>
                </a:solidFill>
                <a:latin typeface="+mn-lt"/>
                <a:ea typeface="+mn-ea"/>
                <a:cs typeface="+mn-cs"/>
              </a:rPr>
              <a:t>v$diag_info</a:t>
            </a:r>
            <a:r>
              <a:rPr lang="zh-CN" altLang="en-US" sz="1200" b="0" i="0" kern="1200" dirty="0">
                <a:solidFill>
                  <a:schemeClr val="tx1"/>
                </a:solidFill>
                <a:latin typeface="+mn-lt"/>
                <a:ea typeface="+mn-ea"/>
                <a:cs typeface="+mn-cs"/>
              </a:rPr>
              <a:t>系统视图。</a:t>
            </a:r>
            <a:endParaRPr lang="zh-CN" altLang="en-US" dirty="0"/>
          </a:p>
        </p:txBody>
      </p:sp>
      <p:sp>
        <p:nvSpPr>
          <p:cNvPr id="4" name="灯片编号占位符 3"/>
          <p:cNvSpPr>
            <a:spLocks noGrp="1"/>
          </p:cNvSpPr>
          <p:nvPr>
            <p:ph type="sldNum" sz="quarter" idx="10"/>
          </p:nvPr>
        </p:nvSpPr>
        <p:spPr/>
        <p:txBody>
          <a:bodyPr/>
          <a:lstStyle/>
          <a:p>
            <a:fld id="{414F4C5A-36C8-4110-AC7D-4BAE3147DA19}" type="slidenum">
              <a:rPr lang="zh-CN" altLang="en-US" smtClean="0"/>
              <a:pPr/>
              <a:t>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14F4C5A-36C8-4110-AC7D-4BAE3147DA19}" type="slidenum">
              <a:rPr lang="zh-CN" altLang="en-US" smtClean="0"/>
              <a:pPr/>
              <a:t>11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14F4C5A-36C8-4110-AC7D-4BAE3147DA19}" type="slidenum">
              <a:rPr lang="zh-CN" altLang="en-US" smtClean="0"/>
              <a:pPr/>
              <a:t>12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14F4C5A-36C8-4110-AC7D-4BAE3147DA19}" type="slidenum">
              <a:rPr lang="zh-CN" altLang="en-US" smtClean="0"/>
              <a:pPr/>
              <a:t>24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30820CF-B880-4189-942D-D702A7CBA730}" type="datetimeFigureOut">
              <a:rPr lang="zh-CN" altLang="en-US" smtClean="0"/>
              <a:pPr/>
              <a:t>2018/9/15</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标题 6"/>
          <p:cNvSpPr>
            <a:spLocks noGrp="1"/>
          </p:cNvSpPr>
          <p:nvPr>
            <p:ph type="title"/>
          </p:nvPr>
        </p:nvSpPr>
        <p:spPr/>
        <p:txBody>
          <a:bodyPr rtlCol="0"/>
          <a:lstStyle/>
          <a:p>
            <a:r>
              <a:rPr kumimoji="0" lang="zh-CN" altLang="en-US"/>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标题 7"/>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2018/9/15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pPr/>
              <a:t>2018/9/15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6" name="标题 5"/>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2018/9/15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530820CF-B880-4189-942D-D702A7CBA730}" type="datetimeFigureOut">
              <a:rPr lang="zh-CN" altLang="en-US" smtClean="0"/>
              <a:pPr/>
              <a:t>2018/9/15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30820CF-B880-4189-942D-D702A7CBA730}" type="datetimeFigureOut">
              <a:rPr lang="zh-CN" altLang="en-US" smtClean="0"/>
              <a:pPr/>
              <a:t>2018/9/15</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30820CF-B880-4189-942D-D702A7CBA730}" type="datetimeFigureOut">
              <a:rPr lang="zh-CN" altLang="en-US" smtClean="0"/>
              <a:pPr/>
              <a:t>2018/9/15</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blogs.oracle.com/Database4CN/" TargetMode="External"/><Relationship Id="rId2" Type="http://schemas.openxmlformats.org/officeDocument/2006/relationships/hyperlink" Target="https://support.oracle.com/" TargetMode="External"/><Relationship Id="rId1" Type="http://schemas.openxmlformats.org/officeDocument/2006/relationships/slideLayout" Target="../slideLayouts/slideLayout2.xml"/><Relationship Id="rId5" Type="http://schemas.openxmlformats.org/officeDocument/2006/relationships/hyperlink" Target="https://docs.oracle.com/database/121/NEWFT/booklist.htm" TargetMode="External"/><Relationship Id="rId4" Type="http://schemas.openxmlformats.org/officeDocument/2006/relationships/hyperlink" Target="http://www.cnxdug.or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14348" y="785794"/>
            <a:ext cx="7772400" cy="1829761"/>
          </a:xfrm>
        </p:spPr>
        <p:txBody>
          <a:bodyPr/>
          <a:lstStyle/>
          <a:p>
            <a:r>
              <a:rPr lang="en-US" altLang="zh-CN" dirty="0"/>
              <a:t>ORACLE</a:t>
            </a:r>
            <a:r>
              <a:rPr lang="zh-CN" altLang="en-US" dirty="0"/>
              <a:t>问题排查之浅谈</a:t>
            </a:r>
          </a:p>
        </p:txBody>
      </p:sp>
      <p:sp>
        <p:nvSpPr>
          <p:cNvPr id="3" name="副标题 2"/>
          <p:cNvSpPr>
            <a:spLocks noGrp="1"/>
          </p:cNvSpPr>
          <p:nvPr>
            <p:ph type="subTitle" idx="1"/>
          </p:nvPr>
        </p:nvSpPr>
        <p:spPr>
          <a:xfrm>
            <a:off x="500034" y="3143248"/>
            <a:ext cx="7772400" cy="1199704"/>
          </a:xfrm>
        </p:spPr>
        <p:txBody>
          <a:bodyPr/>
          <a:lstStyle/>
          <a:p>
            <a:r>
              <a:rPr lang="zh-CN" altLang="en-US" dirty="0"/>
              <a:t>李飞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Linux:/</a:t>
            </a:r>
            <a:r>
              <a:rPr lang="en-US" altLang="zh-CN" dirty="0" err="1"/>
              <a:t>var</a:t>
            </a:r>
            <a:r>
              <a:rPr lang="en-US" altLang="zh-CN" dirty="0"/>
              <a:t>/log/messages</a:t>
            </a:r>
          </a:p>
          <a:p>
            <a:r>
              <a:rPr lang="en-US" altLang="zh-CN" dirty="0"/>
              <a:t>HP-UX</a:t>
            </a:r>
            <a:r>
              <a:rPr lang="zh-CN" altLang="en-US" dirty="0"/>
              <a:t>：</a:t>
            </a:r>
            <a:r>
              <a:rPr lang="en-US" altLang="zh-CN" dirty="0"/>
              <a:t>/</a:t>
            </a:r>
            <a:r>
              <a:rPr lang="en-US" altLang="zh-CN" dirty="0" err="1"/>
              <a:t>var</a:t>
            </a:r>
            <a:r>
              <a:rPr lang="en-US" altLang="zh-CN" dirty="0"/>
              <a:t>/</a:t>
            </a:r>
            <a:r>
              <a:rPr lang="en-US" altLang="zh-CN" dirty="0" err="1"/>
              <a:t>adm</a:t>
            </a:r>
            <a:r>
              <a:rPr lang="en-US" altLang="zh-CN" dirty="0"/>
              <a:t>/</a:t>
            </a:r>
            <a:r>
              <a:rPr lang="en-US" altLang="zh-CN" dirty="0" err="1"/>
              <a:t>syslog</a:t>
            </a:r>
            <a:r>
              <a:rPr lang="en-US" altLang="zh-CN" dirty="0"/>
              <a:t>/syslog.log</a:t>
            </a:r>
          </a:p>
          <a:p>
            <a:r>
              <a:rPr lang="en-US" altLang="zh-CN" dirty="0" err="1"/>
              <a:t>AIX:errpt</a:t>
            </a:r>
            <a:endParaRPr lang="en-US" altLang="zh-CN" dirty="0"/>
          </a:p>
          <a:p>
            <a:pPr lvl="2"/>
            <a:r>
              <a:rPr lang="en-US" altLang="zh-CN" dirty="0" err="1"/>
              <a:t>errpt</a:t>
            </a:r>
            <a:r>
              <a:rPr lang="en-US" altLang="zh-CN" dirty="0"/>
              <a:t> -</a:t>
            </a:r>
            <a:r>
              <a:rPr lang="en-US" altLang="zh-CN" dirty="0" err="1"/>
              <a:t>aj</a:t>
            </a:r>
            <a:r>
              <a:rPr lang="en-US" altLang="zh-CN" dirty="0"/>
              <a:t> BFE4C025</a:t>
            </a:r>
          </a:p>
          <a:p>
            <a:pPr marL="365760" lvl="2" indent="-256032">
              <a:spcBef>
                <a:spcPts val="400"/>
              </a:spcBef>
              <a:buClr>
                <a:schemeClr val="accent1"/>
              </a:buClr>
              <a:buSzPct val="68000"/>
              <a:buFont typeface="Wingdings 3"/>
              <a:buChar char=""/>
            </a:pPr>
            <a:r>
              <a:rPr lang="en-US" altLang="zh-CN" sz="2700" dirty="0"/>
              <a:t>Windows:</a:t>
            </a:r>
            <a:r>
              <a:rPr lang="zh-CN" altLang="en-US" sz="2400" dirty="0">
                <a:solidFill>
                  <a:srgbClr val="FF0000"/>
                </a:solidFill>
              </a:rPr>
              <a:t>事件查看器‘面板中，点击左侧的’</a:t>
            </a:r>
            <a:r>
              <a:rPr lang="en-US" altLang="zh-CN" sz="2400" dirty="0">
                <a:solidFill>
                  <a:srgbClr val="FF0000"/>
                </a:solidFill>
              </a:rPr>
              <a:t>Windows</a:t>
            </a:r>
            <a:r>
              <a:rPr lang="zh-CN" altLang="en-US" sz="2400" dirty="0">
                <a:solidFill>
                  <a:srgbClr val="FF0000"/>
                </a:solidFill>
              </a:rPr>
              <a:t>日志</a:t>
            </a:r>
            <a:endParaRPr lang="en-US" altLang="zh-CN" sz="2400" dirty="0">
              <a:solidFill>
                <a:srgbClr val="FF0000"/>
              </a:solidFill>
            </a:endParaRPr>
          </a:p>
          <a:p>
            <a:pPr lvl="2"/>
            <a:endParaRPr lang="en-US" altLang="zh-CN" dirty="0"/>
          </a:p>
        </p:txBody>
      </p:sp>
      <p:sp>
        <p:nvSpPr>
          <p:cNvPr id="3" name="标题 2"/>
          <p:cNvSpPr>
            <a:spLocks noGrp="1"/>
          </p:cNvSpPr>
          <p:nvPr>
            <p:ph type="title"/>
          </p:nvPr>
        </p:nvSpPr>
        <p:spPr/>
        <p:txBody>
          <a:bodyPr>
            <a:normAutofit/>
          </a:bodyPr>
          <a:lstStyle/>
          <a:p>
            <a:r>
              <a:rPr lang="zh-CN" altLang="en-US" dirty="0"/>
              <a:t>操作系统日志</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400" b="1" dirty="0">
                <a:effectLst>
                  <a:outerShdw blurRad="38100" dist="38100" dir="2700000" algn="tl">
                    <a:srgbClr val="C0C0C0"/>
                  </a:outerShdw>
                </a:effectLst>
                <a:latin typeface="黑体" pitchFamily="49" charset="-122"/>
                <a:ea typeface="黑体" pitchFamily="49" charset="-122"/>
              </a:rPr>
              <a:t>一般性能分析过程</a:t>
            </a:r>
            <a:endParaRPr lang="zh-CN" altLang="en-US" dirty="0"/>
          </a:p>
        </p:txBody>
      </p:sp>
      <p:sp>
        <p:nvSpPr>
          <p:cNvPr id="3" name="标题 2"/>
          <p:cNvSpPr>
            <a:spLocks noGrp="1"/>
          </p:cNvSpPr>
          <p:nvPr>
            <p:ph type="title"/>
          </p:nvPr>
        </p:nvSpPr>
        <p:spPr/>
        <p:txBody>
          <a:bodyPr/>
          <a:lstStyle/>
          <a:p>
            <a:r>
              <a:rPr lang="zh-CN" altLang="en-US" sz="4400" b="0" dirty="0">
                <a:solidFill>
                  <a:schemeClr val="tx1"/>
                </a:solidFill>
                <a:effectLst/>
              </a:rPr>
              <a:t>系统性能信息获取</a:t>
            </a:r>
            <a:endParaRPr lang="zh-CN" altLang="en-US" b="0" dirty="0"/>
          </a:p>
        </p:txBody>
      </p:sp>
      <p:sp>
        <p:nvSpPr>
          <p:cNvPr id="4" name="AutoShape 5124"/>
          <p:cNvSpPr>
            <a:spLocks noChangeArrowheads="1"/>
          </p:cNvSpPr>
          <p:nvPr/>
        </p:nvSpPr>
        <p:spPr bwMode="auto">
          <a:xfrm>
            <a:off x="2743200" y="2133600"/>
            <a:ext cx="1447800" cy="838200"/>
          </a:xfrm>
          <a:prstGeom prst="diamond">
            <a:avLst/>
          </a:prstGeom>
          <a:solidFill>
            <a:srgbClr val="33CCFF"/>
          </a:solidFill>
          <a:ln w="9525">
            <a:noFill/>
            <a:miter lim="800000"/>
            <a:headEnd/>
            <a:tailEnd/>
          </a:ln>
          <a:effectLst>
            <a:outerShdw dist="107763" dir="2700000" algn="ctr" rotWithShape="0">
              <a:schemeClr val="bg2"/>
            </a:outerShdw>
          </a:effectLst>
        </p:spPr>
        <p:txBody>
          <a:bodyPr wrap="none" anchor="ctr"/>
          <a:lstStyle/>
          <a:p>
            <a:pPr algn="ctr">
              <a:defRPr/>
            </a:pPr>
            <a:r>
              <a:rPr lang="en-US" altLang="zh-CN" sz="1400" b="1" dirty="0">
                <a:effectLst>
                  <a:outerShdw blurRad="38100" dist="38100" dir="2700000" algn="tl">
                    <a:srgbClr val="FFFFFF"/>
                  </a:outerShdw>
                </a:effectLst>
                <a:latin typeface="Arial" pitchFamily="34" charset="0"/>
              </a:rPr>
              <a:t>CPU</a:t>
            </a:r>
            <a:r>
              <a:rPr lang="zh-CN" altLang="en-US" sz="1400" b="1" dirty="0">
                <a:effectLst>
                  <a:outerShdw blurRad="38100" dist="38100" dir="2700000" algn="tl">
                    <a:srgbClr val="FFFFFF"/>
                  </a:outerShdw>
                </a:effectLst>
                <a:latin typeface="Arial" pitchFamily="34" charset="0"/>
              </a:rPr>
              <a:t>瓶颈？</a:t>
            </a:r>
          </a:p>
        </p:txBody>
      </p:sp>
      <p:sp>
        <p:nvSpPr>
          <p:cNvPr id="5" name="AutoShape 5126"/>
          <p:cNvSpPr>
            <a:spLocks noChangeArrowheads="1"/>
          </p:cNvSpPr>
          <p:nvPr/>
        </p:nvSpPr>
        <p:spPr bwMode="auto">
          <a:xfrm>
            <a:off x="2743200" y="3352800"/>
            <a:ext cx="1447800" cy="838200"/>
          </a:xfrm>
          <a:prstGeom prst="diamond">
            <a:avLst/>
          </a:prstGeom>
          <a:solidFill>
            <a:srgbClr val="33CCFF"/>
          </a:solidFill>
          <a:ln w="9525">
            <a:noFill/>
            <a:miter lim="800000"/>
            <a:headEnd/>
            <a:tailEnd/>
          </a:ln>
          <a:effectLst>
            <a:outerShdw dist="107763" dir="2700000" algn="ctr" rotWithShape="0">
              <a:schemeClr val="bg2"/>
            </a:outerShdw>
          </a:effectLst>
        </p:spPr>
        <p:txBody>
          <a:bodyPr wrap="none" anchor="ctr"/>
          <a:lstStyle/>
          <a:p>
            <a:pPr algn="ctr">
              <a:defRPr/>
            </a:pPr>
            <a:r>
              <a:rPr lang="zh-CN" altLang="en-US" sz="1400" b="1">
                <a:effectLst>
                  <a:outerShdw blurRad="38100" dist="38100" dir="2700000" algn="tl">
                    <a:srgbClr val="FFFFFF"/>
                  </a:outerShdw>
                </a:effectLst>
                <a:latin typeface="Arial" pitchFamily="34" charset="0"/>
              </a:rPr>
              <a:t>内存瓶颈？</a:t>
            </a:r>
          </a:p>
        </p:txBody>
      </p:sp>
      <p:sp>
        <p:nvSpPr>
          <p:cNvPr id="6" name="AutoShape 5127"/>
          <p:cNvSpPr>
            <a:spLocks noChangeArrowheads="1"/>
          </p:cNvSpPr>
          <p:nvPr/>
        </p:nvSpPr>
        <p:spPr bwMode="auto">
          <a:xfrm>
            <a:off x="4572000" y="3352800"/>
            <a:ext cx="1447800" cy="838200"/>
          </a:xfrm>
          <a:prstGeom prst="diamond">
            <a:avLst/>
          </a:prstGeom>
          <a:solidFill>
            <a:srgbClr val="33CCFF"/>
          </a:solidFill>
          <a:ln w="9525">
            <a:noFill/>
            <a:miter lim="800000"/>
            <a:headEnd/>
            <a:tailEnd/>
          </a:ln>
          <a:effectLst>
            <a:outerShdw dist="107763" dir="2700000" algn="ctr" rotWithShape="0">
              <a:schemeClr val="bg2"/>
            </a:outerShdw>
          </a:effectLst>
        </p:spPr>
        <p:txBody>
          <a:bodyPr wrap="none" anchor="ctr"/>
          <a:lstStyle/>
          <a:p>
            <a:pPr algn="ctr">
              <a:defRPr/>
            </a:pPr>
            <a:r>
              <a:rPr lang="en-US" altLang="zh-CN" sz="1400" b="1">
                <a:effectLst>
                  <a:outerShdw blurRad="38100" dist="38100" dir="2700000" algn="tl">
                    <a:srgbClr val="FFFFFF"/>
                  </a:outerShdw>
                </a:effectLst>
                <a:latin typeface="Arial" pitchFamily="34" charset="0"/>
              </a:rPr>
              <a:t>I/O</a:t>
            </a:r>
            <a:r>
              <a:rPr lang="zh-CN" altLang="en-US" sz="1400" b="1">
                <a:effectLst>
                  <a:outerShdw blurRad="38100" dist="38100" dir="2700000" algn="tl">
                    <a:srgbClr val="FFFFFF"/>
                  </a:outerShdw>
                </a:effectLst>
                <a:latin typeface="Arial" pitchFamily="34" charset="0"/>
              </a:rPr>
              <a:t>瓶颈？</a:t>
            </a:r>
          </a:p>
        </p:txBody>
      </p:sp>
      <p:cxnSp>
        <p:nvCxnSpPr>
          <p:cNvPr id="7" name="AutoShape 5128"/>
          <p:cNvCxnSpPr>
            <a:cxnSpLocks noChangeShapeType="1"/>
            <a:stCxn id="4" idx="2"/>
            <a:endCxn id="5" idx="0"/>
          </p:cNvCxnSpPr>
          <p:nvPr/>
        </p:nvCxnSpPr>
        <p:spPr bwMode="auto">
          <a:xfrm>
            <a:off x="3467100" y="2971800"/>
            <a:ext cx="0" cy="381000"/>
          </a:xfrm>
          <a:prstGeom prst="straightConnector1">
            <a:avLst/>
          </a:prstGeom>
          <a:noFill/>
          <a:ln w="9525">
            <a:solidFill>
              <a:schemeClr val="tx1"/>
            </a:solidFill>
            <a:round/>
            <a:headEnd/>
            <a:tailEnd type="triangle" w="med" len="med"/>
          </a:ln>
        </p:spPr>
      </p:cxnSp>
      <p:cxnSp>
        <p:nvCxnSpPr>
          <p:cNvPr id="8" name="AutoShape 5129"/>
          <p:cNvCxnSpPr>
            <a:cxnSpLocks noChangeShapeType="1"/>
            <a:stCxn id="5" idx="3"/>
            <a:endCxn id="6" idx="1"/>
          </p:cNvCxnSpPr>
          <p:nvPr/>
        </p:nvCxnSpPr>
        <p:spPr bwMode="auto">
          <a:xfrm>
            <a:off x="4191000" y="3771900"/>
            <a:ext cx="381000" cy="0"/>
          </a:xfrm>
          <a:prstGeom prst="straightConnector1">
            <a:avLst/>
          </a:prstGeom>
          <a:noFill/>
          <a:ln w="9525">
            <a:solidFill>
              <a:schemeClr val="tx1"/>
            </a:solidFill>
            <a:round/>
            <a:headEnd/>
            <a:tailEnd type="triangle" w="med" len="med"/>
          </a:ln>
        </p:spPr>
      </p:cxnSp>
      <p:sp>
        <p:nvSpPr>
          <p:cNvPr id="9" name="AutoShape 5130"/>
          <p:cNvSpPr>
            <a:spLocks noChangeArrowheads="1"/>
          </p:cNvSpPr>
          <p:nvPr/>
        </p:nvSpPr>
        <p:spPr bwMode="auto">
          <a:xfrm>
            <a:off x="4572000" y="5029200"/>
            <a:ext cx="1447800" cy="838200"/>
          </a:xfrm>
          <a:prstGeom prst="diamond">
            <a:avLst/>
          </a:prstGeom>
          <a:solidFill>
            <a:srgbClr val="33CCFF"/>
          </a:solidFill>
          <a:ln w="9525">
            <a:noFill/>
            <a:miter lim="800000"/>
            <a:headEnd/>
            <a:tailEnd/>
          </a:ln>
          <a:effectLst>
            <a:outerShdw dist="107763" dir="2700000" algn="ctr" rotWithShape="0">
              <a:schemeClr val="bg2"/>
            </a:outerShdw>
          </a:effectLst>
        </p:spPr>
        <p:txBody>
          <a:bodyPr wrap="none" anchor="ctr"/>
          <a:lstStyle/>
          <a:p>
            <a:pPr algn="ctr">
              <a:defRPr/>
            </a:pPr>
            <a:r>
              <a:rPr lang="zh-CN" altLang="en-US" sz="1400" b="1">
                <a:effectLst>
                  <a:outerShdw blurRad="38100" dist="38100" dir="2700000" algn="tl">
                    <a:srgbClr val="FFFFFF"/>
                  </a:outerShdw>
                </a:effectLst>
                <a:latin typeface="Arial" pitchFamily="34" charset="0"/>
              </a:rPr>
              <a:t>网络瓶颈？</a:t>
            </a:r>
          </a:p>
        </p:txBody>
      </p:sp>
      <p:cxnSp>
        <p:nvCxnSpPr>
          <p:cNvPr id="10" name="AutoShape 5131"/>
          <p:cNvCxnSpPr>
            <a:cxnSpLocks noChangeShapeType="1"/>
            <a:stCxn id="6" idx="2"/>
            <a:endCxn id="19" idx="0"/>
          </p:cNvCxnSpPr>
          <p:nvPr/>
        </p:nvCxnSpPr>
        <p:spPr bwMode="auto">
          <a:xfrm>
            <a:off x="5295900" y="4191000"/>
            <a:ext cx="0" cy="152400"/>
          </a:xfrm>
          <a:prstGeom prst="straightConnector1">
            <a:avLst/>
          </a:prstGeom>
          <a:noFill/>
          <a:ln w="9525">
            <a:solidFill>
              <a:schemeClr val="tx1"/>
            </a:solidFill>
            <a:round/>
            <a:headEnd/>
            <a:tailEnd type="triangle" w="med" len="med"/>
          </a:ln>
        </p:spPr>
      </p:cxnSp>
      <p:sp>
        <p:nvSpPr>
          <p:cNvPr id="11" name="Rectangle 5136"/>
          <p:cNvSpPr>
            <a:spLocks noChangeArrowheads="1"/>
          </p:cNvSpPr>
          <p:nvPr/>
        </p:nvSpPr>
        <p:spPr bwMode="auto">
          <a:xfrm>
            <a:off x="1676400" y="3429000"/>
            <a:ext cx="685800" cy="1285884"/>
          </a:xfrm>
          <a:prstGeom prst="rect">
            <a:avLst/>
          </a:prstGeom>
          <a:noFill/>
          <a:ln w="9525">
            <a:solidFill>
              <a:srgbClr val="008000"/>
            </a:solidFill>
            <a:miter lim="800000"/>
            <a:headEnd/>
            <a:tailEnd/>
          </a:ln>
          <a:effectLst/>
        </p:spPr>
        <p:txBody>
          <a:bodyPr wrap="none" anchor="ctr"/>
          <a:lstStyle/>
          <a:p>
            <a:pPr>
              <a:defRPr/>
            </a:pPr>
            <a:r>
              <a:rPr lang="en-US" altLang="zh-CN" sz="1400" b="1" dirty="0" err="1">
                <a:effectLst>
                  <a:outerShdw blurRad="38100" dist="38100" dir="2700000" algn="tl">
                    <a:srgbClr val="C0C0C0"/>
                  </a:outerShdw>
                </a:effectLst>
                <a:latin typeface="Arial" pitchFamily="34" charset="0"/>
              </a:rPr>
              <a:t>vmstat</a:t>
            </a:r>
            <a:endParaRPr lang="en-US" altLang="zh-CN" sz="1400" b="1" dirty="0">
              <a:effectLst>
                <a:outerShdw blurRad="38100" dist="38100" dir="2700000" algn="tl">
                  <a:srgbClr val="C0C0C0"/>
                </a:outerShdw>
              </a:effectLst>
              <a:latin typeface="Arial" pitchFamily="34" charset="0"/>
            </a:endParaRPr>
          </a:p>
          <a:p>
            <a:pPr>
              <a:defRPr/>
            </a:pPr>
            <a:r>
              <a:rPr lang="en-US" altLang="zh-CN" sz="1400" b="1" dirty="0" err="1">
                <a:effectLst>
                  <a:outerShdw blurRad="38100" dist="38100" dir="2700000" algn="tl">
                    <a:srgbClr val="C0C0C0"/>
                  </a:outerShdw>
                </a:effectLst>
                <a:latin typeface="Arial" pitchFamily="34" charset="0"/>
              </a:rPr>
              <a:t>ps</a:t>
            </a:r>
            <a:endParaRPr lang="en-US" altLang="zh-CN" sz="1400" b="1" dirty="0">
              <a:effectLst>
                <a:outerShdw blurRad="38100" dist="38100" dir="2700000" algn="tl">
                  <a:srgbClr val="C0C0C0"/>
                </a:outerShdw>
              </a:effectLst>
              <a:latin typeface="Arial" pitchFamily="34" charset="0"/>
            </a:endParaRPr>
          </a:p>
          <a:p>
            <a:pPr>
              <a:defRPr/>
            </a:pPr>
            <a:r>
              <a:rPr lang="en-US" altLang="zh-CN" sz="1400" b="1" dirty="0" err="1">
                <a:effectLst>
                  <a:outerShdw blurRad="38100" dist="38100" dir="2700000" algn="tl">
                    <a:srgbClr val="C0C0C0"/>
                  </a:outerShdw>
                </a:effectLst>
                <a:latin typeface="Arial" pitchFamily="34" charset="0"/>
              </a:rPr>
              <a:t>lsps</a:t>
            </a:r>
            <a:endParaRPr lang="en-US" altLang="zh-CN" sz="1400" b="1" dirty="0">
              <a:effectLst>
                <a:outerShdw blurRad="38100" dist="38100" dir="2700000" algn="tl">
                  <a:srgbClr val="C0C0C0"/>
                </a:outerShdw>
              </a:effectLst>
              <a:latin typeface="Arial" pitchFamily="34" charset="0"/>
            </a:endParaRPr>
          </a:p>
          <a:p>
            <a:pPr>
              <a:defRPr/>
            </a:pPr>
            <a:r>
              <a:rPr lang="en-US" altLang="zh-CN" sz="1400" b="1" dirty="0" err="1">
                <a:effectLst>
                  <a:outerShdw blurRad="38100" dist="38100" dir="2700000" algn="tl">
                    <a:srgbClr val="C0C0C0"/>
                  </a:outerShdw>
                </a:effectLst>
                <a:latin typeface="Arial" pitchFamily="34" charset="0"/>
              </a:rPr>
              <a:t>Svmon</a:t>
            </a:r>
            <a:endParaRPr lang="en-US" altLang="zh-CN" sz="1400" b="1" dirty="0">
              <a:effectLst>
                <a:outerShdw blurRad="38100" dist="38100" dir="2700000" algn="tl">
                  <a:srgbClr val="C0C0C0"/>
                </a:outerShdw>
              </a:effectLst>
              <a:latin typeface="Arial" pitchFamily="34" charset="0"/>
            </a:endParaRPr>
          </a:p>
          <a:p>
            <a:pPr>
              <a:defRPr/>
            </a:pPr>
            <a:r>
              <a:rPr lang="en-US" altLang="zh-CN" sz="1400" b="1" dirty="0">
                <a:effectLst>
                  <a:outerShdw blurRad="38100" dist="38100" dir="2700000" algn="tl">
                    <a:srgbClr val="C0C0C0"/>
                  </a:outerShdw>
                </a:effectLst>
                <a:latin typeface="Arial" pitchFamily="34" charset="0"/>
              </a:rPr>
              <a:t>Free -m</a:t>
            </a:r>
          </a:p>
        </p:txBody>
      </p:sp>
      <p:sp>
        <p:nvSpPr>
          <p:cNvPr id="12" name="Rectangle 5138"/>
          <p:cNvSpPr>
            <a:spLocks noChangeArrowheads="1"/>
          </p:cNvSpPr>
          <p:nvPr/>
        </p:nvSpPr>
        <p:spPr bwMode="auto">
          <a:xfrm>
            <a:off x="1676400" y="1981200"/>
            <a:ext cx="685800" cy="1143000"/>
          </a:xfrm>
          <a:prstGeom prst="rect">
            <a:avLst/>
          </a:prstGeom>
          <a:noFill/>
          <a:ln w="9525">
            <a:solidFill>
              <a:srgbClr val="008000"/>
            </a:solidFill>
            <a:miter lim="800000"/>
            <a:headEnd/>
            <a:tailEnd/>
          </a:ln>
          <a:effectLst/>
        </p:spPr>
        <p:txBody>
          <a:bodyPr wrap="none" anchor="ctr"/>
          <a:lstStyle/>
          <a:p>
            <a:pPr>
              <a:defRPr/>
            </a:pPr>
            <a:r>
              <a:rPr lang="en-US" altLang="zh-CN" sz="1400" b="1" dirty="0" err="1">
                <a:effectLst>
                  <a:outerShdw blurRad="38100" dist="38100" dir="2700000" algn="tl">
                    <a:srgbClr val="C0C0C0"/>
                  </a:outerShdw>
                </a:effectLst>
                <a:latin typeface="Arial" pitchFamily="34" charset="0"/>
              </a:rPr>
              <a:t>vmstat</a:t>
            </a:r>
            <a:endParaRPr lang="en-US" altLang="zh-CN" sz="1400" b="1" dirty="0">
              <a:effectLst>
                <a:outerShdw blurRad="38100" dist="38100" dir="2700000" algn="tl">
                  <a:srgbClr val="C0C0C0"/>
                </a:outerShdw>
              </a:effectLst>
              <a:latin typeface="Arial" pitchFamily="34" charset="0"/>
            </a:endParaRPr>
          </a:p>
          <a:p>
            <a:pPr>
              <a:defRPr/>
            </a:pPr>
            <a:r>
              <a:rPr lang="en-US" altLang="zh-CN" sz="1400" b="1" dirty="0" err="1">
                <a:effectLst>
                  <a:outerShdw blurRad="38100" dist="38100" dir="2700000" algn="tl">
                    <a:srgbClr val="C0C0C0"/>
                  </a:outerShdw>
                </a:effectLst>
                <a:latin typeface="Arial" pitchFamily="34" charset="0"/>
              </a:rPr>
              <a:t>sar</a:t>
            </a:r>
            <a:r>
              <a:rPr lang="en-US" altLang="zh-CN" sz="1400" b="1" dirty="0">
                <a:effectLst>
                  <a:outerShdw blurRad="38100" dist="38100" dir="2700000" algn="tl">
                    <a:srgbClr val="C0C0C0"/>
                  </a:outerShdw>
                </a:effectLst>
                <a:latin typeface="Arial" pitchFamily="34" charset="0"/>
              </a:rPr>
              <a:t> </a:t>
            </a:r>
          </a:p>
          <a:p>
            <a:pPr>
              <a:defRPr/>
            </a:pPr>
            <a:r>
              <a:rPr lang="en-US" altLang="zh-CN" sz="1400" b="1" dirty="0">
                <a:effectLst>
                  <a:outerShdw blurRad="38100" dist="38100" dir="2700000" algn="tl">
                    <a:srgbClr val="C0C0C0"/>
                  </a:outerShdw>
                </a:effectLst>
                <a:latin typeface="Arial" pitchFamily="34" charset="0"/>
              </a:rPr>
              <a:t>Top</a:t>
            </a:r>
          </a:p>
          <a:p>
            <a:pPr>
              <a:defRPr/>
            </a:pPr>
            <a:r>
              <a:rPr lang="en-US" altLang="zh-CN" sz="1400" b="1" dirty="0" err="1">
                <a:effectLst>
                  <a:outerShdw blurRad="38100" dist="38100" dir="2700000" algn="tl">
                    <a:srgbClr val="C0C0C0"/>
                  </a:outerShdw>
                </a:effectLst>
                <a:latin typeface="Arial" pitchFamily="34" charset="0"/>
              </a:rPr>
              <a:t>topas</a:t>
            </a:r>
            <a:endParaRPr lang="en-US" altLang="zh-CN" sz="1400" b="1" dirty="0">
              <a:effectLst>
                <a:outerShdw blurRad="38100" dist="38100" dir="2700000" algn="tl">
                  <a:srgbClr val="C0C0C0"/>
                </a:outerShdw>
              </a:effectLst>
              <a:latin typeface="Arial" pitchFamily="34" charset="0"/>
            </a:endParaRPr>
          </a:p>
          <a:p>
            <a:pPr>
              <a:defRPr/>
            </a:pPr>
            <a:r>
              <a:rPr lang="en-US" altLang="zh-CN" sz="1400" b="1" dirty="0" err="1">
                <a:effectLst>
                  <a:outerShdw blurRad="38100" dist="38100" dir="2700000" algn="tl">
                    <a:srgbClr val="C0C0C0"/>
                  </a:outerShdw>
                </a:effectLst>
                <a:latin typeface="Arial" pitchFamily="34" charset="0"/>
              </a:rPr>
              <a:t>ps</a:t>
            </a:r>
            <a:endParaRPr lang="en-US" altLang="zh-CN" sz="1400" b="1" dirty="0">
              <a:effectLst>
                <a:outerShdw blurRad="38100" dist="38100" dir="2700000" algn="tl">
                  <a:srgbClr val="C0C0C0"/>
                </a:outerShdw>
              </a:effectLst>
              <a:latin typeface="Arial" pitchFamily="34" charset="0"/>
            </a:endParaRPr>
          </a:p>
        </p:txBody>
      </p:sp>
      <p:cxnSp>
        <p:nvCxnSpPr>
          <p:cNvPr id="13" name="AutoShape 5139"/>
          <p:cNvCxnSpPr>
            <a:cxnSpLocks noChangeShapeType="1"/>
            <a:stCxn id="4" idx="1"/>
            <a:endCxn id="12" idx="3"/>
          </p:cNvCxnSpPr>
          <p:nvPr/>
        </p:nvCxnSpPr>
        <p:spPr bwMode="auto">
          <a:xfrm flipH="1">
            <a:off x="2362200" y="2552700"/>
            <a:ext cx="381000" cy="0"/>
          </a:xfrm>
          <a:prstGeom prst="straightConnector1">
            <a:avLst/>
          </a:prstGeom>
          <a:noFill/>
          <a:ln w="9525">
            <a:solidFill>
              <a:schemeClr val="tx1"/>
            </a:solidFill>
            <a:round/>
            <a:headEnd/>
            <a:tailEnd type="triangle" w="med" len="med"/>
          </a:ln>
        </p:spPr>
      </p:cxnSp>
      <p:cxnSp>
        <p:nvCxnSpPr>
          <p:cNvPr id="14" name="AutoShape 5141"/>
          <p:cNvCxnSpPr>
            <a:cxnSpLocks noChangeShapeType="1"/>
            <a:stCxn id="5" idx="1"/>
            <a:endCxn id="11" idx="3"/>
          </p:cNvCxnSpPr>
          <p:nvPr/>
        </p:nvCxnSpPr>
        <p:spPr bwMode="auto">
          <a:xfrm rot="10800000" flipV="1">
            <a:off x="2362200" y="3771900"/>
            <a:ext cx="381000" cy="300042"/>
          </a:xfrm>
          <a:prstGeom prst="straightConnector1">
            <a:avLst/>
          </a:prstGeom>
          <a:noFill/>
          <a:ln w="9525">
            <a:solidFill>
              <a:schemeClr val="tx1"/>
            </a:solidFill>
            <a:round/>
            <a:headEnd/>
            <a:tailEnd type="triangle" w="med" len="med"/>
          </a:ln>
        </p:spPr>
      </p:cxnSp>
      <p:sp>
        <p:nvSpPr>
          <p:cNvPr id="15" name="Rectangle 5142"/>
          <p:cNvSpPr>
            <a:spLocks noChangeArrowheads="1"/>
          </p:cNvSpPr>
          <p:nvPr/>
        </p:nvSpPr>
        <p:spPr bwMode="auto">
          <a:xfrm>
            <a:off x="6858000" y="3200400"/>
            <a:ext cx="838200" cy="1143000"/>
          </a:xfrm>
          <a:prstGeom prst="rect">
            <a:avLst/>
          </a:prstGeom>
          <a:noFill/>
          <a:ln w="9525">
            <a:solidFill>
              <a:srgbClr val="008000"/>
            </a:solidFill>
            <a:miter lim="800000"/>
            <a:headEnd/>
            <a:tailEnd/>
          </a:ln>
          <a:effectLst/>
        </p:spPr>
        <p:txBody>
          <a:bodyPr wrap="none" anchor="ctr"/>
          <a:lstStyle/>
          <a:p>
            <a:pPr>
              <a:defRPr/>
            </a:pPr>
            <a:r>
              <a:rPr lang="en-US" altLang="zh-CN" sz="1400" b="1">
                <a:effectLst>
                  <a:outerShdw blurRad="38100" dist="38100" dir="2700000" algn="tl">
                    <a:srgbClr val="C0C0C0"/>
                  </a:outerShdw>
                </a:effectLst>
                <a:latin typeface="Arial" pitchFamily="34" charset="0"/>
              </a:rPr>
              <a:t>iostat</a:t>
            </a:r>
          </a:p>
          <a:p>
            <a:pPr>
              <a:defRPr/>
            </a:pPr>
            <a:r>
              <a:rPr lang="en-US" altLang="zh-CN" sz="1400" b="1">
                <a:effectLst>
                  <a:outerShdw blurRad="38100" dist="38100" dir="2700000" algn="tl">
                    <a:srgbClr val="C0C0C0"/>
                  </a:outerShdw>
                </a:effectLst>
                <a:latin typeface="Arial" pitchFamily="34" charset="0"/>
              </a:rPr>
              <a:t>lslv</a:t>
            </a:r>
          </a:p>
          <a:p>
            <a:pPr>
              <a:defRPr/>
            </a:pPr>
            <a:r>
              <a:rPr lang="en-US" altLang="zh-CN" sz="1400" b="1">
                <a:effectLst>
                  <a:outerShdw blurRad="38100" dist="38100" dir="2700000" algn="tl">
                    <a:srgbClr val="C0C0C0"/>
                  </a:outerShdw>
                </a:effectLst>
                <a:latin typeface="Arial" pitchFamily="34" charset="0"/>
              </a:rPr>
              <a:t>filemon</a:t>
            </a:r>
          </a:p>
          <a:p>
            <a:pPr>
              <a:defRPr/>
            </a:pPr>
            <a:r>
              <a:rPr lang="en-US" altLang="zh-CN" sz="1400" b="1">
                <a:effectLst>
                  <a:outerShdw blurRad="38100" dist="38100" dir="2700000" algn="tl">
                    <a:srgbClr val="C0C0C0"/>
                  </a:outerShdw>
                </a:effectLst>
                <a:latin typeface="Arial" pitchFamily="34" charset="0"/>
              </a:rPr>
              <a:t>fileplace</a:t>
            </a:r>
          </a:p>
        </p:txBody>
      </p:sp>
      <p:cxnSp>
        <p:nvCxnSpPr>
          <p:cNvPr id="16" name="AutoShape 5143"/>
          <p:cNvCxnSpPr>
            <a:cxnSpLocks noChangeShapeType="1"/>
            <a:stCxn id="6" idx="3"/>
            <a:endCxn id="15" idx="1"/>
          </p:cNvCxnSpPr>
          <p:nvPr/>
        </p:nvCxnSpPr>
        <p:spPr bwMode="auto">
          <a:xfrm>
            <a:off x="6019800" y="3771900"/>
            <a:ext cx="838200" cy="0"/>
          </a:xfrm>
          <a:prstGeom prst="straightConnector1">
            <a:avLst/>
          </a:prstGeom>
          <a:noFill/>
          <a:ln w="9525">
            <a:solidFill>
              <a:schemeClr val="tx1"/>
            </a:solidFill>
            <a:round/>
            <a:headEnd/>
            <a:tailEnd type="triangle" w="med" len="med"/>
          </a:ln>
        </p:spPr>
      </p:cxnSp>
      <p:sp>
        <p:nvSpPr>
          <p:cNvPr id="17" name="Rectangle 5144"/>
          <p:cNvSpPr>
            <a:spLocks noChangeArrowheads="1"/>
          </p:cNvSpPr>
          <p:nvPr/>
        </p:nvSpPr>
        <p:spPr bwMode="auto">
          <a:xfrm>
            <a:off x="6477000" y="5257800"/>
            <a:ext cx="1371600" cy="381000"/>
          </a:xfrm>
          <a:prstGeom prst="rect">
            <a:avLst/>
          </a:prstGeom>
          <a:noFill/>
          <a:ln w="9525">
            <a:solidFill>
              <a:srgbClr val="008000"/>
            </a:solidFill>
            <a:miter lim="800000"/>
            <a:headEnd/>
            <a:tailEnd/>
          </a:ln>
          <a:effectLst/>
        </p:spPr>
        <p:txBody>
          <a:bodyPr wrap="none" anchor="ctr"/>
          <a:lstStyle/>
          <a:p>
            <a:pPr>
              <a:defRPr/>
            </a:pPr>
            <a:r>
              <a:rPr lang="en-US" altLang="zh-CN" sz="1400" b="1">
                <a:effectLst>
                  <a:outerShdw blurRad="38100" dist="38100" dir="2700000" algn="tl">
                    <a:srgbClr val="C0C0C0"/>
                  </a:outerShdw>
                </a:effectLst>
                <a:latin typeface="Arial" pitchFamily="34" charset="0"/>
              </a:rPr>
              <a:t>More test</a:t>
            </a:r>
          </a:p>
        </p:txBody>
      </p:sp>
      <p:cxnSp>
        <p:nvCxnSpPr>
          <p:cNvPr id="18" name="AutoShape 5146"/>
          <p:cNvCxnSpPr>
            <a:cxnSpLocks noChangeShapeType="1"/>
            <a:stCxn id="9" idx="3"/>
            <a:endCxn id="17" idx="1"/>
          </p:cNvCxnSpPr>
          <p:nvPr/>
        </p:nvCxnSpPr>
        <p:spPr bwMode="auto">
          <a:xfrm>
            <a:off x="6019800" y="5448300"/>
            <a:ext cx="457200" cy="0"/>
          </a:xfrm>
          <a:prstGeom prst="straightConnector1">
            <a:avLst/>
          </a:prstGeom>
          <a:noFill/>
          <a:ln w="9525">
            <a:solidFill>
              <a:schemeClr val="tx1"/>
            </a:solidFill>
            <a:round/>
            <a:headEnd/>
            <a:tailEnd type="triangle" w="med" len="med"/>
          </a:ln>
        </p:spPr>
      </p:cxnSp>
      <p:sp>
        <p:nvSpPr>
          <p:cNvPr id="19" name="Rectangle 5148"/>
          <p:cNvSpPr>
            <a:spLocks noChangeArrowheads="1"/>
          </p:cNvSpPr>
          <p:nvPr/>
        </p:nvSpPr>
        <p:spPr bwMode="auto">
          <a:xfrm>
            <a:off x="4876800" y="4343400"/>
            <a:ext cx="838200" cy="533400"/>
          </a:xfrm>
          <a:prstGeom prst="rect">
            <a:avLst/>
          </a:prstGeom>
          <a:noFill/>
          <a:ln w="9525">
            <a:solidFill>
              <a:srgbClr val="008000"/>
            </a:solidFill>
            <a:miter lim="800000"/>
            <a:headEnd/>
            <a:tailEnd/>
          </a:ln>
          <a:effectLst/>
        </p:spPr>
        <p:txBody>
          <a:bodyPr wrap="none" anchor="ctr"/>
          <a:lstStyle/>
          <a:p>
            <a:pPr>
              <a:defRPr/>
            </a:pPr>
            <a:r>
              <a:rPr lang="en-US" altLang="zh-CN" sz="1400" b="1">
                <a:effectLst>
                  <a:outerShdw blurRad="38100" dist="38100" dir="2700000" algn="tl">
                    <a:srgbClr val="C0C0C0"/>
                  </a:outerShdw>
                </a:effectLst>
                <a:latin typeface="Arial" pitchFamily="34" charset="0"/>
              </a:rPr>
              <a:t>netstat</a:t>
            </a:r>
          </a:p>
          <a:p>
            <a:pPr>
              <a:defRPr/>
            </a:pPr>
            <a:r>
              <a:rPr lang="en-US" altLang="zh-CN" sz="1400" b="1">
                <a:effectLst>
                  <a:outerShdw blurRad="38100" dist="38100" dir="2700000" algn="tl">
                    <a:srgbClr val="C0C0C0"/>
                  </a:outerShdw>
                </a:effectLst>
                <a:latin typeface="Arial" pitchFamily="34" charset="0"/>
              </a:rPr>
              <a:t>nfsstat</a:t>
            </a:r>
          </a:p>
        </p:txBody>
      </p:sp>
      <p:sp>
        <p:nvSpPr>
          <p:cNvPr id="20" name="Rectangle 5149"/>
          <p:cNvSpPr>
            <a:spLocks noChangeArrowheads="1"/>
          </p:cNvSpPr>
          <p:nvPr/>
        </p:nvSpPr>
        <p:spPr bwMode="auto">
          <a:xfrm>
            <a:off x="3276600" y="4876800"/>
            <a:ext cx="838200" cy="1143000"/>
          </a:xfrm>
          <a:prstGeom prst="rect">
            <a:avLst/>
          </a:prstGeom>
          <a:noFill/>
          <a:ln w="9525">
            <a:solidFill>
              <a:srgbClr val="008000"/>
            </a:solidFill>
            <a:miter lim="800000"/>
            <a:headEnd/>
            <a:tailEnd/>
          </a:ln>
          <a:effectLst/>
        </p:spPr>
        <p:txBody>
          <a:bodyPr wrap="none" anchor="ctr"/>
          <a:lstStyle/>
          <a:p>
            <a:pPr>
              <a:defRPr/>
            </a:pPr>
            <a:r>
              <a:rPr lang="en-US" altLang="zh-CN" sz="1400" b="1">
                <a:effectLst>
                  <a:outerShdw blurRad="38100" dist="38100" dir="2700000" algn="tl">
                    <a:srgbClr val="C0C0C0"/>
                  </a:outerShdw>
                </a:effectLst>
                <a:latin typeface="Arial" pitchFamily="34" charset="0"/>
              </a:rPr>
              <a:t>nfso</a:t>
            </a:r>
          </a:p>
          <a:p>
            <a:pPr>
              <a:defRPr/>
            </a:pPr>
            <a:r>
              <a:rPr lang="en-US" altLang="zh-CN" sz="1400" b="1">
                <a:effectLst>
                  <a:outerShdw blurRad="38100" dist="38100" dir="2700000" algn="tl">
                    <a:srgbClr val="C0C0C0"/>
                  </a:outerShdw>
                </a:effectLst>
                <a:latin typeface="Arial" pitchFamily="34" charset="0"/>
              </a:rPr>
              <a:t>no</a:t>
            </a:r>
          </a:p>
          <a:p>
            <a:pPr>
              <a:defRPr/>
            </a:pPr>
            <a:r>
              <a:rPr lang="en-US" altLang="zh-CN" sz="1400" b="1">
                <a:effectLst>
                  <a:outerShdw blurRad="38100" dist="38100" dir="2700000" algn="tl">
                    <a:srgbClr val="C0C0C0"/>
                  </a:outerShdw>
                </a:effectLst>
                <a:latin typeface="Arial" pitchFamily="34" charset="0"/>
              </a:rPr>
              <a:t>ifconfig</a:t>
            </a:r>
          </a:p>
          <a:p>
            <a:pPr>
              <a:defRPr/>
            </a:pPr>
            <a:r>
              <a:rPr lang="en-US" altLang="zh-CN" sz="1400" b="1">
                <a:effectLst>
                  <a:outerShdw blurRad="38100" dist="38100" dir="2700000" algn="tl">
                    <a:srgbClr val="C0C0C0"/>
                  </a:outerShdw>
                </a:effectLst>
                <a:latin typeface="Arial" pitchFamily="34" charset="0"/>
              </a:rPr>
              <a:t>netpmon</a:t>
            </a:r>
          </a:p>
        </p:txBody>
      </p:sp>
      <p:cxnSp>
        <p:nvCxnSpPr>
          <p:cNvPr id="21" name="AutoShape 5150"/>
          <p:cNvCxnSpPr>
            <a:cxnSpLocks noChangeShapeType="1"/>
            <a:stCxn id="9" idx="1"/>
            <a:endCxn id="20" idx="3"/>
          </p:cNvCxnSpPr>
          <p:nvPr/>
        </p:nvCxnSpPr>
        <p:spPr bwMode="auto">
          <a:xfrm flipH="1">
            <a:off x="4114800" y="5448300"/>
            <a:ext cx="457200" cy="0"/>
          </a:xfrm>
          <a:prstGeom prst="straightConnector1">
            <a:avLst/>
          </a:prstGeom>
          <a:noFill/>
          <a:ln w="9525">
            <a:solidFill>
              <a:schemeClr val="tx1"/>
            </a:solidFill>
            <a:round/>
            <a:headEnd/>
            <a:tailEnd type="triangle" w="med" len="med"/>
          </a:ln>
        </p:spPr>
      </p:cxnSp>
      <p:cxnSp>
        <p:nvCxnSpPr>
          <p:cNvPr id="22" name="AutoShape 5151"/>
          <p:cNvCxnSpPr>
            <a:cxnSpLocks noChangeShapeType="1"/>
            <a:stCxn id="19" idx="2"/>
            <a:endCxn id="9" idx="0"/>
          </p:cNvCxnSpPr>
          <p:nvPr/>
        </p:nvCxnSpPr>
        <p:spPr bwMode="auto">
          <a:xfrm>
            <a:off x="5295900" y="4876800"/>
            <a:ext cx="0" cy="152400"/>
          </a:xfrm>
          <a:prstGeom prst="straightConnector1">
            <a:avLst/>
          </a:prstGeom>
          <a:noFill/>
          <a:ln w="9525">
            <a:solidFill>
              <a:schemeClr val="tx1"/>
            </a:solidFill>
            <a:round/>
            <a:headEnd/>
            <a:tailEnd type="triangle" w="med" len="med"/>
          </a:ln>
        </p:spPr>
      </p:cxnSp>
      <p:sp>
        <p:nvSpPr>
          <p:cNvPr id="23" name="Text Box 5152"/>
          <p:cNvSpPr txBox="1">
            <a:spLocks noChangeArrowheads="1"/>
          </p:cNvSpPr>
          <p:nvPr/>
        </p:nvSpPr>
        <p:spPr bwMode="auto">
          <a:xfrm>
            <a:off x="2438400" y="2209800"/>
            <a:ext cx="304800" cy="304800"/>
          </a:xfrm>
          <a:prstGeom prst="rect">
            <a:avLst/>
          </a:prstGeom>
          <a:noFill/>
          <a:ln w="9525">
            <a:noFill/>
            <a:miter lim="800000"/>
            <a:headEnd/>
            <a:tailEnd/>
          </a:ln>
          <a:effectLst/>
        </p:spPr>
        <p:txBody>
          <a:bodyPr>
            <a:spAutoFit/>
          </a:bodyPr>
          <a:lstStyle/>
          <a:p>
            <a:pPr>
              <a:spcBef>
                <a:spcPct val="50000"/>
              </a:spcBef>
              <a:defRPr/>
            </a:pPr>
            <a:r>
              <a:rPr lang="en-US" altLang="zh-CN" sz="1400" b="1">
                <a:effectLst>
                  <a:outerShdw blurRad="38100" dist="38100" dir="2700000" algn="tl">
                    <a:srgbClr val="C0C0C0"/>
                  </a:outerShdw>
                </a:effectLst>
                <a:latin typeface="Arial" pitchFamily="34" charset="0"/>
              </a:rPr>
              <a:t>Y</a:t>
            </a:r>
          </a:p>
        </p:txBody>
      </p:sp>
      <p:sp>
        <p:nvSpPr>
          <p:cNvPr id="24" name="Text Box 5153"/>
          <p:cNvSpPr txBox="1">
            <a:spLocks noChangeArrowheads="1"/>
          </p:cNvSpPr>
          <p:nvPr/>
        </p:nvSpPr>
        <p:spPr bwMode="auto">
          <a:xfrm>
            <a:off x="2438400" y="3429000"/>
            <a:ext cx="304800" cy="304800"/>
          </a:xfrm>
          <a:prstGeom prst="rect">
            <a:avLst/>
          </a:prstGeom>
          <a:noFill/>
          <a:ln w="9525">
            <a:noFill/>
            <a:miter lim="800000"/>
            <a:headEnd/>
            <a:tailEnd/>
          </a:ln>
          <a:effectLst/>
        </p:spPr>
        <p:txBody>
          <a:bodyPr>
            <a:spAutoFit/>
          </a:bodyPr>
          <a:lstStyle/>
          <a:p>
            <a:pPr>
              <a:spcBef>
                <a:spcPct val="50000"/>
              </a:spcBef>
              <a:defRPr/>
            </a:pPr>
            <a:r>
              <a:rPr lang="en-US" altLang="zh-CN" sz="1400" b="1">
                <a:effectLst>
                  <a:outerShdw blurRad="38100" dist="38100" dir="2700000" algn="tl">
                    <a:srgbClr val="C0C0C0"/>
                  </a:outerShdw>
                </a:effectLst>
                <a:latin typeface="Arial" pitchFamily="34" charset="0"/>
              </a:rPr>
              <a:t>Y</a:t>
            </a:r>
          </a:p>
        </p:txBody>
      </p:sp>
      <p:sp>
        <p:nvSpPr>
          <p:cNvPr id="25" name="Text Box 5154"/>
          <p:cNvSpPr txBox="1">
            <a:spLocks noChangeArrowheads="1"/>
          </p:cNvSpPr>
          <p:nvPr/>
        </p:nvSpPr>
        <p:spPr bwMode="auto">
          <a:xfrm>
            <a:off x="6172200" y="3429000"/>
            <a:ext cx="304800" cy="304800"/>
          </a:xfrm>
          <a:prstGeom prst="rect">
            <a:avLst/>
          </a:prstGeom>
          <a:noFill/>
          <a:ln w="9525">
            <a:noFill/>
            <a:miter lim="800000"/>
            <a:headEnd/>
            <a:tailEnd/>
          </a:ln>
          <a:effectLst/>
        </p:spPr>
        <p:txBody>
          <a:bodyPr>
            <a:spAutoFit/>
          </a:bodyPr>
          <a:lstStyle/>
          <a:p>
            <a:pPr>
              <a:spcBef>
                <a:spcPct val="50000"/>
              </a:spcBef>
              <a:defRPr/>
            </a:pPr>
            <a:r>
              <a:rPr lang="en-US" altLang="zh-CN" sz="1400" b="1">
                <a:effectLst>
                  <a:outerShdw blurRad="38100" dist="38100" dir="2700000" algn="tl">
                    <a:srgbClr val="C0C0C0"/>
                  </a:outerShdw>
                </a:effectLst>
                <a:latin typeface="Arial" pitchFamily="34" charset="0"/>
              </a:rPr>
              <a:t>Y</a:t>
            </a:r>
          </a:p>
        </p:txBody>
      </p:sp>
      <p:sp>
        <p:nvSpPr>
          <p:cNvPr id="26" name="Text Box 5155"/>
          <p:cNvSpPr txBox="1">
            <a:spLocks noChangeArrowheads="1"/>
          </p:cNvSpPr>
          <p:nvPr/>
        </p:nvSpPr>
        <p:spPr bwMode="auto">
          <a:xfrm>
            <a:off x="4267200" y="5105400"/>
            <a:ext cx="304800" cy="304800"/>
          </a:xfrm>
          <a:prstGeom prst="rect">
            <a:avLst/>
          </a:prstGeom>
          <a:noFill/>
          <a:ln w="9525">
            <a:noFill/>
            <a:miter lim="800000"/>
            <a:headEnd/>
            <a:tailEnd/>
          </a:ln>
          <a:effectLst/>
        </p:spPr>
        <p:txBody>
          <a:bodyPr>
            <a:spAutoFit/>
          </a:bodyPr>
          <a:lstStyle/>
          <a:p>
            <a:pPr>
              <a:spcBef>
                <a:spcPct val="50000"/>
              </a:spcBef>
              <a:defRPr/>
            </a:pPr>
            <a:r>
              <a:rPr lang="en-US" altLang="zh-CN" sz="1400" b="1">
                <a:effectLst>
                  <a:outerShdw blurRad="38100" dist="38100" dir="2700000" algn="tl">
                    <a:srgbClr val="C0C0C0"/>
                  </a:outerShdw>
                </a:effectLst>
                <a:latin typeface="Arial" pitchFamily="34" charset="0"/>
              </a:rPr>
              <a:t>Y</a:t>
            </a:r>
          </a:p>
        </p:txBody>
      </p:sp>
      <p:sp>
        <p:nvSpPr>
          <p:cNvPr id="27" name="Text Box 5156"/>
          <p:cNvSpPr txBox="1">
            <a:spLocks noChangeArrowheads="1"/>
          </p:cNvSpPr>
          <p:nvPr/>
        </p:nvSpPr>
        <p:spPr bwMode="auto">
          <a:xfrm>
            <a:off x="3429000" y="2971800"/>
            <a:ext cx="304800" cy="304800"/>
          </a:xfrm>
          <a:prstGeom prst="rect">
            <a:avLst/>
          </a:prstGeom>
          <a:noFill/>
          <a:ln w="9525">
            <a:noFill/>
            <a:miter lim="800000"/>
            <a:headEnd/>
            <a:tailEnd/>
          </a:ln>
          <a:effectLst/>
        </p:spPr>
        <p:txBody>
          <a:bodyPr>
            <a:spAutoFit/>
          </a:bodyPr>
          <a:lstStyle/>
          <a:p>
            <a:pPr>
              <a:spcBef>
                <a:spcPct val="50000"/>
              </a:spcBef>
              <a:defRPr/>
            </a:pPr>
            <a:r>
              <a:rPr lang="en-US" altLang="zh-CN" sz="1400" b="1">
                <a:effectLst>
                  <a:outerShdw blurRad="38100" dist="38100" dir="2700000" algn="tl">
                    <a:srgbClr val="C0C0C0"/>
                  </a:outerShdw>
                </a:effectLst>
                <a:latin typeface="Arial" pitchFamily="34" charset="0"/>
              </a:rPr>
              <a:t>N</a:t>
            </a:r>
          </a:p>
        </p:txBody>
      </p:sp>
      <p:sp>
        <p:nvSpPr>
          <p:cNvPr id="28" name="Text Box 5157"/>
          <p:cNvSpPr txBox="1">
            <a:spLocks noChangeArrowheads="1"/>
          </p:cNvSpPr>
          <p:nvPr/>
        </p:nvSpPr>
        <p:spPr bwMode="auto">
          <a:xfrm>
            <a:off x="4191000" y="3429000"/>
            <a:ext cx="304800" cy="304800"/>
          </a:xfrm>
          <a:prstGeom prst="rect">
            <a:avLst/>
          </a:prstGeom>
          <a:noFill/>
          <a:ln w="9525">
            <a:noFill/>
            <a:miter lim="800000"/>
            <a:headEnd/>
            <a:tailEnd/>
          </a:ln>
          <a:effectLst/>
        </p:spPr>
        <p:txBody>
          <a:bodyPr>
            <a:spAutoFit/>
          </a:bodyPr>
          <a:lstStyle/>
          <a:p>
            <a:pPr>
              <a:spcBef>
                <a:spcPct val="50000"/>
              </a:spcBef>
              <a:defRPr/>
            </a:pPr>
            <a:r>
              <a:rPr lang="en-US" altLang="zh-CN" sz="1400" b="1">
                <a:effectLst>
                  <a:outerShdw blurRad="38100" dist="38100" dir="2700000" algn="tl">
                    <a:srgbClr val="C0C0C0"/>
                  </a:outerShdw>
                </a:effectLst>
                <a:latin typeface="Arial" pitchFamily="34" charset="0"/>
              </a:rPr>
              <a:t>N</a:t>
            </a:r>
          </a:p>
        </p:txBody>
      </p:sp>
      <p:sp>
        <p:nvSpPr>
          <p:cNvPr id="29" name="Text Box 5158"/>
          <p:cNvSpPr txBox="1">
            <a:spLocks noChangeArrowheads="1"/>
          </p:cNvSpPr>
          <p:nvPr/>
        </p:nvSpPr>
        <p:spPr bwMode="auto">
          <a:xfrm>
            <a:off x="5410200" y="4038600"/>
            <a:ext cx="304800" cy="304800"/>
          </a:xfrm>
          <a:prstGeom prst="rect">
            <a:avLst/>
          </a:prstGeom>
          <a:noFill/>
          <a:ln w="9525">
            <a:noFill/>
            <a:miter lim="800000"/>
            <a:headEnd/>
            <a:tailEnd/>
          </a:ln>
          <a:effectLst/>
        </p:spPr>
        <p:txBody>
          <a:bodyPr>
            <a:spAutoFit/>
          </a:bodyPr>
          <a:lstStyle/>
          <a:p>
            <a:pPr>
              <a:spcBef>
                <a:spcPct val="50000"/>
              </a:spcBef>
              <a:defRPr/>
            </a:pPr>
            <a:r>
              <a:rPr lang="en-US" altLang="zh-CN" sz="1400" b="1">
                <a:effectLst>
                  <a:outerShdw blurRad="38100" dist="38100" dir="2700000" algn="tl">
                    <a:srgbClr val="C0C0C0"/>
                  </a:outerShdw>
                </a:effectLst>
                <a:latin typeface="Arial" pitchFamily="34" charset="0"/>
              </a:rPr>
              <a:t>N</a:t>
            </a:r>
          </a:p>
        </p:txBody>
      </p:sp>
      <p:sp>
        <p:nvSpPr>
          <p:cNvPr id="30" name="Text Box 5159"/>
          <p:cNvSpPr txBox="1">
            <a:spLocks noChangeArrowheads="1"/>
          </p:cNvSpPr>
          <p:nvPr/>
        </p:nvSpPr>
        <p:spPr bwMode="auto">
          <a:xfrm>
            <a:off x="6096000" y="5105400"/>
            <a:ext cx="304800" cy="304800"/>
          </a:xfrm>
          <a:prstGeom prst="rect">
            <a:avLst/>
          </a:prstGeom>
          <a:noFill/>
          <a:ln w="9525">
            <a:noFill/>
            <a:miter lim="800000"/>
            <a:headEnd/>
            <a:tailEnd/>
          </a:ln>
          <a:effectLst/>
        </p:spPr>
        <p:txBody>
          <a:bodyPr>
            <a:spAutoFit/>
          </a:bodyPr>
          <a:lstStyle/>
          <a:p>
            <a:pPr>
              <a:spcBef>
                <a:spcPct val="50000"/>
              </a:spcBef>
              <a:defRPr/>
            </a:pPr>
            <a:r>
              <a:rPr lang="en-US" altLang="zh-CN" sz="1400" b="1">
                <a:effectLst>
                  <a:outerShdw blurRad="38100" dist="38100" dir="2700000" algn="tl">
                    <a:srgbClr val="C0C0C0"/>
                  </a:outerShdw>
                </a:effectLst>
                <a:latin typeface="Arial" pitchFamily="34" charset="0"/>
              </a:rPr>
              <a:t>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spcBef>
                <a:spcPct val="50000"/>
              </a:spcBef>
              <a:defRPr/>
            </a:pPr>
            <a:r>
              <a:rPr lang="zh-CN" altLang="en-US" sz="2400" b="1" dirty="0">
                <a:effectLst>
                  <a:outerShdw blurRad="38100" dist="38100" dir="2700000" algn="tl">
                    <a:srgbClr val="C0C0C0"/>
                  </a:outerShdw>
                </a:effectLst>
                <a:latin typeface="黑体" pitchFamily="49" charset="-122"/>
                <a:ea typeface="黑体" pitchFamily="49" charset="-122"/>
              </a:rPr>
              <a:t>性能分析工具</a:t>
            </a:r>
            <a:r>
              <a:rPr lang="en-US" altLang="zh-CN" sz="2400" b="1" dirty="0">
                <a:effectLst>
                  <a:outerShdw blurRad="38100" dist="38100" dir="2700000" algn="tl">
                    <a:srgbClr val="C0C0C0"/>
                  </a:outerShdw>
                </a:effectLst>
                <a:latin typeface="黑体" pitchFamily="49" charset="-122"/>
                <a:ea typeface="黑体" pitchFamily="49" charset="-122"/>
              </a:rPr>
              <a:t>:</a:t>
            </a:r>
          </a:p>
          <a:p>
            <a:pPr lvl="1">
              <a:spcBef>
                <a:spcPct val="50000"/>
              </a:spcBef>
              <a:defRPr/>
            </a:pPr>
            <a:r>
              <a:rPr lang="en-US" altLang="zh-CN" sz="2000" b="1" dirty="0">
                <a:effectLst>
                  <a:outerShdw blurRad="38100" dist="38100" dir="2700000" algn="tl">
                    <a:srgbClr val="C0C0C0"/>
                  </a:outerShdw>
                </a:effectLst>
                <a:latin typeface="Arial" pitchFamily="34" charset="0"/>
              </a:rPr>
              <a:t> </a:t>
            </a:r>
            <a:r>
              <a:rPr lang="en-US" altLang="zh-CN" sz="2000" b="1" dirty="0" err="1">
                <a:effectLst>
                  <a:outerShdw blurRad="38100" dist="38100" dir="2700000" algn="tl">
                    <a:srgbClr val="C0C0C0"/>
                  </a:outerShdw>
                </a:effectLst>
                <a:latin typeface="Arial" pitchFamily="34" charset="0"/>
              </a:rPr>
              <a:t>iostat</a:t>
            </a:r>
            <a:endParaRPr lang="en-US" altLang="zh-CN" sz="2000" b="1" dirty="0">
              <a:effectLst>
                <a:outerShdw blurRad="38100" dist="38100" dir="2700000" algn="tl">
                  <a:srgbClr val="C0C0C0"/>
                </a:outerShdw>
              </a:effectLst>
              <a:latin typeface="Arial" pitchFamily="34" charset="0"/>
            </a:endParaRPr>
          </a:p>
          <a:p>
            <a:pPr lvl="1">
              <a:spcBef>
                <a:spcPct val="50000"/>
              </a:spcBef>
              <a:defRPr/>
            </a:pPr>
            <a:r>
              <a:rPr lang="en-US" altLang="zh-CN" sz="2000" b="1" dirty="0" err="1">
                <a:effectLst>
                  <a:outerShdw blurRad="38100" dist="38100" dir="2700000" algn="tl">
                    <a:srgbClr val="C0C0C0"/>
                  </a:outerShdw>
                </a:effectLst>
                <a:latin typeface="Arial" pitchFamily="34" charset="0"/>
              </a:rPr>
              <a:t>Vmstat</a:t>
            </a:r>
            <a:endParaRPr lang="en-US" altLang="zh-CN" sz="2000" b="1" dirty="0">
              <a:effectLst>
                <a:outerShdw blurRad="38100" dist="38100" dir="2700000" algn="tl">
                  <a:srgbClr val="C0C0C0"/>
                </a:outerShdw>
              </a:effectLst>
              <a:latin typeface="Arial" pitchFamily="34" charset="0"/>
            </a:endParaRPr>
          </a:p>
          <a:p>
            <a:pPr lvl="1">
              <a:spcBef>
                <a:spcPct val="50000"/>
              </a:spcBef>
              <a:defRPr/>
            </a:pPr>
            <a:r>
              <a:rPr lang="en-US" altLang="zh-CN" sz="2000" b="1" dirty="0" err="1">
                <a:effectLst>
                  <a:outerShdw blurRad="38100" dist="38100" dir="2700000" algn="tl">
                    <a:srgbClr val="C0C0C0"/>
                  </a:outerShdw>
                </a:effectLst>
                <a:latin typeface="Arial" pitchFamily="34" charset="0"/>
              </a:rPr>
              <a:t>sar</a:t>
            </a:r>
            <a:endParaRPr lang="en-US" altLang="zh-CN" sz="2000" b="1" dirty="0">
              <a:effectLst>
                <a:outerShdw blurRad="38100" dist="38100" dir="2700000" algn="tl">
                  <a:srgbClr val="C0C0C0"/>
                </a:outerShdw>
              </a:effectLst>
              <a:latin typeface="Arial" pitchFamily="34" charset="0"/>
            </a:endParaRPr>
          </a:p>
          <a:p>
            <a:pPr lvl="1">
              <a:spcBef>
                <a:spcPct val="50000"/>
              </a:spcBef>
              <a:defRPr/>
            </a:pPr>
            <a:r>
              <a:rPr lang="en-US" altLang="zh-CN" sz="2000" b="1" dirty="0">
                <a:effectLst>
                  <a:outerShdw blurRad="38100" dist="38100" dir="2700000" algn="tl">
                    <a:srgbClr val="C0C0C0"/>
                  </a:outerShdw>
                </a:effectLst>
                <a:latin typeface="Arial" pitchFamily="34" charset="0"/>
              </a:rPr>
              <a:t> </a:t>
            </a:r>
            <a:r>
              <a:rPr lang="en-US" altLang="zh-CN" sz="2000" b="1" dirty="0" err="1">
                <a:effectLst>
                  <a:outerShdw blurRad="38100" dist="38100" dir="2700000" algn="tl">
                    <a:srgbClr val="C0C0C0"/>
                  </a:outerShdw>
                </a:effectLst>
                <a:latin typeface="Arial" pitchFamily="34" charset="0"/>
              </a:rPr>
              <a:t>topas</a:t>
            </a:r>
            <a:endParaRPr lang="en-US" altLang="zh-CN" sz="2000" b="1" dirty="0">
              <a:effectLst>
                <a:outerShdw blurRad="38100" dist="38100" dir="2700000" algn="tl">
                  <a:srgbClr val="C0C0C0"/>
                </a:outerShdw>
              </a:effectLst>
              <a:latin typeface="Arial" pitchFamily="34" charset="0"/>
            </a:endParaRPr>
          </a:p>
          <a:p>
            <a:pPr lvl="1">
              <a:spcBef>
                <a:spcPct val="50000"/>
              </a:spcBef>
              <a:defRPr/>
            </a:pPr>
            <a:r>
              <a:rPr lang="en-US" altLang="zh-CN" sz="2000" b="1" dirty="0" err="1">
                <a:effectLst>
                  <a:outerShdw blurRad="38100" dist="38100" dir="2700000" algn="tl">
                    <a:srgbClr val="C0C0C0"/>
                  </a:outerShdw>
                </a:effectLst>
                <a:latin typeface="Arial" pitchFamily="34" charset="0"/>
              </a:rPr>
              <a:t>OSWatcher</a:t>
            </a:r>
            <a:r>
              <a:rPr lang="en-US" altLang="zh-CN" sz="2000" b="1" dirty="0">
                <a:effectLst>
                  <a:outerShdw blurRad="38100" dist="38100" dir="2700000" algn="tl">
                    <a:srgbClr val="C0C0C0"/>
                  </a:outerShdw>
                </a:effectLst>
                <a:latin typeface="Arial" pitchFamily="34" charset="0"/>
              </a:rPr>
              <a:t>  (oracle)</a:t>
            </a:r>
          </a:p>
          <a:p>
            <a:pPr lvl="1">
              <a:spcBef>
                <a:spcPct val="50000"/>
              </a:spcBef>
              <a:defRPr/>
            </a:pPr>
            <a:r>
              <a:rPr lang="en-US" altLang="zh-CN" sz="2000" b="1" dirty="0">
                <a:effectLst>
                  <a:outerShdw blurRad="38100" dist="38100" dir="2700000" algn="tl">
                    <a:srgbClr val="C0C0C0"/>
                  </a:outerShdw>
                </a:effectLst>
                <a:latin typeface="Arial" pitchFamily="34" charset="0"/>
              </a:rPr>
              <a:t>NMON  (AIX)</a:t>
            </a:r>
          </a:p>
          <a:p>
            <a:pPr lvl="1">
              <a:spcBef>
                <a:spcPct val="50000"/>
              </a:spcBef>
              <a:defRPr/>
            </a:pPr>
            <a:r>
              <a:rPr lang="en-US" sz="2000" b="1" dirty="0" err="1"/>
              <a:t>GlancePlus</a:t>
            </a:r>
            <a:r>
              <a:rPr lang="en-US" sz="2000" b="1" dirty="0"/>
              <a:t> (HP-UX)</a:t>
            </a:r>
          </a:p>
          <a:p>
            <a:pPr lvl="1">
              <a:spcBef>
                <a:spcPct val="50000"/>
              </a:spcBef>
              <a:defRPr/>
            </a:pPr>
            <a:endParaRPr lang="zh-CN" altLang="en-US" sz="2000" b="1" dirty="0">
              <a:effectLst>
                <a:outerShdw blurRad="38100" dist="38100" dir="2700000" algn="tl">
                  <a:srgbClr val="C0C0C0"/>
                </a:outerShdw>
              </a:effectLst>
              <a:latin typeface="黑体" pitchFamily="49" charset="-122"/>
              <a:ea typeface="黑体" pitchFamily="49" charset="-122"/>
            </a:endParaRPr>
          </a:p>
        </p:txBody>
      </p:sp>
      <p:sp>
        <p:nvSpPr>
          <p:cNvPr id="3" name="标题 2"/>
          <p:cNvSpPr>
            <a:spLocks noGrp="1"/>
          </p:cNvSpPr>
          <p:nvPr>
            <p:ph type="title"/>
          </p:nvPr>
        </p:nvSpPr>
        <p:spPr/>
        <p:txBody>
          <a:bodyPr/>
          <a:lstStyle/>
          <a:p>
            <a:r>
              <a:rPr lang="zh-CN" altLang="en-US" sz="4400" b="0" dirty="0">
                <a:solidFill>
                  <a:schemeClr val="tx1"/>
                </a:solidFill>
                <a:effectLst/>
              </a:rPr>
              <a:t>系统性能信息获取</a:t>
            </a:r>
            <a:endParaRPr lang="zh-CN" altLang="en-US" b="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t>topas</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1000100" y="1714488"/>
            <a:ext cx="7000924" cy="4235604"/>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365760" lvl="1" indent="-256032">
              <a:spcBef>
                <a:spcPts val="400"/>
              </a:spcBef>
              <a:buSzPct val="68000"/>
              <a:buFont typeface="Wingdings 3"/>
              <a:buChar char=""/>
            </a:pPr>
            <a:r>
              <a:rPr lang="zh-CN" altLang="en-US" sz="3200" dirty="0">
                <a:ea typeface="宋体" pitchFamily="2" charset="-122"/>
              </a:rPr>
              <a:t>数据库自带工具</a:t>
            </a:r>
            <a:endParaRPr lang="en-US" altLang="zh-CN" sz="3200" dirty="0">
              <a:ea typeface="宋体" pitchFamily="2" charset="-122"/>
            </a:endParaRPr>
          </a:p>
          <a:p>
            <a:pPr marL="603504" lvl="2" indent="-256032">
              <a:spcBef>
                <a:spcPts val="400"/>
              </a:spcBef>
              <a:buSzPct val="68000"/>
              <a:buFont typeface="Wingdings 3"/>
              <a:buChar char=""/>
            </a:pPr>
            <a:r>
              <a:rPr lang="en-US" altLang="zh-CN" sz="2400" dirty="0">
                <a:ea typeface="宋体" pitchFamily="2" charset="-122"/>
              </a:rPr>
              <a:t>STATSPACK(10g</a:t>
            </a:r>
            <a:r>
              <a:rPr lang="zh-CN" altLang="en-US" sz="2400" dirty="0">
                <a:ea typeface="宋体" pitchFamily="2" charset="-122"/>
              </a:rPr>
              <a:t>之前）</a:t>
            </a:r>
            <a:endParaRPr lang="en-US" altLang="zh-CN" sz="2400" dirty="0">
              <a:ea typeface="宋体" pitchFamily="2" charset="-122"/>
            </a:endParaRPr>
          </a:p>
          <a:p>
            <a:pPr marL="603504" lvl="2" indent="-256032">
              <a:spcBef>
                <a:spcPts val="400"/>
              </a:spcBef>
              <a:buSzPct val="68000"/>
              <a:buFont typeface="Wingdings 3"/>
              <a:buChar char=""/>
            </a:pPr>
            <a:r>
              <a:rPr lang="en-US" altLang="zh-CN" sz="2400" dirty="0">
                <a:ea typeface="宋体" pitchFamily="2" charset="-122"/>
              </a:rPr>
              <a:t>ASH, AWR, ADDM</a:t>
            </a:r>
            <a:r>
              <a:rPr lang="zh-CN" altLang="en-US" sz="2400" dirty="0">
                <a:ea typeface="宋体" pitchFamily="2" charset="-122"/>
              </a:rPr>
              <a:t>（</a:t>
            </a:r>
            <a:r>
              <a:rPr lang="en-US" altLang="zh-CN" sz="2400" dirty="0">
                <a:ea typeface="宋体" pitchFamily="2" charset="-122"/>
              </a:rPr>
              <a:t>10g</a:t>
            </a:r>
            <a:r>
              <a:rPr lang="zh-CN" altLang="en-US" sz="2400" dirty="0">
                <a:ea typeface="宋体" pitchFamily="2" charset="-122"/>
              </a:rPr>
              <a:t>之后）</a:t>
            </a:r>
            <a:endParaRPr lang="en-US" altLang="zh-CN" sz="2400" dirty="0">
              <a:ea typeface="宋体" pitchFamily="2" charset="-122"/>
            </a:endParaRPr>
          </a:p>
          <a:p>
            <a:pPr marL="365760" lvl="1" indent="-256032">
              <a:spcBef>
                <a:spcPts val="400"/>
              </a:spcBef>
              <a:buSzPct val="68000"/>
              <a:buFont typeface="Wingdings 3"/>
              <a:buChar char=""/>
            </a:pPr>
            <a:r>
              <a:rPr lang="en-US" altLang="zh-CN" sz="3200" dirty="0">
                <a:ea typeface="宋体" pitchFamily="2" charset="-122"/>
              </a:rPr>
              <a:t>OEM</a:t>
            </a:r>
          </a:p>
          <a:p>
            <a:pPr marL="603504" lvl="2" indent="-256032">
              <a:spcBef>
                <a:spcPts val="400"/>
              </a:spcBef>
              <a:buSzPct val="68000"/>
              <a:buFont typeface="Wingdings 3"/>
              <a:buChar char=""/>
            </a:pPr>
            <a:r>
              <a:rPr lang="zh-CN" altLang="en-US" sz="3000" dirty="0">
                <a:ea typeface="宋体" pitchFamily="2" charset="-122"/>
              </a:rPr>
              <a:t>故障、优化、配置、管理、备份</a:t>
            </a:r>
            <a:endParaRPr lang="en-US" altLang="zh-CN" sz="3000" dirty="0">
              <a:ea typeface="宋体" pitchFamily="2" charset="-122"/>
            </a:endParaRPr>
          </a:p>
          <a:p>
            <a:pPr marL="365760" lvl="1" indent="-256032">
              <a:spcBef>
                <a:spcPts val="400"/>
              </a:spcBef>
              <a:buSzPct val="68000"/>
              <a:buFont typeface="Wingdings 3"/>
              <a:buChar char=""/>
            </a:pPr>
            <a:r>
              <a:rPr lang="zh-CN" altLang="en-US" sz="3200" dirty="0">
                <a:ea typeface="宋体" pitchFamily="2" charset="-122"/>
              </a:rPr>
              <a:t>数据库自身数据字典：</a:t>
            </a:r>
            <a:endParaRPr lang="en-US" altLang="zh-CN" sz="3200" dirty="0">
              <a:ea typeface="宋体" pitchFamily="2" charset="-122"/>
            </a:endParaRPr>
          </a:p>
          <a:p>
            <a:pPr>
              <a:lnSpc>
                <a:spcPct val="80000"/>
              </a:lnSpc>
            </a:pPr>
            <a:r>
              <a:rPr lang="en-US" altLang="zh-CN" sz="2000" dirty="0">
                <a:ea typeface="宋体" pitchFamily="2" charset="-122"/>
              </a:rPr>
              <a:t>V$SYSSTAT   V$SESSION   V$SESSTAT   V$SGASTAT</a:t>
            </a:r>
          </a:p>
          <a:p>
            <a:pPr>
              <a:lnSpc>
                <a:spcPct val="80000"/>
              </a:lnSpc>
            </a:pPr>
            <a:r>
              <a:rPr lang="en-US" altLang="zh-CN" sz="2000" dirty="0">
                <a:ea typeface="宋体" pitchFamily="2" charset="-122"/>
              </a:rPr>
              <a:t>V$FILESTAT   V$UNDOSTAT   V$ROLLSTAT  V$WAITSTAT</a:t>
            </a:r>
          </a:p>
          <a:p>
            <a:pPr>
              <a:lnSpc>
                <a:spcPct val="80000"/>
              </a:lnSpc>
            </a:pPr>
            <a:r>
              <a:rPr lang="en-US" altLang="zh-CN" sz="2000" dirty="0">
                <a:ea typeface="宋体" pitchFamily="2" charset="-122"/>
              </a:rPr>
              <a:t>V$LOCK   V$LATCH   V$SQL   V$SQLAREA   V$SQLTEXT</a:t>
            </a:r>
          </a:p>
          <a:p>
            <a:pPr>
              <a:lnSpc>
                <a:spcPct val="80000"/>
              </a:lnSpc>
            </a:pPr>
            <a:r>
              <a:rPr lang="en-US" altLang="zh-CN" sz="2000" dirty="0">
                <a:ea typeface="宋体" pitchFamily="2" charset="-122"/>
              </a:rPr>
              <a:t>V$PROCESS   V$LIBRARYCACHE   V$ROWCACHE </a:t>
            </a:r>
            <a:r>
              <a:rPr lang="en-US" altLang="zh-CN" sz="2000" dirty="0" err="1">
                <a:ea typeface="宋体" pitchFamily="2" charset="-122"/>
              </a:rPr>
              <a:t>dba_hist_active_sess_history</a:t>
            </a:r>
            <a:r>
              <a:rPr lang="en-US" altLang="zh-CN" sz="2000" dirty="0">
                <a:ea typeface="宋体" pitchFamily="2" charset="-122"/>
              </a:rPr>
              <a:t> </a:t>
            </a:r>
            <a:r>
              <a:rPr lang="en-US" sz="2000" dirty="0"/>
              <a:t>V$ACTIVE_SESSION_HISTORY</a:t>
            </a:r>
            <a:endParaRPr lang="en-US" altLang="zh-CN" sz="2000" dirty="0">
              <a:ea typeface="宋体" pitchFamily="2" charset="-122"/>
            </a:endParaRPr>
          </a:p>
          <a:p>
            <a:pPr>
              <a:lnSpc>
                <a:spcPct val="80000"/>
              </a:lnSpc>
            </a:pPr>
            <a:endParaRPr lang="en-US" altLang="zh-CN" sz="3000" dirty="0">
              <a:ea typeface="宋体" pitchFamily="2" charset="-122"/>
            </a:endParaRPr>
          </a:p>
          <a:p>
            <a:pPr marL="365760" lvl="1" indent="-256032">
              <a:spcBef>
                <a:spcPts val="400"/>
              </a:spcBef>
              <a:buSzPct val="68000"/>
              <a:buFont typeface="Wingdings 3"/>
              <a:buChar char=""/>
            </a:pPr>
            <a:endParaRPr lang="en-US" altLang="zh-CN" sz="1800" dirty="0">
              <a:ea typeface="宋体" pitchFamily="2" charset="-122"/>
            </a:endParaRPr>
          </a:p>
          <a:p>
            <a:endParaRPr lang="zh-CN" altLang="en-US" dirty="0"/>
          </a:p>
        </p:txBody>
      </p:sp>
      <p:sp>
        <p:nvSpPr>
          <p:cNvPr id="3" name="标题 2"/>
          <p:cNvSpPr>
            <a:spLocks noGrp="1"/>
          </p:cNvSpPr>
          <p:nvPr>
            <p:ph type="title"/>
          </p:nvPr>
        </p:nvSpPr>
        <p:spPr/>
        <p:txBody>
          <a:bodyPr/>
          <a:lstStyle/>
          <a:p>
            <a:r>
              <a:rPr lang="zh-CN" altLang="en-US" b="0" dirty="0"/>
              <a:t>鬼剔牙</a:t>
            </a:r>
            <a:r>
              <a:rPr lang="en-US" altLang="zh-CN" b="0" dirty="0"/>
              <a:t>-</a:t>
            </a:r>
            <a:r>
              <a:rPr lang="zh-CN" altLang="en-US" b="0" dirty="0"/>
              <a:t>借助工具</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数据库自带工具使用方法：</a:t>
            </a:r>
            <a:endParaRPr lang="en-US" altLang="zh-CN" dirty="0"/>
          </a:p>
          <a:p>
            <a:pPr lvl="1"/>
            <a:r>
              <a:rPr lang="en-US" altLang="zh-CN" sz="2400" dirty="0">
                <a:ea typeface="宋体" pitchFamily="2" charset="-122"/>
              </a:rPr>
              <a:t>STATSPACK</a:t>
            </a:r>
            <a:r>
              <a:rPr lang="zh-CN" altLang="en-US" sz="2400" dirty="0">
                <a:ea typeface="宋体" pitchFamily="2" charset="-122"/>
              </a:rPr>
              <a:t>使用方式</a:t>
            </a:r>
            <a:endParaRPr lang="en-US" altLang="zh-CN" dirty="0"/>
          </a:p>
          <a:p>
            <a:pPr lvl="2"/>
            <a:r>
              <a:rPr lang="en-US" altLang="zh-CN" sz="1800" dirty="0">
                <a:ea typeface="宋体" pitchFamily="2" charset="-122"/>
              </a:rPr>
              <a:t>STATSPACK</a:t>
            </a:r>
            <a:r>
              <a:rPr lang="zh-CN" altLang="en-US" sz="1800" dirty="0">
                <a:ea typeface="宋体" pitchFamily="2" charset="-122"/>
              </a:rPr>
              <a:t>（通过</a:t>
            </a:r>
            <a:r>
              <a:rPr lang="en-US" sz="1800" dirty="0"/>
              <a:t>statscre.sql</a:t>
            </a:r>
            <a:r>
              <a:rPr lang="zh-CN" altLang="en-US" sz="1800" dirty="0">
                <a:ea typeface="宋体" pitchFamily="2" charset="-122"/>
              </a:rPr>
              <a:t>）</a:t>
            </a:r>
            <a:endParaRPr lang="en-US" altLang="zh-CN" sz="1800" dirty="0">
              <a:ea typeface="宋体" pitchFamily="2" charset="-122"/>
            </a:endParaRPr>
          </a:p>
          <a:p>
            <a:pPr lvl="2"/>
            <a:r>
              <a:rPr lang="en-US" dirty="0"/>
              <a:t>execute </a:t>
            </a:r>
            <a:r>
              <a:rPr lang="en-US" dirty="0" err="1"/>
              <a:t>statspack.snap</a:t>
            </a:r>
            <a:r>
              <a:rPr lang="en-US" dirty="0"/>
              <a:t>;</a:t>
            </a:r>
          </a:p>
          <a:p>
            <a:pPr lvl="2"/>
            <a:r>
              <a:rPr lang="en-US" dirty="0"/>
              <a:t>spauto.sql  </a:t>
            </a:r>
            <a:r>
              <a:rPr lang="zh-CN" altLang="en-US" dirty="0"/>
              <a:t>自动执行</a:t>
            </a:r>
            <a:endParaRPr lang="en-US" dirty="0"/>
          </a:p>
          <a:p>
            <a:pPr lvl="2"/>
            <a:r>
              <a:rPr lang="en-US" dirty="0"/>
              <a:t>spreport.sql</a:t>
            </a:r>
            <a:r>
              <a:rPr lang="zh-CN" altLang="en-US" dirty="0"/>
              <a:t>生成报告</a:t>
            </a:r>
            <a:endParaRPr lang="en-US" altLang="zh-CN" dirty="0"/>
          </a:p>
          <a:p>
            <a:pPr lvl="1"/>
            <a:r>
              <a:rPr lang="en-US" altLang="zh-CN" sz="2400" dirty="0">
                <a:ea typeface="宋体" pitchFamily="2" charset="-122"/>
              </a:rPr>
              <a:t>ASH, AWR, ADDM</a:t>
            </a:r>
            <a:r>
              <a:rPr lang="zh-CN" altLang="en-US" sz="2400" dirty="0">
                <a:ea typeface="宋体" pitchFamily="2" charset="-122"/>
              </a:rPr>
              <a:t>使用方式</a:t>
            </a:r>
            <a:endParaRPr lang="en-US" altLang="zh-CN" sz="2400" dirty="0">
              <a:ea typeface="宋体" pitchFamily="2" charset="-122"/>
            </a:endParaRPr>
          </a:p>
          <a:p>
            <a:pPr lvl="2"/>
            <a:r>
              <a:rPr lang="en-US" altLang="zh-CN" sz="2200" dirty="0">
                <a:ea typeface="宋体" pitchFamily="2" charset="-122"/>
              </a:rPr>
              <a:t>Awrrpt.sql/awrrpti.sql</a:t>
            </a:r>
          </a:p>
          <a:p>
            <a:pPr lvl="2"/>
            <a:r>
              <a:rPr lang="en-US" sz="2400" dirty="0"/>
              <a:t>ashrpt.sql/ ashrpti.sql</a:t>
            </a:r>
          </a:p>
          <a:p>
            <a:pPr lvl="2"/>
            <a:r>
              <a:rPr lang="en-US" sz="2400" dirty="0"/>
              <a:t>addmrpt.sql/ addmrpti.sql</a:t>
            </a:r>
            <a:endParaRPr lang="zh-CN" altLang="en-US" sz="2200" dirty="0">
              <a:ea typeface="宋体" pitchFamily="2" charset="-122"/>
            </a:endParaRPr>
          </a:p>
        </p:txBody>
      </p:sp>
      <p:sp>
        <p:nvSpPr>
          <p:cNvPr id="3" name="标题 2"/>
          <p:cNvSpPr>
            <a:spLocks noGrp="1"/>
          </p:cNvSpPr>
          <p:nvPr>
            <p:ph type="title"/>
          </p:nvPr>
        </p:nvSpPr>
        <p:spPr/>
        <p:txBody>
          <a:bodyPr/>
          <a:lstStyle/>
          <a:p>
            <a:pPr lvl="1" algn="l" rtl="0">
              <a:spcBef>
                <a:spcPct val="0"/>
              </a:spcBef>
            </a:pPr>
            <a:r>
              <a:rPr lang="zh-CN" altLang="en-US" sz="3200" dirty="0">
                <a:ea typeface="宋体" pitchFamily="2" charset="-122"/>
              </a:rPr>
              <a:t>数据库自带工具</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4282" y="1481329"/>
            <a:ext cx="8643998" cy="2662051"/>
          </a:xfrm>
        </p:spPr>
        <p:txBody>
          <a:bodyPr>
            <a:normAutofit/>
          </a:bodyPr>
          <a:lstStyle/>
          <a:p>
            <a:r>
              <a:rPr lang="en-US" altLang="zh-CN" sz="2400" dirty="0" err="1">
                <a:ea typeface="宋体" pitchFamily="2" charset="-122"/>
              </a:rPr>
              <a:t>v$system_event</a:t>
            </a:r>
            <a:r>
              <a:rPr lang="en-US" altLang="zh-CN" sz="2400" dirty="0">
                <a:ea typeface="宋体" pitchFamily="2" charset="-122"/>
              </a:rPr>
              <a:t>/</a:t>
            </a:r>
            <a:r>
              <a:rPr lang="en-US" altLang="zh-CN" sz="2400" dirty="0" err="1">
                <a:ea typeface="宋体" pitchFamily="2" charset="-122"/>
              </a:rPr>
              <a:t>v$session_event</a:t>
            </a:r>
            <a:r>
              <a:rPr lang="en-US" altLang="zh-CN" sz="2400" dirty="0">
                <a:ea typeface="宋体" pitchFamily="2" charset="-122"/>
              </a:rPr>
              <a:t>/$</a:t>
            </a:r>
            <a:r>
              <a:rPr lang="en-US" altLang="zh-CN" sz="2400" dirty="0" err="1">
                <a:ea typeface="宋体" pitchFamily="2" charset="-122"/>
              </a:rPr>
              <a:t>session_wait</a:t>
            </a:r>
            <a:endParaRPr lang="en-US" altLang="zh-CN" sz="2400" dirty="0">
              <a:ea typeface="宋体" pitchFamily="2" charset="-122"/>
            </a:endParaRPr>
          </a:p>
          <a:p>
            <a:r>
              <a:rPr lang="zh-CN" altLang="en-US" sz="2400" dirty="0">
                <a:ea typeface="宋体" pitchFamily="2" charset="-122"/>
              </a:rPr>
              <a:t>竞争即等待</a:t>
            </a:r>
          </a:p>
          <a:p>
            <a:r>
              <a:rPr lang="zh-CN" altLang="en-US" sz="2400" dirty="0">
                <a:ea typeface="宋体" pitchFamily="2" charset="-122"/>
              </a:rPr>
              <a:t>寻找第一眼的感觉</a:t>
            </a:r>
          </a:p>
          <a:p>
            <a:r>
              <a:rPr lang="zh-CN" altLang="en-US" sz="2400" dirty="0">
                <a:ea typeface="宋体" pitchFamily="2" charset="-122"/>
              </a:rPr>
              <a:t>从</a:t>
            </a:r>
            <a:r>
              <a:rPr lang="en-US" altLang="zh-CN" sz="2400" dirty="0" err="1">
                <a:ea typeface="宋体" pitchFamily="2" charset="-122"/>
              </a:rPr>
              <a:t>v$system_event</a:t>
            </a:r>
            <a:r>
              <a:rPr lang="zh-CN" altLang="en-US" sz="2400" dirty="0">
                <a:ea typeface="宋体" pitchFamily="2" charset="-122"/>
              </a:rPr>
              <a:t>中发现系统问题</a:t>
            </a:r>
          </a:p>
          <a:p>
            <a:r>
              <a:rPr lang="zh-CN" altLang="en-US" sz="2400" dirty="0">
                <a:ea typeface="宋体" pitchFamily="2" charset="-122"/>
              </a:rPr>
              <a:t>从</a:t>
            </a:r>
            <a:r>
              <a:rPr lang="en-US" altLang="zh-CN" sz="2400" dirty="0" err="1">
                <a:ea typeface="宋体" pitchFamily="2" charset="-122"/>
              </a:rPr>
              <a:t>v$session_event</a:t>
            </a:r>
            <a:r>
              <a:rPr lang="zh-CN" altLang="en-US" sz="2400" dirty="0">
                <a:ea typeface="宋体" pitchFamily="2" charset="-122"/>
              </a:rPr>
              <a:t>中发现会话问题</a:t>
            </a:r>
            <a:endParaRPr lang="en-US" altLang="zh-CN" sz="2400" dirty="0">
              <a:ea typeface="宋体" pitchFamily="2" charset="-122"/>
            </a:endParaRPr>
          </a:p>
          <a:p>
            <a:r>
              <a:rPr lang="zh-CN" altLang="en-US" sz="2400" dirty="0">
                <a:ea typeface="宋体" pitchFamily="2" charset="-122"/>
              </a:rPr>
              <a:t>从</a:t>
            </a:r>
            <a:r>
              <a:rPr lang="en-US" altLang="zh-CN" sz="2400" dirty="0" err="1">
                <a:ea typeface="宋体" pitchFamily="2" charset="-122"/>
              </a:rPr>
              <a:t>v$session</a:t>
            </a:r>
            <a:r>
              <a:rPr lang="en-US" altLang="zh-CN" sz="2400" dirty="0" err="1">
                <a:solidFill>
                  <a:schemeClr val="tx1">
                    <a:lumMod val="65000"/>
                    <a:lumOff val="35000"/>
                  </a:schemeClr>
                </a:solidFill>
                <a:ea typeface="宋体" pitchFamily="2" charset="-122"/>
              </a:rPr>
              <a:t>_wait</a:t>
            </a:r>
            <a:r>
              <a:rPr lang="zh-CN" altLang="en-US" sz="2400" dirty="0">
                <a:ea typeface="宋体" pitchFamily="2" charset="-122"/>
              </a:rPr>
              <a:t>的参数中找到竞争对象</a:t>
            </a:r>
            <a:endParaRPr lang="en-US" altLang="zh-CN" sz="2400" dirty="0">
              <a:ea typeface="宋体" pitchFamily="2" charset="-122"/>
            </a:endParaRPr>
          </a:p>
          <a:p>
            <a:endParaRPr lang="zh-CN" altLang="en-US" dirty="0"/>
          </a:p>
        </p:txBody>
      </p:sp>
      <p:sp>
        <p:nvSpPr>
          <p:cNvPr id="3" name="标题 2"/>
          <p:cNvSpPr>
            <a:spLocks noGrp="1"/>
          </p:cNvSpPr>
          <p:nvPr>
            <p:ph type="title"/>
          </p:nvPr>
        </p:nvSpPr>
        <p:spPr/>
        <p:txBody>
          <a:bodyPr/>
          <a:lstStyle/>
          <a:p>
            <a:r>
              <a:rPr lang="zh-CN" altLang="en-US" dirty="0"/>
              <a:t>性能报告</a:t>
            </a:r>
            <a:r>
              <a:rPr lang="en-US" altLang="zh-CN" dirty="0"/>
              <a:t>-</a:t>
            </a:r>
            <a:r>
              <a:rPr lang="zh-CN" altLang="en-US" dirty="0"/>
              <a:t>等待事件</a:t>
            </a:r>
          </a:p>
        </p:txBody>
      </p:sp>
      <p:pic>
        <p:nvPicPr>
          <p:cNvPr id="2051" name="Picture 3"/>
          <p:cNvPicPr>
            <a:picLocks noChangeAspect="1" noChangeArrowheads="1"/>
          </p:cNvPicPr>
          <p:nvPr/>
        </p:nvPicPr>
        <p:blipFill>
          <a:blip r:embed="rId2"/>
          <a:srcRect/>
          <a:stretch>
            <a:fillRect/>
          </a:stretch>
        </p:blipFill>
        <p:spPr bwMode="auto">
          <a:xfrm>
            <a:off x="500034" y="4143380"/>
            <a:ext cx="7143800" cy="2416706"/>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en-US" altLang="zh-CN" sz="2800" dirty="0">
                <a:ea typeface="宋体" pitchFamily="2" charset="-122"/>
              </a:rPr>
              <a:t>buffer busy waits(</a:t>
            </a:r>
            <a:r>
              <a:rPr lang="zh-CN" altLang="en-US" sz="2800" dirty="0">
                <a:ea typeface="宋体" pitchFamily="2" charset="-122"/>
              </a:rPr>
              <a:t>数据高速缓存忙等待</a:t>
            </a:r>
            <a:r>
              <a:rPr lang="en-US" altLang="zh-CN" sz="2800" dirty="0">
                <a:ea typeface="宋体" pitchFamily="2" charset="-122"/>
              </a:rPr>
              <a:t>)</a:t>
            </a:r>
          </a:p>
          <a:p>
            <a:r>
              <a:rPr lang="en-US" altLang="zh-CN" sz="2800" dirty="0">
                <a:ea typeface="宋体" pitchFamily="2" charset="-122"/>
              </a:rPr>
              <a:t>db file scattered read(</a:t>
            </a:r>
            <a:r>
              <a:rPr lang="zh-CN" altLang="en-US" sz="2800" dirty="0">
                <a:ea typeface="宋体" pitchFamily="2" charset="-122"/>
              </a:rPr>
              <a:t>数据文件离散读取</a:t>
            </a:r>
            <a:r>
              <a:rPr lang="en-US" altLang="zh-CN" sz="2800" dirty="0">
                <a:ea typeface="宋体" pitchFamily="2" charset="-122"/>
              </a:rPr>
              <a:t>)</a:t>
            </a:r>
          </a:p>
          <a:p>
            <a:r>
              <a:rPr lang="en-US" altLang="zh-CN" sz="2800" dirty="0">
                <a:ea typeface="宋体" pitchFamily="2" charset="-122"/>
              </a:rPr>
              <a:t>db file sequential read(</a:t>
            </a:r>
            <a:r>
              <a:rPr lang="zh-CN" altLang="en-US" sz="2800" dirty="0">
                <a:ea typeface="宋体" pitchFamily="2" charset="-122"/>
              </a:rPr>
              <a:t>数据文件顺序读</a:t>
            </a:r>
            <a:r>
              <a:rPr lang="en-US" altLang="zh-CN" sz="2800" dirty="0">
                <a:ea typeface="宋体" pitchFamily="2" charset="-122"/>
              </a:rPr>
              <a:t>)</a:t>
            </a:r>
          </a:p>
          <a:p>
            <a:r>
              <a:rPr lang="en-US" altLang="zh-CN" sz="2800" dirty="0">
                <a:ea typeface="宋体" pitchFamily="2" charset="-122"/>
              </a:rPr>
              <a:t>direct path read(</a:t>
            </a:r>
            <a:r>
              <a:rPr lang="zh-CN" altLang="en-US" sz="2800" dirty="0">
                <a:ea typeface="宋体" pitchFamily="2" charset="-122"/>
              </a:rPr>
              <a:t>直接路径读取</a:t>
            </a:r>
            <a:r>
              <a:rPr lang="en-US" altLang="zh-CN" sz="2800" dirty="0">
                <a:ea typeface="宋体" pitchFamily="2" charset="-122"/>
              </a:rPr>
              <a:t>)</a:t>
            </a:r>
          </a:p>
          <a:p>
            <a:r>
              <a:rPr lang="en-US" altLang="zh-CN" sz="2800" dirty="0">
                <a:ea typeface="宋体" pitchFamily="2" charset="-122"/>
              </a:rPr>
              <a:t>direct path write(</a:t>
            </a:r>
            <a:r>
              <a:rPr lang="zh-CN" altLang="en-US" sz="2800" dirty="0">
                <a:ea typeface="宋体" pitchFamily="2" charset="-122"/>
              </a:rPr>
              <a:t>直接路径写出</a:t>
            </a:r>
            <a:r>
              <a:rPr lang="en-US" altLang="zh-CN" sz="2800" dirty="0">
                <a:ea typeface="宋体" pitchFamily="2" charset="-122"/>
              </a:rPr>
              <a:t>)</a:t>
            </a:r>
          </a:p>
          <a:p>
            <a:r>
              <a:rPr lang="en-US" altLang="zh-CN" sz="2800" dirty="0" err="1">
                <a:ea typeface="宋体" pitchFamily="2" charset="-122"/>
              </a:rPr>
              <a:t>enqueue</a:t>
            </a:r>
            <a:r>
              <a:rPr lang="en-US" altLang="zh-CN" sz="2800" dirty="0">
                <a:ea typeface="宋体" pitchFamily="2" charset="-122"/>
              </a:rPr>
              <a:t>(</a:t>
            </a:r>
            <a:r>
              <a:rPr lang="zh-CN" altLang="en-US" sz="2800" dirty="0">
                <a:ea typeface="宋体" pitchFamily="2" charset="-122"/>
              </a:rPr>
              <a:t>队列</a:t>
            </a:r>
            <a:r>
              <a:rPr lang="en-US" altLang="zh-CN" sz="2800" dirty="0">
                <a:ea typeface="宋体" pitchFamily="2" charset="-122"/>
              </a:rPr>
              <a:t>)</a:t>
            </a:r>
          </a:p>
          <a:p>
            <a:r>
              <a:rPr lang="en-US" altLang="zh-CN" sz="2800" dirty="0">
                <a:ea typeface="宋体" pitchFamily="2" charset="-122"/>
              </a:rPr>
              <a:t>free buffer waits(</a:t>
            </a:r>
            <a:r>
              <a:rPr lang="zh-CN" altLang="en-US" sz="2800" dirty="0">
                <a:ea typeface="宋体" pitchFamily="2" charset="-122"/>
              </a:rPr>
              <a:t>空闲缓冲区等待</a:t>
            </a:r>
            <a:r>
              <a:rPr lang="en-US" altLang="zh-CN" sz="2800" dirty="0">
                <a:ea typeface="宋体" pitchFamily="2" charset="-122"/>
              </a:rPr>
              <a:t>)</a:t>
            </a:r>
          </a:p>
          <a:p>
            <a:r>
              <a:rPr lang="en-US" altLang="zh-CN" sz="2800" dirty="0">
                <a:ea typeface="宋体" pitchFamily="2" charset="-122"/>
              </a:rPr>
              <a:t>latch free(</a:t>
            </a:r>
            <a:r>
              <a:rPr lang="zh-CN" altLang="en-US" sz="2800" dirty="0">
                <a:ea typeface="宋体" pitchFamily="2" charset="-122"/>
              </a:rPr>
              <a:t>锁存器空闲</a:t>
            </a:r>
            <a:r>
              <a:rPr lang="en-US" altLang="zh-CN" sz="2800" dirty="0">
                <a:ea typeface="宋体" pitchFamily="2" charset="-122"/>
              </a:rPr>
              <a:t>)</a:t>
            </a:r>
          </a:p>
          <a:p>
            <a:r>
              <a:rPr lang="en-US" altLang="zh-CN" sz="2800" dirty="0">
                <a:ea typeface="宋体" pitchFamily="2" charset="-122"/>
              </a:rPr>
              <a:t>log buffer space(</a:t>
            </a:r>
            <a:r>
              <a:rPr lang="zh-CN" altLang="en-US" sz="2800" dirty="0">
                <a:ea typeface="宋体" pitchFamily="2" charset="-122"/>
              </a:rPr>
              <a:t>日志缓冲区空间分配</a:t>
            </a:r>
            <a:r>
              <a:rPr lang="en-US" altLang="zh-CN" sz="2800" dirty="0">
                <a:ea typeface="宋体" pitchFamily="2" charset="-122"/>
              </a:rPr>
              <a:t>)</a:t>
            </a:r>
          </a:p>
          <a:p>
            <a:r>
              <a:rPr lang="en-US" altLang="zh-CN" sz="2800" dirty="0">
                <a:ea typeface="宋体" pitchFamily="2" charset="-122"/>
              </a:rPr>
              <a:t>log file switch(archiving needed)</a:t>
            </a:r>
          </a:p>
          <a:p>
            <a:r>
              <a:rPr lang="en-US" altLang="zh-CN" sz="2800" dirty="0">
                <a:ea typeface="宋体" pitchFamily="2" charset="-122"/>
              </a:rPr>
              <a:t>log file switch(checkpoint incomplete)</a:t>
            </a:r>
          </a:p>
          <a:p>
            <a:r>
              <a:rPr lang="en-US" altLang="zh-CN" sz="2800" dirty="0">
                <a:ea typeface="宋体" pitchFamily="2" charset="-122"/>
              </a:rPr>
              <a:t>log file sync(</a:t>
            </a:r>
            <a:r>
              <a:rPr lang="zh-CN" altLang="en-US" sz="2800" dirty="0">
                <a:ea typeface="宋体" pitchFamily="2" charset="-122"/>
              </a:rPr>
              <a:t>日志文件同步</a:t>
            </a:r>
            <a:r>
              <a:rPr lang="en-US" altLang="zh-CN" sz="2800" dirty="0">
                <a:ea typeface="宋体" pitchFamily="2" charset="-122"/>
              </a:rPr>
              <a:t>)</a:t>
            </a:r>
          </a:p>
          <a:p>
            <a:endParaRPr lang="zh-CN" altLang="en-US" dirty="0"/>
          </a:p>
        </p:txBody>
      </p:sp>
      <p:sp>
        <p:nvSpPr>
          <p:cNvPr id="3" name="标题 2"/>
          <p:cNvSpPr>
            <a:spLocks noGrp="1"/>
          </p:cNvSpPr>
          <p:nvPr>
            <p:ph type="title"/>
          </p:nvPr>
        </p:nvSpPr>
        <p:spPr/>
        <p:txBody>
          <a:bodyPr/>
          <a:lstStyle/>
          <a:p>
            <a:r>
              <a:rPr lang="zh-CN" altLang="en-US" dirty="0"/>
              <a:t>性能报告</a:t>
            </a:r>
            <a:r>
              <a:rPr lang="en-US" altLang="zh-CN" dirty="0"/>
              <a:t>-</a:t>
            </a:r>
            <a:r>
              <a:rPr lang="zh-CN" altLang="en-US" dirty="0"/>
              <a:t>等待事件</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分析</a:t>
            </a:r>
            <a:r>
              <a:rPr lang="en-US" dirty="0"/>
              <a:t>ADDM</a:t>
            </a:r>
            <a:r>
              <a:rPr lang="zh-CN" altLang="en-US" dirty="0"/>
              <a:t>报告</a:t>
            </a:r>
          </a:p>
        </p:txBody>
      </p:sp>
      <p:sp>
        <p:nvSpPr>
          <p:cNvPr id="5" name="矩形 4"/>
          <p:cNvSpPr/>
          <p:nvPr/>
        </p:nvSpPr>
        <p:spPr>
          <a:xfrm>
            <a:off x="714348" y="1720840"/>
            <a:ext cx="7715304" cy="3139321"/>
          </a:xfrm>
          <a:prstGeom prst="rect">
            <a:avLst/>
          </a:prstGeom>
        </p:spPr>
        <p:txBody>
          <a:bodyPr wrap="square">
            <a:spAutoFit/>
          </a:bodyPr>
          <a:lstStyle/>
          <a:p>
            <a:r>
              <a:rPr lang="en-US" altLang="zh-CN" dirty="0"/>
              <a:t> ADDM Report for Task 'TASK_57428'</a:t>
            </a:r>
          </a:p>
          <a:p>
            <a:r>
              <a:rPr lang="en-US" altLang="zh-CN" dirty="0"/>
              <a:t>          ---------------------------------</a:t>
            </a:r>
          </a:p>
          <a:p>
            <a:r>
              <a:rPr lang="en-US" altLang="zh-CN" dirty="0"/>
              <a:t> </a:t>
            </a:r>
          </a:p>
          <a:p>
            <a:r>
              <a:rPr lang="en-US" altLang="zh-CN" dirty="0"/>
              <a:t>Analysis Period</a:t>
            </a:r>
          </a:p>
          <a:p>
            <a:r>
              <a:rPr lang="en-US" altLang="zh-CN" dirty="0"/>
              <a:t>---------------</a:t>
            </a:r>
          </a:p>
          <a:p>
            <a:r>
              <a:rPr lang="en-US" altLang="zh-CN" dirty="0"/>
              <a:t>AWR snapshot range from 18576 to 18577.</a:t>
            </a:r>
          </a:p>
          <a:p>
            <a:r>
              <a:rPr lang="en-US" altLang="zh-CN" dirty="0"/>
              <a:t>Time period starts at 14-NOV-17 11.00.34 AM</a:t>
            </a:r>
          </a:p>
          <a:p>
            <a:r>
              <a:rPr lang="en-US" altLang="zh-CN" dirty="0"/>
              <a:t>Time period ends at 14-NOV-17 12.00.37 PM</a:t>
            </a:r>
          </a:p>
          <a:p>
            <a:r>
              <a:rPr lang="en-US" altLang="zh-CN" dirty="0"/>
              <a:t>--</a:t>
            </a:r>
            <a:r>
              <a:rPr lang="zh-CN" altLang="en-US" dirty="0"/>
              <a:t>以上部分为分析的时间范围，用于限定特定的时间范围有助于诊断特定故障 </a:t>
            </a:r>
            <a:r>
              <a:rPr lang="en-US" altLang="zh-CN" dirty="0"/>
              <a:t>--</a:t>
            </a:r>
            <a:r>
              <a:rPr lang="zh-CN" altLang="en-US" dirty="0"/>
              <a:t>本</a:t>
            </a:r>
            <a:r>
              <a:rPr lang="en-US" altLang="zh-CN" dirty="0" err="1"/>
              <a:t>addm</a:t>
            </a:r>
            <a:r>
              <a:rPr lang="zh-CN" altLang="en-US" dirty="0"/>
              <a:t>报告的时间周期为</a:t>
            </a:r>
            <a:r>
              <a:rPr lang="en-US" altLang="zh-CN" dirty="0"/>
              <a:t>at 14-NOV-17 11.00.34 AM - 14-NOV-17 12.00.37 PM</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分析</a:t>
            </a:r>
            <a:r>
              <a:rPr lang="en-US" dirty="0"/>
              <a:t>ADDM</a:t>
            </a:r>
            <a:r>
              <a:rPr lang="zh-CN" altLang="en-US" dirty="0"/>
              <a:t>报告</a:t>
            </a:r>
          </a:p>
        </p:txBody>
      </p:sp>
      <p:sp>
        <p:nvSpPr>
          <p:cNvPr id="5" name="矩形 4"/>
          <p:cNvSpPr/>
          <p:nvPr/>
        </p:nvSpPr>
        <p:spPr>
          <a:xfrm>
            <a:off x="714348" y="1720840"/>
            <a:ext cx="7715304" cy="3970318"/>
          </a:xfrm>
          <a:prstGeom prst="rect">
            <a:avLst/>
          </a:prstGeom>
        </p:spPr>
        <p:txBody>
          <a:bodyPr wrap="square">
            <a:spAutoFit/>
          </a:bodyPr>
          <a:lstStyle/>
          <a:p>
            <a:r>
              <a:rPr lang="en-US" altLang="zh-CN" dirty="0"/>
              <a:t>Analysis Target</a:t>
            </a:r>
          </a:p>
          <a:p>
            <a:r>
              <a:rPr lang="en-US" altLang="zh-CN" dirty="0"/>
              <a:t>---------------</a:t>
            </a:r>
          </a:p>
          <a:p>
            <a:r>
              <a:rPr lang="en-US" altLang="zh-CN" dirty="0"/>
              <a:t>Database 'DZFPMX' with DB ID 405219595.</a:t>
            </a:r>
          </a:p>
          <a:p>
            <a:r>
              <a:rPr lang="en-US" altLang="zh-CN" dirty="0"/>
              <a:t>Database version 11.2.0.4.0.</a:t>
            </a:r>
          </a:p>
          <a:p>
            <a:r>
              <a:rPr lang="en-US" altLang="zh-CN" dirty="0"/>
              <a:t>ADDM performed an analysis of instance dzfpmx_1, numbered 1 and hosted at cls1-node9.</a:t>
            </a:r>
          </a:p>
          <a:p>
            <a:r>
              <a:rPr lang="en-US" altLang="zh-CN" dirty="0"/>
              <a:t>-</a:t>
            </a:r>
            <a:r>
              <a:rPr lang="zh-CN" altLang="en-US" dirty="0"/>
              <a:t>以上信息为数据库的版本，库名，实例等信息</a:t>
            </a:r>
            <a:endParaRPr lang="en-US" altLang="zh-CN" dirty="0"/>
          </a:p>
          <a:p>
            <a:r>
              <a:rPr lang="en-US" altLang="zh-CN" dirty="0"/>
              <a:t>Activity During the Analysis Period</a:t>
            </a:r>
          </a:p>
          <a:p>
            <a:r>
              <a:rPr lang="en-US" altLang="zh-CN" dirty="0"/>
              <a:t>-----------------------------------</a:t>
            </a:r>
          </a:p>
          <a:p>
            <a:r>
              <a:rPr lang="en-US" altLang="zh-CN" dirty="0"/>
              <a:t>Total database time was 174 seconds.</a:t>
            </a:r>
          </a:p>
          <a:p>
            <a:r>
              <a:rPr lang="en-US" altLang="zh-CN" dirty="0"/>
              <a:t>The average number of active sessions was .05.</a:t>
            </a:r>
          </a:p>
          <a:p>
            <a:r>
              <a:rPr lang="en-US" altLang="zh-CN" dirty="0"/>
              <a:t>-</a:t>
            </a:r>
            <a:r>
              <a:rPr lang="zh-CN" altLang="en-US" dirty="0"/>
              <a:t>以上部分为分析期间的总的数据库耗用时间以及每个会话的平均时间 </a:t>
            </a:r>
            <a:r>
              <a:rPr lang="en-US" altLang="zh-CN" dirty="0"/>
              <a:t>--</a:t>
            </a:r>
            <a:r>
              <a:rPr lang="zh-CN" altLang="en-US" dirty="0"/>
              <a:t>当前分析的期间内，自然流逝的时间为</a:t>
            </a:r>
            <a:r>
              <a:rPr lang="en-US" altLang="zh-CN" dirty="0"/>
              <a:t>1*3600&lt;3600&lt;&lt;DB time(174)</a:t>
            </a:r>
            <a:r>
              <a:rPr lang="zh-CN" altLang="en-US" dirty="0"/>
              <a:t>，数据库异常繁忙 </a:t>
            </a:r>
            <a:r>
              <a:rPr lang="en-US" altLang="zh-CN" dirty="0"/>
              <a:t>--</a:t>
            </a:r>
            <a:r>
              <a:rPr lang="zh-CN" altLang="en-US" dirty="0"/>
              <a:t>每秒平均的活动会话数位</a:t>
            </a:r>
            <a:r>
              <a:rPr lang="en-US" altLang="zh-CN" dirty="0"/>
              <a:t>0.5</a:t>
            </a:r>
            <a:r>
              <a:rPr lang="zh-CN" altLang="en-US" dirty="0"/>
              <a:t>个</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00100" y="142852"/>
            <a:ext cx="7500990" cy="1643073"/>
          </a:xfrm>
        </p:spPr>
        <p:txBody>
          <a:bodyPr anchor="ctr"/>
          <a:lstStyle/>
          <a:p>
            <a:r>
              <a:rPr lang="en-US" altLang="zh-CN" dirty="0"/>
              <a:t>ORACLE</a:t>
            </a:r>
            <a:r>
              <a:rPr lang="zh-CN" altLang="en-US" dirty="0"/>
              <a:t>问题排查之浅谈</a:t>
            </a:r>
            <a:r>
              <a:rPr lang="en-US" altLang="zh-CN" dirty="0"/>
              <a:t>-</a:t>
            </a:r>
            <a:r>
              <a:rPr lang="zh-CN" altLang="en-US" dirty="0"/>
              <a:t>之程咬金的三板斧</a:t>
            </a:r>
          </a:p>
        </p:txBody>
      </p:sp>
      <p:pic>
        <p:nvPicPr>
          <p:cNvPr id="1026" name="Picture 2" descr="https://gss3.bdstatic.com/7Po3dSag_xI4khGkpoWK1HF6hhy/baike/w%3D268%3Bg%3D0/sign=86ddf7157c094b36db921ceb9bf71be4/0b55b319ebc4b745f4d9bedcc5fc1e178b8215ae.jpg"/>
          <p:cNvPicPr>
            <a:picLocks noChangeAspect="1" noChangeArrowheads="1"/>
          </p:cNvPicPr>
          <p:nvPr/>
        </p:nvPicPr>
        <p:blipFill>
          <a:blip r:embed="rId2"/>
          <a:srcRect/>
          <a:stretch>
            <a:fillRect/>
          </a:stretch>
        </p:blipFill>
        <p:spPr bwMode="auto">
          <a:xfrm>
            <a:off x="1142976" y="1785926"/>
            <a:ext cx="5429288" cy="2678925"/>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分析</a:t>
            </a:r>
            <a:r>
              <a:rPr lang="en-US" dirty="0"/>
              <a:t>ADDM</a:t>
            </a:r>
            <a:r>
              <a:rPr lang="zh-CN" altLang="en-US" dirty="0"/>
              <a:t>报告</a:t>
            </a:r>
          </a:p>
        </p:txBody>
      </p:sp>
      <p:sp>
        <p:nvSpPr>
          <p:cNvPr id="4" name="矩形 3"/>
          <p:cNvSpPr/>
          <p:nvPr/>
        </p:nvSpPr>
        <p:spPr>
          <a:xfrm>
            <a:off x="428596" y="1428736"/>
            <a:ext cx="8358246" cy="4801314"/>
          </a:xfrm>
          <a:prstGeom prst="rect">
            <a:avLst/>
          </a:prstGeom>
        </p:spPr>
        <p:txBody>
          <a:bodyPr wrap="square">
            <a:spAutoFit/>
          </a:bodyPr>
          <a:lstStyle/>
          <a:p>
            <a:r>
              <a:rPr lang="en-US" altLang="zh-CN" dirty="0"/>
              <a:t>Activity During the Analysis Period</a:t>
            </a:r>
          </a:p>
          <a:p>
            <a:r>
              <a:rPr lang="en-US" altLang="zh-CN" dirty="0"/>
              <a:t>-----------------------------------</a:t>
            </a:r>
          </a:p>
          <a:p>
            <a:r>
              <a:rPr lang="en-US" altLang="zh-CN" dirty="0"/>
              <a:t>Total database time was 13726 seconds.</a:t>
            </a:r>
          </a:p>
          <a:p>
            <a:r>
              <a:rPr lang="en-US" altLang="zh-CN" dirty="0"/>
              <a:t>The average number of active sessions was 3.79.</a:t>
            </a:r>
          </a:p>
          <a:p>
            <a:endParaRPr lang="en-US" altLang="zh-CN" dirty="0"/>
          </a:p>
          <a:p>
            <a:r>
              <a:rPr lang="en-US" altLang="zh-CN" dirty="0"/>
              <a:t>Summary of Findings</a:t>
            </a:r>
          </a:p>
          <a:p>
            <a:r>
              <a:rPr lang="en-US" altLang="zh-CN" dirty="0"/>
              <a:t>-------------------</a:t>
            </a:r>
          </a:p>
          <a:p>
            <a:r>
              <a:rPr lang="en-US" altLang="zh-CN" dirty="0"/>
              <a:t>   Description            Active Sessions      Recommendations</a:t>
            </a:r>
          </a:p>
          <a:p>
            <a:r>
              <a:rPr lang="en-US" altLang="zh-CN" dirty="0"/>
              <a:t>                          Percent of Activity</a:t>
            </a:r>
          </a:p>
          <a:p>
            <a:r>
              <a:rPr lang="en-US" altLang="zh-CN" dirty="0"/>
              <a:t>   ---------------------  -------------------  ---------------</a:t>
            </a:r>
          </a:p>
          <a:p>
            <a:r>
              <a:rPr lang="en-US" altLang="zh-CN" dirty="0"/>
              <a:t>1  Top SQL Statements     2.28 | 60.18         4</a:t>
            </a:r>
          </a:p>
          <a:p>
            <a:pPr marL="342900" indent="-342900">
              <a:buAutoNum type="arabicPlain" startAt="2"/>
            </a:pPr>
            <a:r>
              <a:rPr lang="en-US" altLang="zh-CN" dirty="0"/>
              <a:t>"User I/O" wait Class  .37 | 9.65           0</a:t>
            </a:r>
          </a:p>
          <a:p>
            <a:r>
              <a:rPr lang="en-US" altLang="zh-CN" dirty="0"/>
              <a:t>~~~~~~~~~~~~~~~~~~~~~~~~~~~~~~~~~~~~~~~~~~~~~~~~~~~~~~~~--</a:t>
            </a:r>
            <a:r>
              <a:rPr lang="zh-CN" altLang="en-US" dirty="0"/>
              <a:t>以上部分是诊断结果的摘要部分，列出重要的诊断结果及百分比，建议条数 </a:t>
            </a:r>
            <a:r>
              <a:rPr lang="en-US" altLang="zh-CN" dirty="0"/>
              <a:t>--</a:t>
            </a:r>
            <a:r>
              <a:rPr lang="zh-CN" altLang="en-US" dirty="0"/>
              <a:t>如第一行为</a:t>
            </a:r>
            <a:r>
              <a:rPr lang="en-US" altLang="zh-CN" dirty="0" err="1"/>
              <a:t>TopSQL</a:t>
            </a:r>
            <a:r>
              <a:rPr lang="zh-CN" altLang="en-US" dirty="0"/>
              <a:t>部分，受影响活动会话数</a:t>
            </a:r>
            <a:r>
              <a:rPr lang="en-US" altLang="zh-CN" dirty="0"/>
              <a:t>2.28 </a:t>
            </a:r>
            <a:r>
              <a:rPr lang="zh-CN" altLang="en-US" dirty="0"/>
              <a:t>，占据整个</a:t>
            </a:r>
            <a:r>
              <a:rPr lang="en-US" altLang="zh-CN" dirty="0"/>
              <a:t>DB Time 60.18 </a:t>
            </a:r>
            <a:r>
              <a:rPr lang="zh-CN" altLang="en-US" dirty="0"/>
              <a:t>，，</a:t>
            </a:r>
            <a:r>
              <a:rPr lang="en-US" altLang="zh-CN" dirty="0"/>
              <a:t>4</a:t>
            </a:r>
            <a:r>
              <a:rPr lang="zh-CN" altLang="en-US" dirty="0"/>
              <a:t>条建议</a:t>
            </a:r>
            <a:endParaRPr lang="en-US" altLang="zh-CN" dirty="0"/>
          </a:p>
          <a:p>
            <a:r>
              <a:rPr lang="zh-CN" altLang="en-US" dirty="0"/>
              <a:t>第二行为</a:t>
            </a:r>
            <a:r>
              <a:rPr lang="en-US" altLang="zh-CN" dirty="0"/>
              <a:t>User I/O“ wait Class</a:t>
            </a:r>
            <a:r>
              <a:rPr lang="zh-CN" altLang="en-US" dirty="0"/>
              <a:t>  </a:t>
            </a:r>
            <a:r>
              <a:rPr lang="en-US" altLang="zh-CN" dirty="0"/>
              <a:t>IO</a:t>
            </a:r>
            <a:r>
              <a:rPr lang="zh-CN" altLang="en-US" dirty="0"/>
              <a:t>等待类型。</a:t>
            </a:r>
            <a:r>
              <a:rPr lang="en-US" altLang="zh-CN" dirty="0"/>
              <a:t>0</a:t>
            </a:r>
            <a:r>
              <a:rPr lang="zh-CN" altLang="en-US" dirty="0"/>
              <a:t>条建议</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分析</a:t>
            </a:r>
            <a:r>
              <a:rPr lang="en-US" dirty="0"/>
              <a:t>ADDM</a:t>
            </a:r>
            <a:r>
              <a:rPr lang="zh-CN" altLang="en-US" dirty="0"/>
              <a:t>报告</a:t>
            </a:r>
          </a:p>
        </p:txBody>
      </p:sp>
      <p:sp>
        <p:nvSpPr>
          <p:cNvPr id="4" name="矩形 3"/>
          <p:cNvSpPr/>
          <p:nvPr/>
        </p:nvSpPr>
        <p:spPr>
          <a:xfrm>
            <a:off x="428596" y="1714488"/>
            <a:ext cx="8215370" cy="4801314"/>
          </a:xfrm>
          <a:prstGeom prst="rect">
            <a:avLst/>
          </a:prstGeom>
        </p:spPr>
        <p:txBody>
          <a:bodyPr wrap="square">
            <a:spAutoFit/>
          </a:bodyPr>
          <a:lstStyle/>
          <a:p>
            <a:r>
              <a:rPr lang="en-US" altLang="zh-CN" dirty="0"/>
              <a:t>--</a:t>
            </a:r>
            <a:r>
              <a:rPr lang="zh-CN" altLang="en-US" dirty="0"/>
              <a:t>这部分内容主要有多个不同的</a:t>
            </a:r>
            <a:r>
              <a:rPr lang="en-US" altLang="zh-CN" dirty="0"/>
              <a:t>Finding</a:t>
            </a:r>
            <a:r>
              <a:rPr lang="zh-CN" altLang="en-US" dirty="0"/>
              <a:t>组成，且每个</a:t>
            </a:r>
            <a:r>
              <a:rPr lang="en-US" altLang="zh-CN" dirty="0"/>
              <a:t>Finding</a:t>
            </a:r>
            <a:r>
              <a:rPr lang="zh-CN" altLang="en-US" dirty="0"/>
              <a:t>均包含以下内容： </a:t>
            </a:r>
            <a:r>
              <a:rPr lang="en-US" altLang="zh-CN" dirty="0"/>
              <a:t>--1</a:t>
            </a:r>
            <a:r>
              <a:rPr lang="zh-CN" altLang="en-US" dirty="0"/>
              <a:t>、在</a:t>
            </a:r>
            <a:r>
              <a:rPr lang="en-US" altLang="zh-CN" dirty="0"/>
              <a:t>Finding</a:t>
            </a:r>
            <a:r>
              <a:rPr lang="zh-CN" altLang="en-US" dirty="0"/>
              <a:t>标题中列出相应的</a:t>
            </a:r>
            <a:r>
              <a:rPr lang="en-US" altLang="zh-CN" dirty="0"/>
              <a:t>Findings</a:t>
            </a:r>
            <a:r>
              <a:rPr lang="zh-CN" altLang="en-US" dirty="0"/>
              <a:t>名称，如</a:t>
            </a:r>
            <a:r>
              <a:rPr lang="en-US" altLang="zh-CN" dirty="0" err="1"/>
              <a:t>TopSQL</a:t>
            </a:r>
            <a:r>
              <a:rPr lang="zh-CN" altLang="en-US" dirty="0"/>
              <a:t>，或者相关等待事件如</a:t>
            </a:r>
            <a:r>
              <a:rPr lang="en-US" altLang="zh-CN" dirty="0"/>
              <a:t>Free Buffer Waits</a:t>
            </a:r>
            <a:r>
              <a:rPr lang="zh-CN" altLang="en-US" dirty="0"/>
              <a:t> </a:t>
            </a:r>
            <a:endParaRPr lang="en-US" altLang="zh-CN" dirty="0"/>
          </a:p>
          <a:p>
            <a:r>
              <a:rPr lang="en-US" altLang="zh-CN" dirty="0"/>
              <a:t>--2</a:t>
            </a:r>
            <a:r>
              <a:rPr lang="zh-CN" altLang="en-US" dirty="0"/>
              <a:t>、描述受影响的活动会话数，以及占用总活动的百分比 </a:t>
            </a:r>
            <a:endParaRPr lang="en-US" altLang="zh-CN" dirty="0"/>
          </a:p>
          <a:p>
            <a:r>
              <a:rPr lang="en-US" altLang="zh-CN" dirty="0"/>
              <a:t>--3</a:t>
            </a:r>
            <a:r>
              <a:rPr lang="zh-CN" altLang="en-US" dirty="0"/>
              <a:t>、给出优化建议，采取的行动，以及理论依据</a:t>
            </a:r>
            <a:endParaRPr lang="en-US" altLang="zh-CN" dirty="0"/>
          </a:p>
          <a:p>
            <a:r>
              <a:rPr lang="en-US" altLang="zh-CN" dirty="0"/>
              <a:t>Findings and Recommendations</a:t>
            </a:r>
          </a:p>
          <a:p>
            <a:r>
              <a:rPr lang="en-US" altLang="zh-CN" dirty="0"/>
              <a:t>          ----------------------------</a:t>
            </a:r>
          </a:p>
          <a:p>
            <a:endParaRPr lang="en-US" altLang="zh-CN" dirty="0"/>
          </a:p>
          <a:p>
            <a:r>
              <a:rPr lang="en-US" altLang="zh-CN" dirty="0"/>
              <a:t>Finding 1: Top SQL Statements</a:t>
            </a:r>
          </a:p>
          <a:p>
            <a:r>
              <a:rPr lang="en-US" altLang="zh-CN" dirty="0"/>
              <a:t>Impact is 2.28 active sessions, 60.18% of total activity.</a:t>
            </a:r>
          </a:p>
          <a:p>
            <a:r>
              <a:rPr lang="en-US" altLang="zh-CN" dirty="0"/>
              <a:t>---------------------------------------------------------</a:t>
            </a:r>
          </a:p>
          <a:p>
            <a:r>
              <a:rPr lang="en-US" altLang="zh-CN" dirty="0"/>
              <a:t>SQL statements consuming significant database time were found. These</a:t>
            </a:r>
          </a:p>
          <a:p>
            <a:r>
              <a:rPr lang="en-US" altLang="zh-CN" dirty="0"/>
              <a:t>statements offer a good opportunity for performance improvement.</a:t>
            </a:r>
          </a:p>
          <a:p>
            <a:r>
              <a:rPr lang="en-US" altLang="zh-CN" dirty="0"/>
              <a:t>--</a:t>
            </a:r>
            <a:r>
              <a:rPr lang="zh-CN" altLang="en-US" dirty="0"/>
              <a:t>上面部分描述了</a:t>
            </a:r>
            <a:r>
              <a:rPr lang="en-US" altLang="zh-CN" dirty="0"/>
              <a:t>Top SQL</a:t>
            </a:r>
            <a:r>
              <a:rPr lang="zh-CN" altLang="en-US" dirty="0"/>
              <a:t>影响了</a:t>
            </a:r>
            <a:r>
              <a:rPr lang="en-US" altLang="zh-CN" dirty="0"/>
              <a:t>2.28</a:t>
            </a:r>
            <a:r>
              <a:rPr lang="zh-CN" altLang="en-US" dirty="0"/>
              <a:t>个活动会话，占用总活动数目</a:t>
            </a:r>
            <a:r>
              <a:rPr lang="en-US" altLang="zh-CN" dirty="0"/>
              <a:t>60.18%</a:t>
            </a:r>
            <a:r>
              <a:rPr lang="zh-CN" altLang="en-US" dirty="0"/>
              <a:t> </a:t>
            </a:r>
            <a:endParaRPr lang="en-US" altLang="zh-CN" dirty="0"/>
          </a:p>
          <a:p>
            <a:r>
              <a:rPr lang="en-US" altLang="zh-CN" dirty="0"/>
              <a:t>--</a:t>
            </a:r>
            <a:r>
              <a:rPr lang="zh-CN" altLang="en-US" dirty="0"/>
              <a:t>并且描述通过</a:t>
            </a:r>
            <a:r>
              <a:rPr lang="en-US" altLang="zh-CN" dirty="0"/>
              <a:t>SQL</a:t>
            </a:r>
            <a:r>
              <a:rPr lang="zh-CN" altLang="en-US" dirty="0"/>
              <a:t>优化能够提升性能，可能会包含多条</a:t>
            </a:r>
            <a:r>
              <a:rPr lang="en-US" altLang="zh-CN" dirty="0"/>
              <a:t>SQL</a:t>
            </a:r>
          </a:p>
          <a:p>
            <a:endParaRPr lang="en-US" altLang="zh-CN" dirty="0"/>
          </a:p>
          <a:p>
            <a:r>
              <a:rPr lang="en-US" altLang="zh-CN" dirty="0"/>
              <a:t>   </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00034" y="0"/>
            <a:ext cx="8229600" cy="1143000"/>
          </a:xfrm>
        </p:spPr>
        <p:txBody>
          <a:bodyPr/>
          <a:lstStyle/>
          <a:p>
            <a:r>
              <a:rPr lang="zh-CN" altLang="en-US" dirty="0"/>
              <a:t>分析</a:t>
            </a:r>
            <a:r>
              <a:rPr lang="en-US" dirty="0"/>
              <a:t>ADDM</a:t>
            </a:r>
            <a:r>
              <a:rPr lang="zh-CN" altLang="en-US" dirty="0"/>
              <a:t>报告</a:t>
            </a:r>
          </a:p>
        </p:txBody>
      </p:sp>
      <p:sp>
        <p:nvSpPr>
          <p:cNvPr id="4" name="矩形 3"/>
          <p:cNvSpPr/>
          <p:nvPr/>
        </p:nvSpPr>
        <p:spPr>
          <a:xfrm>
            <a:off x="428596" y="1194911"/>
            <a:ext cx="8215370" cy="6217087"/>
          </a:xfrm>
          <a:prstGeom prst="rect">
            <a:avLst/>
          </a:prstGeom>
        </p:spPr>
        <p:txBody>
          <a:bodyPr wrap="square">
            <a:spAutoFit/>
          </a:bodyPr>
          <a:lstStyle/>
          <a:p>
            <a:r>
              <a:rPr lang="en-US" altLang="zh-CN" sz="1400" dirty="0"/>
              <a:t>Recommendation 1: SQL Tuning</a:t>
            </a:r>
          </a:p>
          <a:p>
            <a:r>
              <a:rPr lang="en-US" altLang="zh-CN" sz="1400" dirty="0"/>
              <a:t>   Estimated benefit is 1.07 active sessions, 28.18% of total activity.</a:t>
            </a:r>
          </a:p>
          <a:p>
            <a:r>
              <a:rPr lang="en-US" altLang="zh-CN" sz="1400" dirty="0"/>
              <a:t>   --------------------------------------------------------------------</a:t>
            </a:r>
          </a:p>
          <a:p>
            <a:r>
              <a:rPr lang="en-US" altLang="zh-CN" sz="1400" dirty="0"/>
              <a:t>   Action</a:t>
            </a:r>
          </a:p>
          <a:p>
            <a:r>
              <a:rPr lang="en-US" altLang="zh-CN" sz="1400" dirty="0"/>
              <a:t>      Run SQL Tuning Advisor on the SELECT statement with SQL_ID</a:t>
            </a:r>
          </a:p>
          <a:p>
            <a:r>
              <a:rPr lang="en-US" altLang="zh-CN" sz="1400" dirty="0"/>
              <a:t>      "05wnt9qfx4hd2".</a:t>
            </a:r>
          </a:p>
          <a:p>
            <a:r>
              <a:rPr lang="en-US" altLang="zh-CN" sz="1400" dirty="0"/>
              <a:t>      Related Object</a:t>
            </a:r>
          </a:p>
          <a:p>
            <a:r>
              <a:rPr lang="en-US" altLang="zh-CN" sz="1400" dirty="0"/>
              <a:t>         SQL statement with SQL_ID 05wnt9qfx4hd2.</a:t>
            </a:r>
          </a:p>
          <a:p>
            <a:r>
              <a:rPr lang="en-US" altLang="zh-CN" sz="1400" dirty="0"/>
              <a:t>         SELECT tmp.*, ROWNUM FROM (SELECT oaci.id FROM</a:t>
            </a:r>
          </a:p>
          <a:p>
            <a:r>
              <a:rPr lang="en-US" altLang="zh-CN" sz="1400" dirty="0"/>
              <a:t>         </a:t>
            </a:r>
            <a:r>
              <a:rPr lang="en-US" altLang="zh-CN" sz="1400" dirty="0" err="1"/>
              <a:t>order_accept_crm_interface</a:t>
            </a:r>
            <a:r>
              <a:rPr lang="en-US" altLang="zh-CN" sz="1400" dirty="0"/>
              <a:t> </a:t>
            </a:r>
            <a:r>
              <a:rPr lang="en-US" altLang="zh-CN" sz="1400" dirty="0" err="1"/>
              <a:t>oaci</a:t>
            </a:r>
            <a:r>
              <a:rPr lang="en-US" altLang="zh-CN" sz="1400" dirty="0"/>
              <a:t> WHERE </a:t>
            </a:r>
            <a:r>
              <a:rPr lang="en-US" altLang="zh-CN" sz="1400" dirty="0" err="1"/>
              <a:t>oaci.status</a:t>
            </a:r>
            <a:r>
              <a:rPr lang="en-US" altLang="zh-CN" sz="1400" dirty="0"/>
              <a:t> = 1 AND</a:t>
            </a:r>
          </a:p>
          <a:p>
            <a:r>
              <a:rPr lang="en-US" altLang="zh-CN" sz="1400" dirty="0"/>
              <a:t>         </a:t>
            </a:r>
            <a:r>
              <a:rPr lang="en-US" altLang="zh-CN" sz="1400" dirty="0" err="1"/>
              <a:t>oaci.local_net_id</a:t>
            </a:r>
            <a:r>
              <a:rPr lang="en-US" altLang="zh-CN" sz="1400" dirty="0"/>
              <a:t> = :1  AND </a:t>
            </a:r>
            <a:r>
              <a:rPr lang="en-US" altLang="zh-CN" sz="1400" dirty="0" err="1"/>
              <a:t>oaci.send_num</a:t>
            </a:r>
            <a:r>
              <a:rPr lang="en-US" altLang="zh-CN" sz="1400" dirty="0"/>
              <a:t> &lt;= :2  order by oaci.id)</a:t>
            </a:r>
          </a:p>
          <a:p>
            <a:r>
              <a:rPr lang="en-US" altLang="zh-CN" sz="1400" dirty="0"/>
              <a:t>         </a:t>
            </a:r>
            <a:r>
              <a:rPr lang="en-US" altLang="zh-CN" sz="1400" dirty="0" err="1"/>
              <a:t>tmp</a:t>
            </a:r>
            <a:r>
              <a:rPr lang="en-US" altLang="zh-CN" sz="1400" dirty="0"/>
              <a:t> WHERE </a:t>
            </a:r>
            <a:r>
              <a:rPr lang="en-US" altLang="zh-CN" sz="1400" dirty="0" err="1"/>
              <a:t>rownum</a:t>
            </a:r>
            <a:r>
              <a:rPr lang="en-US" altLang="zh-CN" sz="1400" dirty="0"/>
              <a:t> &lt; :3</a:t>
            </a:r>
          </a:p>
          <a:p>
            <a:r>
              <a:rPr lang="en-US" altLang="zh-CN" sz="1400" dirty="0"/>
              <a:t>   Rationale</a:t>
            </a:r>
          </a:p>
          <a:p>
            <a:r>
              <a:rPr lang="en-US" altLang="zh-CN" sz="1400" dirty="0"/>
              <a:t>      The SQL spent 100% of its database time on CPU, I/O and Cluster waits.</a:t>
            </a:r>
          </a:p>
          <a:p>
            <a:r>
              <a:rPr lang="en-US" altLang="zh-CN" sz="1400" dirty="0"/>
              <a:t>      This part of database time may be improved by the SQL Tuning Advisor.</a:t>
            </a:r>
          </a:p>
          <a:p>
            <a:r>
              <a:rPr lang="en-US" altLang="zh-CN" sz="1400" dirty="0"/>
              <a:t>   Rationale</a:t>
            </a:r>
          </a:p>
          <a:p>
            <a:r>
              <a:rPr lang="en-US" altLang="zh-CN" sz="1400" dirty="0"/>
              <a:t>      Database time for this SQL was divided as follows: 100% for SQL</a:t>
            </a:r>
          </a:p>
          <a:p>
            <a:r>
              <a:rPr lang="en-US" altLang="zh-CN" sz="1400" dirty="0"/>
              <a:t>      execution, 0% for parsing, 0% for PL/SQL execution and 0% for Java</a:t>
            </a:r>
          </a:p>
          <a:p>
            <a:r>
              <a:rPr lang="en-US" altLang="zh-CN" sz="1400" dirty="0"/>
              <a:t>      execution.</a:t>
            </a:r>
          </a:p>
          <a:p>
            <a:r>
              <a:rPr lang="en-US" altLang="zh-CN" sz="1400" dirty="0"/>
              <a:t>-- </a:t>
            </a:r>
            <a:r>
              <a:rPr lang="zh-CN" altLang="en-US" sz="1400" dirty="0"/>
              <a:t>此</a:t>
            </a:r>
            <a:r>
              <a:rPr lang="en-US" altLang="zh-CN" sz="1400" dirty="0"/>
              <a:t>SQL</a:t>
            </a:r>
            <a:r>
              <a:rPr lang="zh-CN" altLang="en-US" sz="1400" dirty="0"/>
              <a:t>数据库时间被分割为</a:t>
            </a:r>
            <a:r>
              <a:rPr lang="en-US" altLang="zh-CN" sz="1400" dirty="0"/>
              <a:t>SQL </a:t>
            </a:r>
            <a:r>
              <a:rPr lang="zh-CN" altLang="en-US" sz="1400" dirty="0"/>
              <a:t>执行占 </a:t>
            </a:r>
            <a:r>
              <a:rPr lang="en-US" altLang="zh-CN" sz="1400" dirty="0"/>
              <a:t>100%, </a:t>
            </a:r>
            <a:r>
              <a:rPr lang="zh-CN" altLang="en-US" sz="1400" dirty="0"/>
              <a:t>语法分析占 </a:t>
            </a:r>
            <a:r>
              <a:rPr lang="en-US" altLang="zh-CN" sz="1400" dirty="0"/>
              <a:t>0%,</a:t>
            </a:r>
            <a:r>
              <a:rPr lang="zh-CN" altLang="en-US" sz="1400" dirty="0"/>
              <a:t> </a:t>
            </a:r>
            <a:endParaRPr lang="en-US" altLang="zh-CN" sz="1400" dirty="0"/>
          </a:p>
          <a:p>
            <a:r>
              <a:rPr lang="en-US" altLang="zh-CN" sz="1400" dirty="0"/>
              <a:t>-- PL/SQL</a:t>
            </a:r>
            <a:r>
              <a:rPr lang="zh-CN" altLang="en-US" sz="1400" dirty="0"/>
              <a:t>执行占</a:t>
            </a:r>
            <a:r>
              <a:rPr lang="en-US" altLang="zh-CN" sz="1400" dirty="0"/>
              <a:t>0%, Java</a:t>
            </a:r>
            <a:r>
              <a:rPr lang="zh-CN" altLang="en-US" sz="1400" dirty="0"/>
              <a:t>执行占</a:t>
            </a:r>
            <a:r>
              <a:rPr lang="en-US" altLang="zh-CN" sz="1400" dirty="0"/>
              <a:t>0%</a:t>
            </a:r>
            <a:r>
              <a:rPr lang="zh-CN" altLang="en-US" sz="1400" dirty="0"/>
              <a:t>，也就是全部为执行时间，其他部分难以优化</a:t>
            </a:r>
            <a:endParaRPr lang="en-US" altLang="zh-CN" sz="1400" dirty="0"/>
          </a:p>
          <a:p>
            <a:r>
              <a:rPr lang="en-US" altLang="zh-CN" sz="1400" dirty="0"/>
              <a:t>   Rationale</a:t>
            </a:r>
          </a:p>
          <a:p>
            <a:r>
              <a:rPr lang="en-US" altLang="zh-CN" sz="1400" dirty="0"/>
              <a:t>      SQL statement with SQL_ID "05wnt9qfx4hd2" was executed 43156 times and</a:t>
            </a:r>
          </a:p>
          <a:p>
            <a:r>
              <a:rPr lang="en-US" altLang="zh-CN" sz="1400" dirty="0"/>
              <a:t>      had an average elapsed time of 0.091 seconds.</a:t>
            </a:r>
          </a:p>
          <a:p>
            <a:endParaRPr lang="zh-CN" altLang="en-US" dirty="0"/>
          </a:p>
          <a:p>
            <a:endParaRPr lang="en-US" altLang="zh-CN" dirty="0"/>
          </a:p>
          <a:p>
            <a:r>
              <a:rPr lang="en-US" altLang="zh-CN" dirty="0"/>
              <a:t>   </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分析</a:t>
            </a:r>
            <a:r>
              <a:rPr lang="en-US" dirty="0"/>
              <a:t>ADDM</a:t>
            </a:r>
            <a:r>
              <a:rPr lang="zh-CN" altLang="en-US" dirty="0"/>
              <a:t>报告</a:t>
            </a:r>
          </a:p>
        </p:txBody>
      </p:sp>
      <p:sp>
        <p:nvSpPr>
          <p:cNvPr id="4" name="矩形 3"/>
          <p:cNvSpPr/>
          <p:nvPr/>
        </p:nvSpPr>
        <p:spPr>
          <a:xfrm>
            <a:off x="357158" y="1357298"/>
            <a:ext cx="8572560" cy="4616648"/>
          </a:xfrm>
          <a:prstGeom prst="rect">
            <a:avLst/>
          </a:prstGeom>
        </p:spPr>
        <p:txBody>
          <a:bodyPr wrap="square">
            <a:spAutoFit/>
          </a:bodyPr>
          <a:lstStyle/>
          <a:p>
            <a:r>
              <a:rPr lang="en-US" altLang="zh-CN" sz="1400" dirty="0"/>
              <a:t> Recommendation 2: SQL Tuning</a:t>
            </a:r>
          </a:p>
          <a:p>
            <a:r>
              <a:rPr lang="en-US" altLang="zh-CN" sz="1400" dirty="0"/>
              <a:t>   Estimated benefit is .99 active sessions, 26.13% of total activity.</a:t>
            </a:r>
          </a:p>
          <a:p>
            <a:r>
              <a:rPr lang="en-US" altLang="zh-CN" sz="1400" dirty="0"/>
              <a:t>   -------------------------------------------------------------------</a:t>
            </a:r>
          </a:p>
          <a:p>
            <a:r>
              <a:rPr lang="en-US" altLang="zh-CN" sz="1400" dirty="0"/>
              <a:t>   Action</a:t>
            </a:r>
          </a:p>
          <a:p>
            <a:r>
              <a:rPr lang="en-US" altLang="zh-CN" sz="1400" dirty="0"/>
              <a:t>      Run SQL Tuning Advisor on the SELECT statement with SQL_ID</a:t>
            </a:r>
          </a:p>
          <a:p>
            <a:r>
              <a:rPr lang="en-US" altLang="zh-CN" sz="1400" dirty="0"/>
              <a:t>      "bvk49mu1m5bpy".</a:t>
            </a:r>
          </a:p>
          <a:p>
            <a:r>
              <a:rPr lang="en-US" altLang="zh-CN" sz="1400" dirty="0"/>
              <a:t>      Related Object</a:t>
            </a:r>
          </a:p>
          <a:p>
            <a:r>
              <a:rPr lang="en-US" altLang="zh-CN" sz="1400" dirty="0"/>
              <a:t>         SQL statement with SQL_ID bvk49mu1m5bpy.</a:t>
            </a:r>
          </a:p>
          <a:p>
            <a:r>
              <a:rPr lang="en-US" altLang="zh-CN" sz="1400" dirty="0"/>
              <a:t>         SELECT tmp.id, ROWNUM FROM (SELECT oai.id FROM </a:t>
            </a:r>
            <a:r>
              <a:rPr lang="en-US" altLang="zh-CN" sz="1400" dirty="0" err="1"/>
              <a:t>order_accept_interface</a:t>
            </a:r>
            <a:endParaRPr lang="en-US" altLang="zh-CN" sz="1400" dirty="0"/>
          </a:p>
          <a:p>
            <a:r>
              <a:rPr lang="en-US" altLang="zh-CN" sz="1400" dirty="0"/>
              <a:t>         </a:t>
            </a:r>
            <a:r>
              <a:rPr lang="en-US" altLang="zh-CN" sz="1400" dirty="0" err="1"/>
              <a:t>oai</a:t>
            </a:r>
            <a:r>
              <a:rPr lang="en-US" altLang="zh-CN" sz="1400" dirty="0"/>
              <a:t> WHERE 1=1  AND </a:t>
            </a:r>
            <a:r>
              <a:rPr lang="en-US" altLang="zh-CN" sz="1400" dirty="0" err="1"/>
              <a:t>oai.local_net_id</a:t>
            </a:r>
            <a:r>
              <a:rPr lang="en-US" altLang="zh-CN" sz="1400" dirty="0"/>
              <a:t> = :1   AND </a:t>
            </a:r>
            <a:r>
              <a:rPr lang="en-US" altLang="zh-CN" sz="1400" dirty="0" err="1"/>
              <a:t>oai.status</a:t>
            </a:r>
            <a:r>
              <a:rPr lang="en-US" altLang="zh-CN" sz="1400" dirty="0"/>
              <a:t> = :2   AND</a:t>
            </a:r>
          </a:p>
          <a:p>
            <a:r>
              <a:rPr lang="en-US" altLang="zh-CN" sz="1400" dirty="0"/>
              <a:t>         </a:t>
            </a:r>
            <a:r>
              <a:rPr lang="en-US" altLang="zh-CN" sz="1400" dirty="0" err="1"/>
              <a:t>oai.turn_wo_order_num</a:t>
            </a:r>
            <a:r>
              <a:rPr lang="en-US" altLang="zh-CN" sz="1400" dirty="0"/>
              <a:t> &lt;= :3   ) </a:t>
            </a:r>
            <a:r>
              <a:rPr lang="en-US" altLang="zh-CN" sz="1400" dirty="0" err="1"/>
              <a:t>tmp</a:t>
            </a:r>
            <a:r>
              <a:rPr lang="en-US" altLang="zh-CN" sz="1400" dirty="0"/>
              <a:t> WHERE </a:t>
            </a:r>
            <a:r>
              <a:rPr lang="en-US" altLang="zh-CN" sz="1400" dirty="0" err="1"/>
              <a:t>rownum</a:t>
            </a:r>
            <a:r>
              <a:rPr lang="en-US" altLang="zh-CN" sz="1400" dirty="0"/>
              <a:t> &lt;= :4</a:t>
            </a:r>
          </a:p>
          <a:p>
            <a:r>
              <a:rPr lang="en-US" altLang="zh-CN" sz="1400" dirty="0"/>
              <a:t>   Rationale</a:t>
            </a:r>
          </a:p>
          <a:p>
            <a:r>
              <a:rPr lang="en-US" altLang="zh-CN" sz="1400" dirty="0"/>
              <a:t>      The SQL spent 100% of its database time on CPU, I/O and Cluster waits.</a:t>
            </a:r>
          </a:p>
          <a:p>
            <a:r>
              <a:rPr lang="en-US" altLang="zh-CN" sz="1400" dirty="0"/>
              <a:t>      This part of database time may be improved by the SQL Tuning Advisor.</a:t>
            </a:r>
          </a:p>
          <a:p>
            <a:r>
              <a:rPr lang="en-US" altLang="zh-CN" sz="1400" dirty="0"/>
              <a:t>   Rationale</a:t>
            </a:r>
          </a:p>
          <a:p>
            <a:r>
              <a:rPr lang="en-US" altLang="zh-CN" sz="1400" dirty="0"/>
              <a:t>      Database time for this SQL was divided as follows: 100% for SQL</a:t>
            </a:r>
          </a:p>
          <a:p>
            <a:r>
              <a:rPr lang="en-US" altLang="zh-CN" sz="1400" dirty="0"/>
              <a:t>      execution, 0% for parsing, 0% for PL/SQL execution and 0% for Java</a:t>
            </a:r>
          </a:p>
          <a:p>
            <a:r>
              <a:rPr lang="en-US" altLang="zh-CN" sz="1400" dirty="0"/>
              <a:t>      execution.</a:t>
            </a:r>
          </a:p>
          <a:p>
            <a:r>
              <a:rPr lang="en-US" altLang="zh-CN" sz="1400" dirty="0"/>
              <a:t>   Rationale</a:t>
            </a:r>
          </a:p>
          <a:p>
            <a:r>
              <a:rPr lang="en-US" altLang="zh-CN" sz="1400" dirty="0"/>
              <a:t>      SQL statement with SQL_ID "bvk49mu1m5bpy" was executed 43219 times and</a:t>
            </a:r>
          </a:p>
          <a:p>
            <a:r>
              <a:rPr lang="en-US" altLang="zh-CN" sz="1400" dirty="0"/>
              <a:t>      had an average elapsed time of 0.083 seconds.</a:t>
            </a:r>
            <a:endParaRPr lang="zh-CN" altLang="en-US" sz="1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a:t>
            </a:r>
            <a:r>
              <a:rPr lang="zh-CN" altLang="en-US" dirty="0"/>
              <a:t>上面是针对</a:t>
            </a:r>
            <a:r>
              <a:rPr lang="en-US" altLang="zh-CN" dirty="0"/>
              <a:t>select SQL</a:t>
            </a:r>
            <a:r>
              <a:rPr lang="zh-CN" altLang="en-US" dirty="0"/>
              <a:t>语句</a:t>
            </a:r>
            <a:r>
              <a:rPr lang="en-US" altLang="zh-CN" dirty="0"/>
              <a:t>(SQL_ID</a:t>
            </a:r>
            <a:r>
              <a:rPr lang="zh-CN" altLang="en-US" dirty="0"/>
              <a:t>为</a:t>
            </a:r>
            <a:r>
              <a:rPr lang="en-US" altLang="zh-CN" sz="2800" dirty="0"/>
              <a:t>bvk49mu1m5bpy</a:t>
            </a:r>
            <a:r>
              <a:rPr lang="en-US" altLang="zh-CN" dirty="0"/>
              <a:t>)</a:t>
            </a:r>
            <a:r>
              <a:rPr lang="zh-CN" altLang="en-US" dirty="0"/>
              <a:t>给出的一些调整建议 </a:t>
            </a:r>
            <a:endParaRPr lang="en-US" altLang="zh-CN" dirty="0"/>
          </a:p>
          <a:p>
            <a:r>
              <a:rPr lang="en-US" altLang="zh-CN" dirty="0"/>
              <a:t>--</a:t>
            </a:r>
            <a:r>
              <a:rPr lang="zh-CN" altLang="en-US" dirty="0"/>
              <a:t>包含完整的</a:t>
            </a:r>
            <a:r>
              <a:rPr lang="en-US" altLang="zh-CN" dirty="0"/>
              <a:t>SQL</a:t>
            </a:r>
            <a:r>
              <a:rPr lang="zh-CN" altLang="en-US" dirty="0"/>
              <a:t>语句，执行的次数，以及执行的平均时间 </a:t>
            </a:r>
            <a:endParaRPr lang="en-US" altLang="zh-CN" dirty="0"/>
          </a:p>
          <a:p>
            <a:r>
              <a:rPr lang="en-US" altLang="zh-CN" dirty="0"/>
              <a:t>--</a:t>
            </a:r>
            <a:r>
              <a:rPr lang="zh-CN" altLang="en-US" dirty="0"/>
              <a:t>同时也给出了该</a:t>
            </a:r>
            <a:r>
              <a:rPr lang="en-US" altLang="zh-CN" dirty="0"/>
              <a:t>SQL</a:t>
            </a:r>
            <a:r>
              <a:rPr lang="zh-CN" altLang="en-US" dirty="0"/>
              <a:t>相关的等待事件，如</a:t>
            </a:r>
            <a:r>
              <a:rPr lang="en-US" altLang="zh-CN" dirty="0"/>
              <a:t>I/O and Cluster waits</a:t>
            </a:r>
            <a:r>
              <a:rPr lang="zh-CN" altLang="en-US" dirty="0"/>
              <a:t> </a:t>
            </a:r>
            <a:endParaRPr lang="en-US" altLang="zh-CN" dirty="0"/>
          </a:p>
          <a:p>
            <a:r>
              <a:rPr lang="en-US" altLang="zh-CN" dirty="0"/>
              <a:t>--</a:t>
            </a:r>
            <a:r>
              <a:rPr lang="zh-CN" altLang="en-US" dirty="0"/>
              <a:t>最后还给出了一个顶级的调用为一个包调用了该</a:t>
            </a:r>
            <a:r>
              <a:rPr lang="en-US" altLang="zh-CN" dirty="0"/>
              <a:t>SQL</a:t>
            </a:r>
            <a:r>
              <a:rPr lang="zh-CN" altLang="en-US" dirty="0"/>
              <a:t>语句 </a:t>
            </a:r>
            <a:endParaRPr lang="en-US" altLang="zh-CN" dirty="0"/>
          </a:p>
          <a:p>
            <a:r>
              <a:rPr lang="en-US" altLang="zh-CN" dirty="0"/>
              <a:t>--</a:t>
            </a:r>
            <a:r>
              <a:rPr lang="zh-CN" altLang="en-US" dirty="0"/>
              <a:t>从上面的描述来看，</a:t>
            </a:r>
            <a:r>
              <a:rPr lang="en-US" altLang="zh-CN" dirty="0"/>
              <a:t>SQL</a:t>
            </a:r>
            <a:r>
              <a:rPr lang="zh-CN" altLang="en-US" dirty="0"/>
              <a:t>改进的余地很小，可以通过减少等待事件等待时间来改善</a:t>
            </a:r>
          </a:p>
        </p:txBody>
      </p:sp>
      <p:sp>
        <p:nvSpPr>
          <p:cNvPr id="3" name="标题 2"/>
          <p:cNvSpPr>
            <a:spLocks noGrp="1"/>
          </p:cNvSpPr>
          <p:nvPr>
            <p:ph type="title"/>
          </p:nvPr>
        </p:nvSpPr>
        <p:spPr/>
        <p:txBody>
          <a:bodyPr/>
          <a:lstStyle/>
          <a:p>
            <a:r>
              <a:rPr lang="zh-CN" altLang="en-US" dirty="0"/>
              <a:t>分析</a:t>
            </a:r>
            <a:r>
              <a:rPr lang="en-US" dirty="0"/>
              <a:t>ADDM</a:t>
            </a:r>
            <a:r>
              <a:rPr lang="zh-CN" altLang="en-US" dirty="0"/>
              <a:t>报告</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MOS  </a:t>
            </a:r>
            <a:r>
              <a:rPr lang="zh-CN" altLang="en-US" dirty="0"/>
              <a:t>：</a:t>
            </a:r>
            <a:r>
              <a:rPr lang="en-US" altLang="zh-CN" dirty="0"/>
              <a:t> </a:t>
            </a:r>
            <a:r>
              <a:rPr lang="en-US" altLang="zh-CN" dirty="0">
                <a:hlinkClick r:id="rId2"/>
              </a:rPr>
              <a:t>https://support.oracle.com</a:t>
            </a:r>
            <a:endParaRPr lang="en-US" altLang="zh-CN" dirty="0"/>
          </a:p>
          <a:p>
            <a:r>
              <a:rPr lang="en-US" altLang="zh-CN" dirty="0"/>
              <a:t>Oracle </a:t>
            </a:r>
            <a:r>
              <a:rPr lang="zh-CN" altLang="en-US" dirty="0"/>
              <a:t>中文论坛：</a:t>
            </a:r>
            <a:r>
              <a:rPr lang="en-US" altLang="zh-CN" dirty="0"/>
              <a:t> </a:t>
            </a:r>
            <a:r>
              <a:rPr lang="en-US" altLang="zh-CN" dirty="0">
                <a:hlinkClick r:id="rId3"/>
              </a:rPr>
              <a:t>https://blogs.oracle.com/Database4CN/</a:t>
            </a:r>
            <a:endParaRPr lang="en-US" altLang="zh-CN" dirty="0"/>
          </a:p>
          <a:p>
            <a:r>
              <a:rPr lang="en-US" altLang="zh-CN" dirty="0"/>
              <a:t>Oracle</a:t>
            </a:r>
            <a:r>
              <a:rPr lang="zh-CN" altLang="en-US" dirty="0"/>
              <a:t>一体机用户组：</a:t>
            </a:r>
            <a:endParaRPr lang="en-US" altLang="zh-CN" dirty="0"/>
          </a:p>
          <a:p>
            <a:r>
              <a:rPr lang="en-US" altLang="zh-CN" dirty="0">
                <a:hlinkClick r:id="rId4"/>
              </a:rPr>
              <a:t>http://www.cnxdug.org/</a:t>
            </a:r>
            <a:endParaRPr lang="en-US" altLang="zh-CN" dirty="0"/>
          </a:p>
          <a:p>
            <a:r>
              <a:rPr lang="en-US" altLang="zh-CN" dirty="0"/>
              <a:t>Oracle</a:t>
            </a:r>
            <a:r>
              <a:rPr lang="zh-CN" altLang="en-US" dirty="0"/>
              <a:t>官方手册下载地址：</a:t>
            </a:r>
            <a:endParaRPr lang="en-US" altLang="zh-CN" dirty="0"/>
          </a:p>
          <a:p>
            <a:r>
              <a:rPr lang="en-US" altLang="zh-CN" dirty="0">
                <a:hlinkClick r:id="rId5"/>
              </a:rPr>
              <a:t>https://docs.oracle.com/database/121/NEWFT/booklist.htm#NEWFT518</a:t>
            </a:r>
            <a:endParaRPr lang="en-US" altLang="zh-CN" dirty="0"/>
          </a:p>
          <a:p>
            <a:endParaRPr lang="en-US" altLang="zh-CN" dirty="0"/>
          </a:p>
        </p:txBody>
      </p:sp>
      <p:sp>
        <p:nvSpPr>
          <p:cNvPr id="3" name="标题 2"/>
          <p:cNvSpPr>
            <a:spLocks noGrp="1"/>
          </p:cNvSpPr>
          <p:nvPr>
            <p:ph type="title"/>
          </p:nvPr>
        </p:nvSpPr>
        <p:spPr/>
        <p:txBody>
          <a:bodyPr/>
          <a:lstStyle/>
          <a:p>
            <a:r>
              <a:rPr lang="zh-CN" altLang="en-US" b="0" dirty="0"/>
              <a:t>掏耳朵</a:t>
            </a:r>
            <a:r>
              <a:rPr lang="en-US" altLang="zh-CN" b="0" dirty="0"/>
              <a:t>-</a:t>
            </a:r>
            <a:r>
              <a:rPr lang="zh-CN" altLang="en-US" b="0" dirty="0"/>
              <a:t>借助网络核实</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r>
              <a:rPr lang="zh-CN" altLang="en-US" sz="1400" dirty="0"/>
              <a:t>报错信息：</a:t>
            </a:r>
            <a:r>
              <a:rPr lang="en-US" sz="1400" dirty="0"/>
              <a:t>ORA-00257: </a:t>
            </a:r>
            <a:r>
              <a:rPr lang="en-US" sz="1400" dirty="0" err="1"/>
              <a:t>archiver</a:t>
            </a:r>
            <a:r>
              <a:rPr lang="en-US" sz="1400" dirty="0"/>
              <a:t> error. Connect internal only, until freed.</a:t>
            </a:r>
            <a:endParaRPr lang="zh-CN" altLang="en-US" sz="1400" dirty="0"/>
          </a:p>
          <a:p>
            <a:r>
              <a:rPr lang="zh-CN" altLang="en-US" sz="1400" b="1" dirty="0"/>
              <a:t>处理：</a:t>
            </a:r>
            <a:endParaRPr lang="zh-CN" altLang="en-US" sz="1400" dirty="0"/>
          </a:p>
          <a:p>
            <a:pPr lvl="0" fontAlgn="base"/>
            <a:r>
              <a:rPr lang="zh-CN" altLang="en-US" sz="1400" dirty="0"/>
              <a:t>检查数据库归档参数</a:t>
            </a:r>
          </a:p>
          <a:p>
            <a:pPr lvl="1"/>
            <a:r>
              <a:rPr lang="en-US" sz="1000" dirty="0"/>
              <a:t>SQL&gt; show parameter log_archive_desc_1</a:t>
            </a:r>
            <a:endParaRPr lang="zh-CN" altLang="en-US" sz="1000" dirty="0"/>
          </a:p>
          <a:p>
            <a:r>
              <a:rPr lang="zh-CN" altLang="en-US" sz="1400" dirty="0"/>
              <a:t>归档路径为</a:t>
            </a:r>
            <a:r>
              <a:rPr lang="en-US" sz="1400" dirty="0"/>
              <a:t>/arch</a:t>
            </a:r>
            <a:endParaRPr lang="zh-CN" altLang="en-US" sz="1400" dirty="0"/>
          </a:p>
          <a:p>
            <a:pPr lvl="0" fontAlgn="base"/>
            <a:r>
              <a:rPr lang="zh-CN" altLang="en-US" sz="1400" dirty="0"/>
              <a:t>检查文件系统</a:t>
            </a:r>
          </a:p>
          <a:p>
            <a:r>
              <a:rPr lang="en-US" sz="1400" dirty="0"/>
              <a:t>root@jszg_p595_0:/dev&gt;mount</a:t>
            </a:r>
            <a:endParaRPr lang="zh-CN" altLang="en-US" sz="1400" dirty="0"/>
          </a:p>
          <a:p>
            <a:r>
              <a:rPr lang="en-US" sz="1400" dirty="0"/>
              <a:t>  node       mounted        </a:t>
            </a:r>
            <a:r>
              <a:rPr lang="en-US" sz="1400" dirty="0" err="1"/>
              <a:t>mounted</a:t>
            </a:r>
            <a:r>
              <a:rPr lang="en-US" sz="1400" dirty="0"/>
              <a:t> over    </a:t>
            </a:r>
            <a:r>
              <a:rPr lang="en-US" sz="1400" dirty="0" err="1"/>
              <a:t>vfs</a:t>
            </a:r>
            <a:r>
              <a:rPr lang="en-US" sz="1400" dirty="0"/>
              <a:t>       date        options      </a:t>
            </a:r>
            <a:endParaRPr lang="zh-CN" altLang="en-US" sz="1400" dirty="0"/>
          </a:p>
          <a:p>
            <a:r>
              <a:rPr lang="en-US" sz="1400" dirty="0"/>
              <a:t>-------- ---------------  ---------------  ------ ------------ -------------</a:t>
            </a:r>
            <a:endParaRPr lang="zh-CN" altLang="en-US" sz="1400" dirty="0"/>
          </a:p>
          <a:p>
            <a:r>
              <a:rPr lang="en-US" sz="1400" dirty="0"/>
              <a:t>         /dev/hd4         /                jfs2   Aug 26 16:55 </a:t>
            </a:r>
            <a:r>
              <a:rPr lang="en-US" sz="1400" dirty="0" err="1"/>
              <a:t>rw,log</a:t>
            </a:r>
            <a:r>
              <a:rPr lang="en-US" sz="1400" dirty="0"/>
              <a:t>=/dev/hd8 </a:t>
            </a:r>
            <a:endParaRPr lang="zh-CN" altLang="en-US" sz="1400" dirty="0"/>
          </a:p>
          <a:p>
            <a:r>
              <a:rPr lang="en-US" sz="1400" dirty="0"/>
              <a:t>         /dev/hd2         /</a:t>
            </a:r>
            <a:r>
              <a:rPr lang="en-US" sz="1400" dirty="0" err="1"/>
              <a:t>usr</a:t>
            </a:r>
            <a:r>
              <a:rPr lang="en-US" sz="1400" dirty="0"/>
              <a:t>             jfs2   Aug 26 16:55 </a:t>
            </a:r>
            <a:r>
              <a:rPr lang="en-US" sz="1400" dirty="0" err="1"/>
              <a:t>rw,log</a:t>
            </a:r>
            <a:r>
              <a:rPr lang="en-US" sz="1400" dirty="0"/>
              <a:t>=/dev/hd8 </a:t>
            </a:r>
            <a:endParaRPr lang="zh-CN" altLang="en-US" sz="1400" dirty="0"/>
          </a:p>
          <a:p>
            <a:r>
              <a:rPr lang="en-US" sz="1400" dirty="0"/>
              <a:t>         /dev/hd9var      /</a:t>
            </a:r>
            <a:r>
              <a:rPr lang="en-US" sz="1400" dirty="0" err="1"/>
              <a:t>var</a:t>
            </a:r>
            <a:r>
              <a:rPr lang="en-US" sz="1400" dirty="0"/>
              <a:t>             jfs2   Aug 26 16:55 </a:t>
            </a:r>
            <a:r>
              <a:rPr lang="en-US" sz="1400" dirty="0" err="1"/>
              <a:t>rw,log</a:t>
            </a:r>
            <a:r>
              <a:rPr lang="en-US" sz="1400" dirty="0"/>
              <a:t>=/dev/hd8 </a:t>
            </a:r>
            <a:endParaRPr lang="zh-CN" altLang="en-US" sz="1400" dirty="0"/>
          </a:p>
          <a:p>
            <a:r>
              <a:rPr lang="en-US" sz="1400" dirty="0"/>
              <a:t>         /dev/hd3         /</a:t>
            </a:r>
            <a:r>
              <a:rPr lang="en-US" sz="1400" dirty="0" err="1"/>
              <a:t>tmp</a:t>
            </a:r>
            <a:r>
              <a:rPr lang="en-US" sz="1400" dirty="0"/>
              <a:t>             jfs2   Aug 26 16:55 </a:t>
            </a:r>
            <a:r>
              <a:rPr lang="en-US" sz="1400" dirty="0" err="1"/>
              <a:t>rw,log</a:t>
            </a:r>
            <a:r>
              <a:rPr lang="en-US" sz="1400" dirty="0"/>
              <a:t>=/dev/hd8 </a:t>
            </a:r>
            <a:endParaRPr lang="zh-CN" altLang="en-US" sz="1400" dirty="0"/>
          </a:p>
          <a:p>
            <a:r>
              <a:rPr lang="en-US" sz="1400" dirty="0"/>
              <a:t>         /dev/hd1         /home            jfs2   Aug 26 16:56 </a:t>
            </a:r>
            <a:r>
              <a:rPr lang="en-US" sz="1400" dirty="0" err="1"/>
              <a:t>rw,log</a:t>
            </a:r>
            <a:r>
              <a:rPr lang="en-US" sz="1400" dirty="0"/>
              <a:t>=/dev/hd8 </a:t>
            </a:r>
            <a:endParaRPr lang="zh-CN" altLang="en-US" sz="1400" dirty="0"/>
          </a:p>
          <a:p>
            <a:r>
              <a:rPr lang="en-US" sz="1400" dirty="0"/>
              <a:t>         /proc            /proc            </a:t>
            </a:r>
            <a:r>
              <a:rPr lang="en-US" sz="1400" dirty="0" err="1"/>
              <a:t>procfs</a:t>
            </a:r>
            <a:r>
              <a:rPr lang="en-US" sz="1400" dirty="0"/>
              <a:t> Aug 26 16:56 </a:t>
            </a:r>
            <a:r>
              <a:rPr lang="en-US" sz="1400" dirty="0" err="1"/>
              <a:t>rw</a:t>
            </a:r>
            <a:r>
              <a:rPr lang="en-US" sz="1400" dirty="0"/>
              <a:t>              </a:t>
            </a:r>
            <a:endParaRPr lang="zh-CN" altLang="en-US" sz="1400" dirty="0"/>
          </a:p>
          <a:p>
            <a:r>
              <a:rPr lang="en-US" sz="1400" dirty="0"/>
              <a:t>         /dev/hd10opt     /opt             jfs2   Aug 26 16:56 </a:t>
            </a:r>
            <a:r>
              <a:rPr lang="en-US" sz="1400" dirty="0" err="1"/>
              <a:t>rw,log</a:t>
            </a:r>
            <a:r>
              <a:rPr lang="en-US" sz="1400" dirty="0"/>
              <a:t>=/dev/hd8 </a:t>
            </a:r>
            <a:endParaRPr lang="zh-CN" altLang="en-US" sz="1400" dirty="0"/>
          </a:p>
          <a:p>
            <a:r>
              <a:rPr lang="en-US" sz="1400" dirty="0"/>
              <a:t>         /dev/lv00        /</a:t>
            </a:r>
            <a:r>
              <a:rPr lang="en-US" sz="1400" dirty="0" err="1"/>
              <a:t>var</a:t>
            </a:r>
            <a:r>
              <a:rPr lang="en-US" sz="1400" dirty="0"/>
              <a:t>/</a:t>
            </a:r>
            <a:r>
              <a:rPr lang="en-US" sz="1400" dirty="0" err="1"/>
              <a:t>adm</a:t>
            </a:r>
            <a:r>
              <a:rPr lang="en-US" sz="1400" dirty="0"/>
              <a:t>/</a:t>
            </a:r>
            <a:r>
              <a:rPr lang="en-US" sz="1400" dirty="0" err="1"/>
              <a:t>csd</a:t>
            </a:r>
            <a:r>
              <a:rPr lang="en-US" sz="1400" dirty="0"/>
              <a:t>     </a:t>
            </a:r>
            <a:r>
              <a:rPr lang="en-US" sz="1400" dirty="0" err="1"/>
              <a:t>jfs</a:t>
            </a:r>
            <a:r>
              <a:rPr lang="en-US" sz="1400" dirty="0"/>
              <a:t>    Aug 26 16:56 </a:t>
            </a:r>
            <a:r>
              <a:rPr lang="en-US" sz="1400" dirty="0" err="1"/>
              <a:t>rw,log</a:t>
            </a:r>
            <a:r>
              <a:rPr lang="en-US" sz="1400" dirty="0"/>
              <a:t>=/dev/loglv00</a:t>
            </a:r>
            <a:endParaRPr lang="zh-CN" altLang="en-US" sz="1400" dirty="0"/>
          </a:p>
          <a:p>
            <a:r>
              <a:rPr lang="en-US" sz="1400" dirty="0"/>
              <a:t>         /dev/fslv00      /oracle          jfs2   Aug 26 16:56 </a:t>
            </a:r>
            <a:r>
              <a:rPr lang="en-US" sz="1400" dirty="0" err="1"/>
              <a:t>rw,log</a:t>
            </a:r>
            <a:r>
              <a:rPr lang="en-US" sz="1400" dirty="0"/>
              <a:t>=/dev/hd8</a:t>
            </a:r>
            <a:endParaRPr lang="zh-CN" altLang="en-US" sz="1400" dirty="0"/>
          </a:p>
          <a:p>
            <a:r>
              <a:rPr lang="en-US" sz="1400" dirty="0"/>
              <a:t>/arch</a:t>
            </a:r>
            <a:r>
              <a:rPr lang="zh-CN" altLang="en-US" sz="1400" dirty="0"/>
              <a:t>文件系统没有</a:t>
            </a:r>
            <a:r>
              <a:rPr lang="en-US" sz="1400" dirty="0"/>
              <a:t>mount</a:t>
            </a:r>
            <a:endParaRPr lang="zh-CN" altLang="en-US" sz="1400" dirty="0"/>
          </a:p>
        </p:txBody>
      </p:sp>
      <p:sp>
        <p:nvSpPr>
          <p:cNvPr id="3" name="标题 2"/>
          <p:cNvSpPr>
            <a:spLocks noGrp="1"/>
          </p:cNvSpPr>
          <p:nvPr>
            <p:ph type="title"/>
          </p:nvPr>
        </p:nvSpPr>
        <p:spPr/>
        <p:txBody>
          <a:bodyPr>
            <a:normAutofit/>
          </a:bodyPr>
          <a:lstStyle/>
          <a:p>
            <a:r>
              <a:rPr lang="zh-CN" altLang="en-US" dirty="0"/>
              <a:t>案例分享</a:t>
            </a:r>
            <a:r>
              <a:rPr lang="en-US" altLang="zh-CN" dirty="0"/>
              <a:t>1</a:t>
            </a:r>
            <a:r>
              <a:rPr lang="zh-CN" altLang="en-US" dirty="0"/>
              <a:t>：</a:t>
            </a:r>
            <a:r>
              <a:rPr lang="en-US" dirty="0"/>
              <a:t> ORA-00257</a:t>
            </a:r>
            <a:r>
              <a:rPr lang="zh-CN" altLang="en-US" dirty="0"/>
              <a:t>处理</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pPr lvl="0" fontAlgn="base"/>
            <a:r>
              <a:rPr lang="zh-CN" altLang="en-US" sz="2400" dirty="0"/>
              <a:t>检查</a:t>
            </a:r>
            <a:r>
              <a:rPr lang="en-US" sz="2400" dirty="0"/>
              <a:t>/etc/</a:t>
            </a:r>
            <a:r>
              <a:rPr lang="en-US" sz="2400" dirty="0" err="1"/>
              <a:t>filesystems</a:t>
            </a:r>
            <a:r>
              <a:rPr lang="zh-CN" altLang="en-US" sz="2400" dirty="0"/>
              <a:t>文件，关于</a:t>
            </a:r>
            <a:r>
              <a:rPr lang="en-US" sz="2400" dirty="0"/>
              <a:t>/arch</a:t>
            </a:r>
            <a:r>
              <a:rPr lang="zh-CN" altLang="en-US" sz="2400" dirty="0"/>
              <a:t>文件系统的定义</a:t>
            </a:r>
          </a:p>
          <a:p>
            <a:r>
              <a:rPr lang="en-US" sz="2400" dirty="0"/>
              <a:t>/arch:</a:t>
            </a:r>
            <a:endParaRPr lang="zh-CN" altLang="en-US" sz="2400" dirty="0"/>
          </a:p>
          <a:p>
            <a:r>
              <a:rPr lang="en-US" sz="2400" dirty="0"/>
              <a:t>        dev             = /dev/fslv01</a:t>
            </a:r>
            <a:endParaRPr lang="zh-CN" altLang="en-US" sz="2400" dirty="0"/>
          </a:p>
          <a:p>
            <a:r>
              <a:rPr lang="en-US" sz="2400" dirty="0"/>
              <a:t>        </a:t>
            </a:r>
            <a:r>
              <a:rPr lang="en-US" sz="2400" dirty="0" err="1"/>
              <a:t>vfs</a:t>
            </a:r>
            <a:r>
              <a:rPr lang="en-US" sz="2400" dirty="0"/>
              <a:t>             = jfs2</a:t>
            </a:r>
            <a:endParaRPr lang="zh-CN" altLang="en-US" sz="2400" dirty="0"/>
          </a:p>
          <a:p>
            <a:r>
              <a:rPr lang="en-US" sz="2400" dirty="0"/>
              <a:t>        log             = /dev/loglv01</a:t>
            </a:r>
            <a:endParaRPr lang="zh-CN" altLang="en-US" sz="2400" dirty="0"/>
          </a:p>
          <a:p>
            <a:r>
              <a:rPr lang="en-US" sz="2400" dirty="0"/>
              <a:t>        mount           = false</a:t>
            </a:r>
            <a:endParaRPr lang="zh-CN" altLang="en-US" sz="2400" dirty="0"/>
          </a:p>
          <a:p>
            <a:r>
              <a:rPr lang="en-US" sz="2400" dirty="0"/>
              <a:t>        options         = </a:t>
            </a:r>
            <a:r>
              <a:rPr lang="en-US" sz="2400" dirty="0" err="1"/>
              <a:t>rw</a:t>
            </a:r>
            <a:endParaRPr lang="zh-CN" altLang="en-US" sz="2400" dirty="0"/>
          </a:p>
          <a:p>
            <a:r>
              <a:rPr lang="en-US" sz="2400" dirty="0"/>
              <a:t>        account         = false</a:t>
            </a:r>
            <a:endParaRPr lang="zh-CN" altLang="en-US" sz="2400" dirty="0"/>
          </a:p>
          <a:p>
            <a:r>
              <a:rPr lang="en-US" sz="2400" dirty="0"/>
              <a:t>/arch</a:t>
            </a:r>
            <a:r>
              <a:rPr lang="zh-CN" altLang="en-US" sz="2400" dirty="0"/>
              <a:t>不是重启后自动</a:t>
            </a:r>
            <a:r>
              <a:rPr lang="en-US" sz="2400" dirty="0"/>
              <a:t>mount</a:t>
            </a:r>
            <a:r>
              <a:rPr lang="zh-CN" altLang="en-US" sz="2400" dirty="0"/>
              <a:t>状态</a:t>
            </a:r>
          </a:p>
          <a:p>
            <a:r>
              <a:rPr lang="en-US" sz="2400" dirty="0"/>
              <a:t> </a:t>
            </a:r>
            <a:endParaRPr lang="zh-CN" altLang="en-US" sz="2400" dirty="0"/>
          </a:p>
          <a:p>
            <a:r>
              <a:rPr lang="en-US" sz="2400" dirty="0"/>
              <a:t> </a:t>
            </a:r>
            <a:endParaRPr lang="zh-CN" altLang="en-US" sz="2400" dirty="0"/>
          </a:p>
          <a:p>
            <a:r>
              <a:rPr lang="zh-CN" altLang="en-US" sz="2400" dirty="0"/>
              <a:t>故障原因：由于</a:t>
            </a:r>
            <a:r>
              <a:rPr lang="en-US" sz="2400" dirty="0"/>
              <a:t>Oracle</a:t>
            </a:r>
            <a:r>
              <a:rPr lang="zh-CN" altLang="en-US" sz="2400" dirty="0"/>
              <a:t>归档路径使用的文件系统没有挂载，导致客户端无法连接</a:t>
            </a:r>
            <a:endParaRPr lang="zh-CN" altLang="en-US" dirty="0"/>
          </a:p>
        </p:txBody>
      </p:sp>
      <p:sp>
        <p:nvSpPr>
          <p:cNvPr id="3" name="标题 2"/>
          <p:cNvSpPr>
            <a:spLocks noGrp="1"/>
          </p:cNvSpPr>
          <p:nvPr>
            <p:ph type="title"/>
          </p:nvPr>
        </p:nvSpPr>
        <p:spPr/>
        <p:txBody>
          <a:bodyPr>
            <a:normAutofit/>
          </a:bodyPr>
          <a:lstStyle/>
          <a:p>
            <a:r>
              <a:rPr lang="zh-CN" altLang="en-US" dirty="0"/>
              <a:t>案例分享</a:t>
            </a:r>
            <a:r>
              <a:rPr lang="en-US" altLang="zh-CN" dirty="0"/>
              <a:t>1</a:t>
            </a:r>
            <a:r>
              <a:rPr lang="zh-CN" altLang="en-US" dirty="0"/>
              <a:t>：</a:t>
            </a:r>
            <a:r>
              <a:rPr lang="en-US" dirty="0"/>
              <a:t> ORA-00257</a:t>
            </a:r>
            <a:r>
              <a:rPr lang="zh-CN" altLang="en-US" dirty="0"/>
              <a:t>处理</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0C7DFFF-DC8B-44D1-ABFB-12D0B178AE3A}"/>
              </a:ext>
            </a:extLst>
          </p:cNvPr>
          <p:cNvSpPr>
            <a:spLocks noGrp="1"/>
          </p:cNvSpPr>
          <p:nvPr>
            <p:ph type="title"/>
          </p:nvPr>
        </p:nvSpPr>
        <p:spPr>
          <a:xfrm>
            <a:off x="457200" y="274638"/>
            <a:ext cx="8229600" cy="2506290"/>
          </a:xfrm>
        </p:spPr>
        <p:txBody>
          <a:bodyPr>
            <a:normAutofit/>
          </a:bodyPr>
          <a:lstStyle/>
          <a:p>
            <a:r>
              <a:rPr lang="zh-CN" altLang="zh-CN" dirty="0">
                <a:effectLst/>
              </a:rPr>
              <a:t>关于挂起（</a:t>
            </a:r>
            <a:r>
              <a:rPr lang="en-US" altLang="zh-CN" dirty="0">
                <a:effectLst/>
              </a:rPr>
              <a:t>Pending</a:t>
            </a:r>
            <a:r>
              <a:rPr lang="zh-CN" altLang="zh-CN" dirty="0">
                <a:effectLst/>
              </a:rPr>
              <a:t>）状态事务处理的步骤</a:t>
            </a:r>
            <a:endParaRPr lang="zh-CN" altLang="en-US" dirty="0"/>
          </a:p>
        </p:txBody>
      </p:sp>
    </p:spTree>
    <p:extLst>
      <p:ext uri="{BB962C8B-B14F-4D97-AF65-F5344CB8AC3E}">
        <p14:creationId xmlns:p14="http://schemas.microsoft.com/office/powerpoint/2010/main" val="1832416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14348" y="642918"/>
            <a:ext cx="7772400" cy="3429024"/>
          </a:xfrm>
        </p:spPr>
        <p:txBody>
          <a:bodyPr anchor="ctr">
            <a:normAutofit/>
          </a:bodyPr>
          <a:lstStyle/>
          <a:p>
            <a:pPr algn="l"/>
            <a:r>
              <a:rPr lang="zh-CN" altLang="en-US" b="0" dirty="0"/>
              <a:t>劈脑袋</a:t>
            </a:r>
            <a:r>
              <a:rPr lang="en-US" altLang="zh-CN" b="0" dirty="0"/>
              <a:t>-</a:t>
            </a:r>
            <a:r>
              <a:rPr lang="zh-CN" altLang="en-US" b="0" dirty="0"/>
              <a:t>获取日志系统信息</a:t>
            </a:r>
            <a:br>
              <a:rPr lang="en-US" altLang="zh-CN" b="0" dirty="0"/>
            </a:br>
            <a:r>
              <a:rPr lang="zh-CN" altLang="en-US" b="0" dirty="0"/>
              <a:t>鬼剔牙</a:t>
            </a:r>
            <a:r>
              <a:rPr lang="en-US" altLang="zh-CN" b="0" dirty="0"/>
              <a:t>-</a:t>
            </a:r>
            <a:r>
              <a:rPr lang="zh-CN" altLang="en-US" b="0" dirty="0"/>
              <a:t>借助工具</a:t>
            </a:r>
            <a:br>
              <a:rPr lang="en-US" altLang="zh-CN" b="0" dirty="0"/>
            </a:br>
            <a:r>
              <a:rPr lang="zh-CN" altLang="en-US" b="0" dirty="0"/>
              <a:t>掏耳朵</a:t>
            </a:r>
            <a:r>
              <a:rPr lang="en-US" altLang="zh-CN" b="0" dirty="0"/>
              <a:t>-</a:t>
            </a:r>
            <a:r>
              <a:rPr lang="zh-CN" altLang="en-US" b="0" dirty="0"/>
              <a:t>借助网络核实</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1947672"/>
          </a:xfrm>
        </p:spPr>
        <p:txBody>
          <a:bodyPr/>
          <a:lstStyle/>
          <a:p>
            <a:r>
              <a:rPr lang="zh-CN" altLang="en-US" dirty="0"/>
              <a:t>数据库日志</a:t>
            </a:r>
            <a:r>
              <a:rPr lang="en-US" altLang="zh-CN" dirty="0"/>
              <a:t>(</a:t>
            </a:r>
            <a:r>
              <a:rPr lang="en-US" altLang="zh-CN" dirty="0" err="1"/>
              <a:t>alert_$SID.log</a:t>
            </a:r>
            <a:r>
              <a:rPr lang="en-US" altLang="zh-CN" dirty="0"/>
              <a:t>)</a:t>
            </a:r>
          </a:p>
          <a:p>
            <a:r>
              <a:rPr lang="zh-CN" altLang="en-US" dirty="0"/>
              <a:t>监听日志（</a:t>
            </a:r>
            <a:r>
              <a:rPr lang="en-US" altLang="zh-CN" dirty="0"/>
              <a:t>listener</a:t>
            </a:r>
            <a:r>
              <a:rPr lang="zh-CN" altLang="en-US" dirty="0"/>
              <a:t>）</a:t>
            </a:r>
            <a:endParaRPr lang="en-US" altLang="zh-CN" dirty="0"/>
          </a:p>
          <a:p>
            <a:r>
              <a:rPr lang="zh-CN" altLang="en-US" dirty="0"/>
              <a:t>集群日志</a:t>
            </a:r>
            <a:endParaRPr lang="en-US" altLang="zh-CN" dirty="0"/>
          </a:p>
          <a:p>
            <a:r>
              <a:rPr lang="zh-CN" altLang="en-US" dirty="0"/>
              <a:t>操作系统日志</a:t>
            </a:r>
          </a:p>
        </p:txBody>
      </p:sp>
      <p:sp>
        <p:nvSpPr>
          <p:cNvPr id="3" name="标题 2"/>
          <p:cNvSpPr>
            <a:spLocks noGrp="1"/>
          </p:cNvSpPr>
          <p:nvPr>
            <p:ph type="title"/>
          </p:nvPr>
        </p:nvSpPr>
        <p:spPr/>
        <p:txBody>
          <a:bodyPr/>
          <a:lstStyle/>
          <a:p>
            <a:r>
              <a:rPr lang="zh-CN" altLang="en-US" b="0" dirty="0"/>
              <a:t>劈脑袋</a:t>
            </a:r>
            <a:r>
              <a:rPr lang="en-US" altLang="zh-CN" b="0" dirty="0"/>
              <a:t>-</a:t>
            </a:r>
            <a:r>
              <a:rPr lang="zh-CN" altLang="en-US" b="0" dirty="0"/>
              <a:t>获取日志系统信息</a:t>
            </a:r>
            <a:endParaRPr lang="zh-CN" altLang="en-US" dirty="0"/>
          </a:p>
        </p:txBody>
      </p:sp>
      <p:sp>
        <p:nvSpPr>
          <p:cNvPr id="4" name="内容占位符 1"/>
          <p:cNvSpPr txBox="1">
            <a:spLocks/>
          </p:cNvSpPr>
          <p:nvPr/>
        </p:nvSpPr>
        <p:spPr>
          <a:xfrm>
            <a:off x="500034" y="4286256"/>
            <a:ext cx="8229600" cy="1285884"/>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zh-CN" altLang="en-US" sz="2700" b="0" i="0" u="none" strike="noStrike" kern="1200" cap="none" spc="0" normalizeH="0" baseline="0" noProof="0" dirty="0">
                <a:ln>
                  <a:noFill/>
                </a:ln>
                <a:solidFill>
                  <a:schemeClr val="tx1"/>
                </a:solidFill>
                <a:effectLst/>
                <a:uLnTx/>
                <a:uFillTx/>
                <a:latin typeface="+mn-lt"/>
                <a:ea typeface="+mn-ea"/>
                <a:cs typeface="+mn-cs"/>
              </a:rPr>
              <a:t>系统性能信息获取。</a:t>
            </a:r>
            <a:endParaRPr kumimoji="0" lang="en-US" altLang="zh-CN" sz="27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ORACLE</a:t>
            </a:r>
            <a:r>
              <a:rPr lang="zh-CN" altLang="en-US" dirty="0"/>
              <a:t>数据库</a:t>
            </a:r>
            <a:r>
              <a:rPr lang="en-US" altLang="zh-CN" dirty="0"/>
              <a:t>alert</a:t>
            </a:r>
            <a:r>
              <a:rPr lang="zh-CN" altLang="en-US" dirty="0"/>
              <a:t>日志位置：</a:t>
            </a:r>
            <a:endParaRPr lang="en-US" altLang="zh-CN" dirty="0"/>
          </a:p>
          <a:p>
            <a:pPr lvl="1"/>
            <a:r>
              <a:rPr lang="zh-CN" altLang="en-US" dirty="0"/>
              <a:t>获取</a:t>
            </a:r>
            <a:r>
              <a:rPr lang="en-US" altLang="zh-CN" dirty="0"/>
              <a:t>alert</a:t>
            </a:r>
            <a:r>
              <a:rPr lang="zh-CN" altLang="en-US" dirty="0"/>
              <a:t>日志位置：</a:t>
            </a:r>
            <a:r>
              <a:rPr lang="en-US" dirty="0"/>
              <a:t>show parameter dump;</a:t>
            </a:r>
          </a:p>
          <a:p>
            <a:pPr lvl="1"/>
            <a:r>
              <a:rPr lang="en-US" dirty="0"/>
              <a:t>SQL&gt; show parameter </a:t>
            </a:r>
            <a:r>
              <a:rPr lang="en-US" dirty="0" err="1"/>
              <a:t>background_dump_dest</a:t>
            </a:r>
            <a:endParaRPr lang="en-US" dirty="0"/>
          </a:p>
          <a:p>
            <a:pPr lvl="1"/>
            <a:endParaRPr lang="en-US" dirty="0"/>
          </a:p>
          <a:p>
            <a:pPr lvl="1"/>
            <a:r>
              <a:rPr lang="en-US" dirty="0"/>
              <a:t>NAME                                 TYPE        VALUE</a:t>
            </a:r>
          </a:p>
          <a:p>
            <a:pPr lvl="1"/>
            <a:r>
              <a:rPr lang="en-US" dirty="0"/>
              <a:t>------------------------------------ ----------- ------------------------------</a:t>
            </a:r>
          </a:p>
          <a:p>
            <a:pPr lvl="1"/>
            <a:r>
              <a:rPr lang="en-US" dirty="0" err="1"/>
              <a:t>background_dump_dest</a:t>
            </a:r>
            <a:r>
              <a:rPr lang="en-US" dirty="0"/>
              <a:t>                 string      /oracle/app/admin/ng</a:t>
            </a:r>
            <a:r>
              <a:rPr lang="en-US" altLang="zh-CN" dirty="0"/>
              <a:t>db</a:t>
            </a:r>
            <a:r>
              <a:rPr lang="en-US" dirty="0"/>
              <a:t>2/</a:t>
            </a:r>
            <a:r>
              <a:rPr lang="en-US" dirty="0" err="1"/>
              <a:t>bdump</a:t>
            </a:r>
            <a:endParaRPr lang="en-US" dirty="0"/>
          </a:p>
          <a:p>
            <a:pPr marL="365760" lvl="1" indent="-256032">
              <a:spcBef>
                <a:spcPts val="400"/>
              </a:spcBef>
              <a:buSzPct val="68000"/>
              <a:buFont typeface="Wingdings 3"/>
              <a:buChar char=""/>
            </a:pPr>
            <a:r>
              <a:rPr lang="zh-CN" altLang="en-US" sz="2700" dirty="0"/>
              <a:t>查看</a:t>
            </a:r>
            <a:r>
              <a:rPr lang="en-US" altLang="zh-CN" sz="2700" dirty="0"/>
              <a:t>ORACLE</a:t>
            </a:r>
            <a:r>
              <a:rPr lang="zh-CN" altLang="en-US" sz="2700" dirty="0"/>
              <a:t>数据库</a:t>
            </a:r>
            <a:r>
              <a:rPr lang="en-US" altLang="zh-CN" sz="2700" dirty="0"/>
              <a:t>alert</a:t>
            </a:r>
            <a:r>
              <a:rPr lang="zh-CN" altLang="en-US" sz="2700" dirty="0"/>
              <a:t>日志内容：</a:t>
            </a:r>
            <a:endParaRPr lang="en-US" altLang="zh-CN" sz="2700" dirty="0"/>
          </a:p>
          <a:p>
            <a:pPr lvl="1"/>
            <a:r>
              <a:rPr lang="en-US" altLang="zh-CN" dirty="0"/>
              <a:t>tail –n300 –f alert_sid.log |more</a:t>
            </a:r>
            <a:endParaRPr lang="zh-CN" altLang="en-US" dirty="0"/>
          </a:p>
        </p:txBody>
      </p:sp>
      <p:sp>
        <p:nvSpPr>
          <p:cNvPr id="3" name="标题 2"/>
          <p:cNvSpPr>
            <a:spLocks noGrp="1"/>
          </p:cNvSpPr>
          <p:nvPr>
            <p:ph type="title"/>
          </p:nvPr>
        </p:nvSpPr>
        <p:spPr/>
        <p:txBody>
          <a:bodyPr>
            <a:normAutofit/>
          </a:bodyPr>
          <a:lstStyle/>
          <a:p>
            <a:r>
              <a:rPr lang="zh-CN" altLang="en-US" dirty="0"/>
              <a:t>数据库日志</a:t>
            </a:r>
            <a:r>
              <a:rPr lang="en-US" altLang="zh-CN" dirty="0"/>
              <a:t>(</a:t>
            </a:r>
            <a:r>
              <a:rPr lang="en-US" altLang="zh-CN" dirty="0" err="1"/>
              <a:t>alert_$SID.log</a:t>
            </a:r>
            <a:r>
              <a:rPr lang="en-US" altLang="zh-CN" dirty="0"/>
              <a:t>)</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55000" lnSpcReduction="20000"/>
          </a:bodyPr>
          <a:lstStyle/>
          <a:p>
            <a:r>
              <a:rPr lang="en-US" altLang="zh-CN" dirty="0"/>
              <a:t>11g</a:t>
            </a:r>
            <a:r>
              <a:rPr lang="zh-CN" altLang="en-US" dirty="0"/>
              <a:t>以上版本的</a:t>
            </a:r>
            <a:r>
              <a:rPr lang="en-US" altLang="zh-CN" dirty="0"/>
              <a:t>alert</a:t>
            </a:r>
            <a:r>
              <a:rPr lang="zh-CN" altLang="en-US" dirty="0"/>
              <a:t>日志发生了改变</a:t>
            </a:r>
            <a:r>
              <a:rPr lang="en-US" altLang="zh-CN" dirty="0"/>
              <a:t>.</a:t>
            </a:r>
            <a:r>
              <a:rPr lang="zh-CN" altLang="en-US" dirty="0"/>
              <a:t>可以通过视图查询</a:t>
            </a:r>
            <a:endParaRPr lang="en-US" altLang="zh-CN" dirty="0"/>
          </a:p>
          <a:p>
            <a:pPr lvl="1"/>
            <a:r>
              <a:rPr lang="en-US" altLang="zh-CN" dirty="0"/>
              <a:t>SQL&gt; </a:t>
            </a:r>
            <a:r>
              <a:rPr lang="en-US" altLang="zh-CN" dirty="0" err="1"/>
              <a:t>col</a:t>
            </a:r>
            <a:r>
              <a:rPr lang="en-US" altLang="zh-CN" dirty="0"/>
              <a:t> name format a20;</a:t>
            </a:r>
          </a:p>
          <a:p>
            <a:pPr lvl="1"/>
            <a:r>
              <a:rPr lang="en-US" altLang="zh-CN" dirty="0"/>
              <a:t>SQL&gt; </a:t>
            </a:r>
            <a:r>
              <a:rPr lang="en-US" altLang="zh-CN" dirty="0" err="1"/>
              <a:t>col</a:t>
            </a:r>
            <a:r>
              <a:rPr lang="en-US" altLang="zh-CN" dirty="0"/>
              <a:t> value format a40;</a:t>
            </a:r>
          </a:p>
          <a:p>
            <a:pPr lvl="1"/>
            <a:r>
              <a:rPr lang="en-US" altLang="zh-CN" dirty="0"/>
              <a:t>SQL&gt; select </a:t>
            </a:r>
            <a:r>
              <a:rPr lang="en-US" altLang="zh-CN" dirty="0" err="1"/>
              <a:t>name,value</a:t>
            </a:r>
            <a:r>
              <a:rPr lang="en-US" altLang="zh-CN" dirty="0"/>
              <a:t> From </a:t>
            </a:r>
            <a:r>
              <a:rPr lang="en-US" altLang="zh-CN" dirty="0" err="1"/>
              <a:t>v$diag_info</a:t>
            </a:r>
            <a:r>
              <a:rPr lang="en-US" altLang="zh-CN" dirty="0"/>
              <a:t>;</a:t>
            </a:r>
          </a:p>
          <a:p>
            <a:pPr lvl="1"/>
            <a:endParaRPr lang="en-US" altLang="zh-CN" dirty="0"/>
          </a:p>
          <a:p>
            <a:pPr lvl="1"/>
            <a:r>
              <a:rPr lang="en-US" altLang="zh-CN" dirty="0"/>
              <a:t>NAME                 VALUE</a:t>
            </a:r>
          </a:p>
          <a:p>
            <a:pPr lvl="1"/>
            <a:r>
              <a:rPr lang="en-US" altLang="zh-CN" dirty="0"/>
              <a:t>-------------------- ----------------------------------------</a:t>
            </a:r>
          </a:p>
          <a:p>
            <a:pPr lvl="1"/>
            <a:r>
              <a:rPr lang="en-US" altLang="zh-CN" dirty="0" err="1"/>
              <a:t>Diag</a:t>
            </a:r>
            <a:r>
              <a:rPr lang="en-US" altLang="zh-CN" dirty="0"/>
              <a:t> Enabled         TRUE</a:t>
            </a:r>
          </a:p>
          <a:p>
            <a:pPr lvl="1"/>
            <a:r>
              <a:rPr lang="en-US" altLang="zh-CN" dirty="0"/>
              <a:t>ADR Base             /u01/app</a:t>
            </a:r>
          </a:p>
          <a:p>
            <a:pPr lvl="1"/>
            <a:r>
              <a:rPr lang="en-US" altLang="zh-CN" dirty="0"/>
              <a:t>ADR Home             /u01/app/</a:t>
            </a:r>
            <a:r>
              <a:rPr lang="en-US" altLang="zh-CN" dirty="0" err="1"/>
              <a:t>diag</a:t>
            </a:r>
            <a:r>
              <a:rPr lang="en-US" altLang="zh-CN" dirty="0"/>
              <a:t>/</a:t>
            </a:r>
            <a:r>
              <a:rPr lang="en-US" altLang="zh-CN" dirty="0" err="1"/>
              <a:t>rdbms</a:t>
            </a:r>
            <a:r>
              <a:rPr lang="en-US" altLang="zh-CN" dirty="0"/>
              <a:t>/</a:t>
            </a:r>
            <a:r>
              <a:rPr lang="en-US" altLang="zh-CN" dirty="0" err="1"/>
              <a:t>ossdb</a:t>
            </a:r>
            <a:r>
              <a:rPr lang="en-US" altLang="zh-CN" dirty="0"/>
              <a:t>/ossdb2</a:t>
            </a:r>
          </a:p>
          <a:p>
            <a:pPr lvl="1"/>
            <a:r>
              <a:rPr lang="en-US" altLang="zh-CN" dirty="0" err="1"/>
              <a:t>Diag</a:t>
            </a:r>
            <a:r>
              <a:rPr lang="en-US" altLang="zh-CN" dirty="0"/>
              <a:t> Trace           /u01/app/</a:t>
            </a:r>
            <a:r>
              <a:rPr lang="en-US" altLang="zh-CN" dirty="0" err="1"/>
              <a:t>diag</a:t>
            </a:r>
            <a:r>
              <a:rPr lang="en-US" altLang="zh-CN" dirty="0"/>
              <a:t>/</a:t>
            </a:r>
            <a:r>
              <a:rPr lang="en-US" altLang="zh-CN" dirty="0" err="1"/>
              <a:t>rdbms</a:t>
            </a:r>
            <a:r>
              <a:rPr lang="en-US" altLang="zh-CN" dirty="0"/>
              <a:t>/</a:t>
            </a:r>
            <a:r>
              <a:rPr lang="en-US" altLang="zh-CN" dirty="0" err="1"/>
              <a:t>ossdb</a:t>
            </a:r>
            <a:r>
              <a:rPr lang="en-US" altLang="zh-CN" dirty="0"/>
              <a:t>/ossdb2/trace</a:t>
            </a:r>
          </a:p>
          <a:p>
            <a:pPr lvl="1"/>
            <a:r>
              <a:rPr lang="en-US" altLang="zh-CN" dirty="0" err="1"/>
              <a:t>Diag</a:t>
            </a:r>
            <a:r>
              <a:rPr lang="en-US" altLang="zh-CN" dirty="0"/>
              <a:t> Alert           /u01/app/</a:t>
            </a:r>
            <a:r>
              <a:rPr lang="en-US" altLang="zh-CN" dirty="0" err="1"/>
              <a:t>diag</a:t>
            </a:r>
            <a:r>
              <a:rPr lang="en-US" altLang="zh-CN" dirty="0"/>
              <a:t>/</a:t>
            </a:r>
            <a:r>
              <a:rPr lang="en-US" altLang="zh-CN" dirty="0" err="1"/>
              <a:t>rdbms</a:t>
            </a:r>
            <a:r>
              <a:rPr lang="en-US" altLang="zh-CN" dirty="0"/>
              <a:t>/</a:t>
            </a:r>
            <a:r>
              <a:rPr lang="en-US" altLang="zh-CN" dirty="0" err="1"/>
              <a:t>ossdb</a:t>
            </a:r>
            <a:r>
              <a:rPr lang="en-US" altLang="zh-CN" dirty="0"/>
              <a:t>/ossdb2/alert</a:t>
            </a:r>
          </a:p>
          <a:p>
            <a:pPr lvl="1"/>
            <a:r>
              <a:rPr lang="en-US" altLang="zh-CN" dirty="0" err="1"/>
              <a:t>Diag</a:t>
            </a:r>
            <a:r>
              <a:rPr lang="en-US" altLang="zh-CN" dirty="0"/>
              <a:t> Incident        /u01/app/</a:t>
            </a:r>
            <a:r>
              <a:rPr lang="en-US" altLang="zh-CN" dirty="0" err="1"/>
              <a:t>diag</a:t>
            </a:r>
            <a:r>
              <a:rPr lang="en-US" altLang="zh-CN" dirty="0"/>
              <a:t>/</a:t>
            </a:r>
            <a:r>
              <a:rPr lang="en-US" altLang="zh-CN" dirty="0" err="1"/>
              <a:t>rdbms</a:t>
            </a:r>
            <a:r>
              <a:rPr lang="en-US" altLang="zh-CN" dirty="0"/>
              <a:t>/</a:t>
            </a:r>
            <a:r>
              <a:rPr lang="en-US" altLang="zh-CN" dirty="0" err="1"/>
              <a:t>ossdb</a:t>
            </a:r>
            <a:r>
              <a:rPr lang="en-US" altLang="zh-CN" dirty="0"/>
              <a:t>/ossdb2/</a:t>
            </a:r>
            <a:r>
              <a:rPr lang="en-US" altLang="zh-CN" dirty="0" err="1"/>
              <a:t>inciden</a:t>
            </a:r>
            <a:endParaRPr lang="en-US" altLang="zh-CN" dirty="0"/>
          </a:p>
          <a:p>
            <a:pPr lvl="1"/>
            <a:r>
              <a:rPr lang="en-US" altLang="zh-CN" dirty="0"/>
              <a:t>                     t</a:t>
            </a:r>
          </a:p>
          <a:p>
            <a:pPr lvl="1"/>
            <a:endParaRPr lang="en-US" altLang="zh-CN" dirty="0"/>
          </a:p>
          <a:p>
            <a:pPr lvl="1"/>
            <a:r>
              <a:rPr lang="en-US" altLang="zh-CN" dirty="0" err="1"/>
              <a:t>Diag</a:t>
            </a:r>
            <a:r>
              <a:rPr lang="en-US" altLang="zh-CN" dirty="0"/>
              <a:t> </a:t>
            </a:r>
            <a:r>
              <a:rPr lang="en-US" altLang="zh-CN" dirty="0" err="1"/>
              <a:t>Cdump</a:t>
            </a:r>
            <a:r>
              <a:rPr lang="en-US" altLang="zh-CN" dirty="0"/>
              <a:t>           /u01/app/</a:t>
            </a:r>
            <a:r>
              <a:rPr lang="en-US" altLang="zh-CN" dirty="0" err="1"/>
              <a:t>diag</a:t>
            </a:r>
            <a:r>
              <a:rPr lang="en-US" altLang="zh-CN" dirty="0"/>
              <a:t>/</a:t>
            </a:r>
            <a:r>
              <a:rPr lang="en-US" altLang="zh-CN" dirty="0" err="1"/>
              <a:t>rdbms</a:t>
            </a:r>
            <a:r>
              <a:rPr lang="en-US" altLang="zh-CN" dirty="0"/>
              <a:t>/</a:t>
            </a:r>
            <a:r>
              <a:rPr lang="en-US" altLang="zh-CN" dirty="0" err="1"/>
              <a:t>ossdb</a:t>
            </a:r>
            <a:r>
              <a:rPr lang="en-US" altLang="zh-CN" dirty="0"/>
              <a:t>/ossdb2/</a:t>
            </a:r>
            <a:r>
              <a:rPr lang="en-US" altLang="zh-CN" dirty="0" err="1"/>
              <a:t>cdump</a:t>
            </a:r>
            <a:endParaRPr lang="en-US" altLang="zh-CN" dirty="0"/>
          </a:p>
          <a:p>
            <a:pPr lvl="1"/>
            <a:r>
              <a:rPr lang="en-US" altLang="zh-CN" dirty="0"/>
              <a:t>Health Monitor       /u01/app/</a:t>
            </a:r>
            <a:r>
              <a:rPr lang="en-US" altLang="zh-CN" dirty="0" err="1"/>
              <a:t>diag</a:t>
            </a:r>
            <a:r>
              <a:rPr lang="en-US" altLang="zh-CN" dirty="0"/>
              <a:t>/</a:t>
            </a:r>
            <a:r>
              <a:rPr lang="en-US" altLang="zh-CN" dirty="0" err="1"/>
              <a:t>rdbms</a:t>
            </a:r>
            <a:r>
              <a:rPr lang="en-US" altLang="zh-CN" dirty="0"/>
              <a:t>/</a:t>
            </a:r>
            <a:r>
              <a:rPr lang="en-US" altLang="zh-CN" dirty="0" err="1"/>
              <a:t>ossdb</a:t>
            </a:r>
            <a:r>
              <a:rPr lang="en-US" altLang="zh-CN" dirty="0"/>
              <a:t>/ossdb2/</a:t>
            </a:r>
            <a:r>
              <a:rPr lang="en-US" altLang="zh-CN" dirty="0" err="1"/>
              <a:t>hm</a:t>
            </a:r>
            <a:endParaRPr lang="en-US" altLang="zh-CN" dirty="0"/>
          </a:p>
          <a:p>
            <a:pPr lvl="1"/>
            <a:r>
              <a:rPr lang="en-US" altLang="zh-CN" dirty="0"/>
              <a:t>Default Trace File   /u01/app/</a:t>
            </a:r>
            <a:r>
              <a:rPr lang="en-US" altLang="zh-CN" dirty="0" err="1"/>
              <a:t>diag</a:t>
            </a:r>
            <a:r>
              <a:rPr lang="en-US" altLang="zh-CN" dirty="0"/>
              <a:t>/</a:t>
            </a:r>
            <a:r>
              <a:rPr lang="en-US" altLang="zh-CN" dirty="0" err="1"/>
              <a:t>rdbms</a:t>
            </a:r>
            <a:r>
              <a:rPr lang="en-US" altLang="zh-CN" dirty="0"/>
              <a:t>/</a:t>
            </a:r>
            <a:r>
              <a:rPr lang="en-US" altLang="zh-CN" dirty="0" err="1"/>
              <a:t>ossdb</a:t>
            </a:r>
            <a:r>
              <a:rPr lang="en-US" altLang="zh-CN" dirty="0"/>
              <a:t>/ossdb2/trace/o</a:t>
            </a:r>
          </a:p>
          <a:p>
            <a:pPr lvl="1"/>
            <a:endParaRPr lang="en-US" altLang="zh-CN" dirty="0"/>
          </a:p>
          <a:p>
            <a:pPr lvl="1"/>
            <a:r>
              <a:rPr lang="en-US" altLang="zh-CN" dirty="0"/>
              <a:t>NAME                 VALUE</a:t>
            </a:r>
          </a:p>
          <a:p>
            <a:pPr lvl="1"/>
            <a:r>
              <a:rPr lang="en-US" altLang="zh-CN" dirty="0"/>
              <a:t>-------------------- ----------------------------------------</a:t>
            </a:r>
          </a:p>
          <a:p>
            <a:pPr lvl="1"/>
            <a:r>
              <a:rPr lang="en-US" altLang="zh-CN" dirty="0"/>
              <a:t>                     ssdb2_ora_49296.trc</a:t>
            </a:r>
          </a:p>
          <a:p>
            <a:pPr lvl="1"/>
            <a:endParaRPr lang="zh-CN" altLang="en-US" dirty="0"/>
          </a:p>
        </p:txBody>
      </p:sp>
      <p:sp>
        <p:nvSpPr>
          <p:cNvPr id="3" name="标题 2"/>
          <p:cNvSpPr>
            <a:spLocks noGrp="1"/>
          </p:cNvSpPr>
          <p:nvPr>
            <p:ph type="title"/>
          </p:nvPr>
        </p:nvSpPr>
        <p:spPr/>
        <p:txBody>
          <a:bodyPr/>
          <a:lstStyle/>
          <a:p>
            <a:r>
              <a:rPr lang="zh-CN" altLang="en-US" dirty="0"/>
              <a:t>数据库日志</a:t>
            </a:r>
            <a:r>
              <a:rPr lang="en-US" altLang="zh-CN" dirty="0"/>
              <a:t>(</a:t>
            </a:r>
            <a:r>
              <a:rPr lang="en-US" altLang="zh-CN" dirty="0" err="1"/>
              <a:t>alert_$SID.log</a:t>
            </a:r>
            <a:r>
              <a:rPr lang="en-US" altLang="zh-CN" dirty="0"/>
              <a:t>)</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en-US" altLang="zh-CN" dirty="0"/>
              <a:t>11g</a:t>
            </a:r>
            <a:r>
              <a:rPr lang="zh-CN" altLang="en-US" dirty="0"/>
              <a:t>之前（</a:t>
            </a:r>
            <a:r>
              <a:rPr lang="en-US" altLang="zh-CN" dirty="0"/>
              <a:t>RAC</a:t>
            </a:r>
            <a:r>
              <a:rPr lang="zh-CN" altLang="en-US" dirty="0"/>
              <a:t>与非</a:t>
            </a:r>
            <a:r>
              <a:rPr lang="en-US" altLang="zh-CN" dirty="0"/>
              <a:t>RAC</a:t>
            </a:r>
            <a:r>
              <a:rPr lang="zh-CN" altLang="en-US" dirty="0"/>
              <a:t>）</a:t>
            </a:r>
            <a:endParaRPr lang="en-US" altLang="zh-CN" dirty="0"/>
          </a:p>
          <a:p>
            <a:pPr lvl="1"/>
            <a:r>
              <a:rPr lang="zh-CN" altLang="en-US" dirty="0"/>
              <a:t>通过</a:t>
            </a:r>
            <a:r>
              <a:rPr lang="en-US" altLang="zh-CN" dirty="0"/>
              <a:t>oracle</a:t>
            </a:r>
            <a:r>
              <a:rPr lang="zh-CN" altLang="en-US" dirty="0"/>
              <a:t>用户执行</a:t>
            </a:r>
            <a:r>
              <a:rPr lang="en-US" altLang="zh-CN" dirty="0" err="1"/>
              <a:t>lsnrctl</a:t>
            </a:r>
            <a:r>
              <a:rPr lang="en-US" altLang="zh-CN" dirty="0"/>
              <a:t> status </a:t>
            </a:r>
            <a:r>
              <a:rPr lang="en-US" altLang="zh-CN" dirty="0" err="1"/>
              <a:t>listener_name</a:t>
            </a:r>
            <a:r>
              <a:rPr lang="zh-CN" altLang="en-US" dirty="0"/>
              <a:t>获取监听日志文件</a:t>
            </a:r>
            <a:endParaRPr lang="en-US" altLang="zh-CN" dirty="0"/>
          </a:p>
          <a:p>
            <a:pPr lvl="1"/>
            <a:r>
              <a:rPr lang="en-US" altLang="zh-CN" dirty="0"/>
              <a:t>Listener Parameter File   /oracle/app/product/10.2/db_2/network/admin/listener.ora</a:t>
            </a:r>
          </a:p>
          <a:p>
            <a:pPr lvl="1"/>
            <a:r>
              <a:rPr lang="en-US" altLang="zh-CN" dirty="0"/>
              <a:t>Listener Log File         /oracle/app/product/10.2/db_2/network/log/listener_ngcrm_i1.log</a:t>
            </a:r>
          </a:p>
          <a:p>
            <a:pPr marL="365760" lvl="1" indent="-256032">
              <a:spcBef>
                <a:spcPts val="400"/>
              </a:spcBef>
              <a:buSzPct val="68000"/>
              <a:buFont typeface="Wingdings 3"/>
              <a:buChar char=""/>
            </a:pPr>
            <a:r>
              <a:rPr lang="en-US" altLang="zh-CN" sz="2700" dirty="0"/>
              <a:t>11g</a:t>
            </a:r>
            <a:r>
              <a:rPr lang="zh-CN" altLang="en-US" sz="2700" dirty="0"/>
              <a:t>（非</a:t>
            </a:r>
            <a:r>
              <a:rPr lang="en-US" altLang="zh-CN" sz="2700" dirty="0"/>
              <a:t>RAC</a:t>
            </a:r>
            <a:r>
              <a:rPr lang="zh-CN" altLang="en-US" sz="2700" dirty="0"/>
              <a:t>）</a:t>
            </a:r>
            <a:endParaRPr lang="en-US" altLang="zh-CN" sz="2700" dirty="0"/>
          </a:p>
          <a:p>
            <a:pPr lvl="1"/>
            <a:r>
              <a:rPr lang="zh-CN" altLang="en-US" dirty="0"/>
              <a:t>通过</a:t>
            </a:r>
            <a:r>
              <a:rPr lang="en-US" altLang="zh-CN" dirty="0"/>
              <a:t>oracle</a:t>
            </a:r>
            <a:r>
              <a:rPr lang="zh-CN" altLang="en-US" dirty="0"/>
              <a:t>用户执行</a:t>
            </a:r>
            <a:r>
              <a:rPr lang="en-US" altLang="zh-CN" dirty="0" err="1"/>
              <a:t>lsnrctl</a:t>
            </a:r>
            <a:r>
              <a:rPr lang="en-US" altLang="zh-CN" dirty="0"/>
              <a:t> status </a:t>
            </a:r>
            <a:r>
              <a:rPr lang="en-US" altLang="zh-CN" dirty="0" err="1"/>
              <a:t>listener_name</a:t>
            </a:r>
            <a:r>
              <a:rPr lang="zh-CN" altLang="en-US" dirty="0"/>
              <a:t>获取监听日志文件</a:t>
            </a:r>
            <a:endParaRPr lang="en-US" altLang="zh-CN" dirty="0"/>
          </a:p>
          <a:p>
            <a:pPr lvl="1"/>
            <a:endParaRPr lang="zh-CN" altLang="en-US" dirty="0"/>
          </a:p>
        </p:txBody>
      </p:sp>
      <p:sp>
        <p:nvSpPr>
          <p:cNvPr id="3" name="标题 2"/>
          <p:cNvSpPr>
            <a:spLocks noGrp="1"/>
          </p:cNvSpPr>
          <p:nvPr>
            <p:ph type="title"/>
          </p:nvPr>
        </p:nvSpPr>
        <p:spPr/>
        <p:txBody>
          <a:bodyPr>
            <a:normAutofit/>
          </a:bodyPr>
          <a:lstStyle/>
          <a:p>
            <a:r>
              <a:rPr lang="zh-CN" altLang="en-US" dirty="0"/>
              <a:t>监听日志（</a:t>
            </a:r>
            <a:r>
              <a:rPr lang="en-US" altLang="zh-CN" dirty="0"/>
              <a:t>listener</a:t>
            </a:r>
            <a:r>
              <a:rPr lang="zh-CN" altLang="en-US"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11g(</a:t>
            </a:r>
            <a:r>
              <a:rPr lang="en-US" altLang="zh-CN" dirty="0" err="1"/>
              <a:t>rac</a:t>
            </a:r>
            <a:r>
              <a:rPr lang="zh-CN" altLang="en-US" dirty="0"/>
              <a:t>模式</a:t>
            </a:r>
            <a:r>
              <a:rPr lang="en-US" altLang="zh-CN" dirty="0"/>
              <a:t>)</a:t>
            </a:r>
          </a:p>
          <a:p>
            <a:pPr lvl="1"/>
            <a:r>
              <a:rPr lang="zh-CN" altLang="en-US" dirty="0"/>
              <a:t>通过</a:t>
            </a:r>
            <a:r>
              <a:rPr lang="en-US" altLang="zh-CN" dirty="0"/>
              <a:t>grid</a:t>
            </a:r>
            <a:r>
              <a:rPr lang="zh-CN" altLang="en-US" dirty="0"/>
              <a:t>用户执行</a:t>
            </a:r>
            <a:r>
              <a:rPr lang="en-US" altLang="zh-CN" dirty="0" err="1"/>
              <a:t>lsnrctl</a:t>
            </a:r>
            <a:r>
              <a:rPr lang="en-US" altLang="zh-CN" dirty="0"/>
              <a:t> status </a:t>
            </a:r>
            <a:r>
              <a:rPr lang="en-US" altLang="zh-CN" dirty="0" err="1"/>
              <a:t>listener_name</a:t>
            </a:r>
            <a:r>
              <a:rPr lang="zh-CN" altLang="en-US" dirty="0"/>
              <a:t>获取监听日志文件</a:t>
            </a:r>
            <a:endParaRPr lang="en-US" altLang="zh-CN" dirty="0"/>
          </a:p>
          <a:p>
            <a:pPr lvl="1"/>
            <a:r>
              <a:rPr lang="en-US" altLang="zh-CN" dirty="0"/>
              <a:t>Listener Parameter File   /oracle/app/product/10.2/db_2/network/admin/listener.ora</a:t>
            </a:r>
          </a:p>
          <a:p>
            <a:pPr lvl="1"/>
            <a:r>
              <a:rPr lang="en-US" altLang="zh-CN" dirty="0"/>
              <a:t>Listener Log File         /oracle/app/product/10.2/db_2/network/log/listener_ngcrm_i1.log</a:t>
            </a:r>
            <a:endParaRPr lang="zh-CN" altLang="en-US" dirty="0"/>
          </a:p>
        </p:txBody>
      </p:sp>
      <p:sp>
        <p:nvSpPr>
          <p:cNvPr id="3" name="标题 2"/>
          <p:cNvSpPr>
            <a:spLocks noGrp="1"/>
          </p:cNvSpPr>
          <p:nvPr>
            <p:ph type="title"/>
          </p:nvPr>
        </p:nvSpPr>
        <p:spPr/>
        <p:txBody>
          <a:bodyPr>
            <a:normAutofit/>
          </a:bodyPr>
          <a:lstStyle/>
          <a:p>
            <a:r>
              <a:rPr lang="zh-CN" altLang="en-US" dirty="0"/>
              <a:t>监听日志（</a:t>
            </a:r>
            <a:r>
              <a:rPr lang="en-US" altLang="zh-CN" dirty="0"/>
              <a:t>listener</a:t>
            </a:r>
            <a:r>
              <a:rPr lang="zh-CN" altLang="en-US"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47500" lnSpcReduction="20000"/>
          </a:bodyPr>
          <a:lstStyle/>
          <a:p>
            <a:r>
              <a:rPr lang="en-US" altLang="zh-CN" dirty="0"/>
              <a:t>$ORACLE_HOME/log</a:t>
            </a:r>
            <a:r>
              <a:rPr lang="zh-CN" altLang="en-US" dirty="0"/>
              <a:t>目录下（</a:t>
            </a:r>
            <a:r>
              <a:rPr lang="en-US" altLang="zh-CN" dirty="0"/>
              <a:t>grid</a:t>
            </a:r>
            <a:r>
              <a:rPr lang="zh-CN" altLang="en-US" dirty="0"/>
              <a:t>用户）</a:t>
            </a:r>
            <a:endParaRPr lang="en-US" altLang="zh-CN" dirty="0"/>
          </a:p>
          <a:p>
            <a:r>
              <a:rPr lang="en-US" altLang="zh-CN" dirty="0" err="1"/>
              <a:t>Asm</a:t>
            </a:r>
            <a:r>
              <a:rPr lang="zh-CN" altLang="en-US" dirty="0"/>
              <a:t>日志</a:t>
            </a:r>
            <a:endParaRPr lang="en-US" altLang="zh-CN" dirty="0"/>
          </a:p>
          <a:p>
            <a:r>
              <a:rPr lang="en-US" altLang="zh-CN" dirty="0"/>
              <a:t> 1* select * from </a:t>
            </a:r>
            <a:r>
              <a:rPr lang="en-US" altLang="zh-CN" dirty="0" err="1"/>
              <a:t>v$diag_info</a:t>
            </a:r>
            <a:endParaRPr lang="en-US" altLang="zh-CN" dirty="0"/>
          </a:p>
          <a:p>
            <a:r>
              <a:rPr lang="en-US" altLang="zh-CN" dirty="0"/>
              <a:t>SQL&gt; /</a:t>
            </a:r>
          </a:p>
          <a:p>
            <a:endParaRPr lang="en-US" altLang="zh-CN" dirty="0"/>
          </a:p>
          <a:p>
            <a:r>
              <a:rPr lang="en-US" altLang="zh-CN" dirty="0"/>
              <a:t>   INST_ID NAME                           VALUE</a:t>
            </a:r>
          </a:p>
          <a:p>
            <a:r>
              <a:rPr lang="en-US" altLang="zh-CN" dirty="0"/>
              <a:t>---------- ------------------------------ ------------------------------------------------------------</a:t>
            </a:r>
          </a:p>
          <a:p>
            <a:r>
              <a:rPr lang="en-US" altLang="zh-CN" dirty="0"/>
              <a:t>         1 </a:t>
            </a:r>
            <a:r>
              <a:rPr lang="en-US" altLang="zh-CN" dirty="0" err="1"/>
              <a:t>Diag</a:t>
            </a:r>
            <a:r>
              <a:rPr lang="en-US" altLang="zh-CN" dirty="0"/>
              <a:t> Enabled                   TRUE</a:t>
            </a:r>
          </a:p>
          <a:p>
            <a:r>
              <a:rPr lang="en-US" altLang="zh-CN" dirty="0"/>
              <a:t>         1 ADR Base                       /g01/app/product/11.2.0/log</a:t>
            </a:r>
          </a:p>
          <a:p>
            <a:r>
              <a:rPr lang="en-US" altLang="zh-CN" dirty="0"/>
              <a:t>         1 ADR Home                       /g01/app/product/11.2.0/log/</a:t>
            </a:r>
            <a:r>
              <a:rPr lang="en-US" altLang="zh-CN" dirty="0" err="1"/>
              <a:t>diag</a:t>
            </a:r>
            <a:r>
              <a:rPr lang="en-US" altLang="zh-CN" dirty="0"/>
              <a:t>/</a:t>
            </a:r>
            <a:r>
              <a:rPr lang="en-US" altLang="zh-CN" dirty="0" err="1"/>
              <a:t>asm</a:t>
            </a:r>
            <a:r>
              <a:rPr lang="en-US" altLang="zh-CN" dirty="0"/>
              <a:t>/+</a:t>
            </a:r>
            <a:r>
              <a:rPr lang="en-US" altLang="zh-CN" dirty="0" err="1"/>
              <a:t>asm</a:t>
            </a:r>
            <a:r>
              <a:rPr lang="en-US" altLang="zh-CN" dirty="0"/>
              <a:t>/+ASM1</a:t>
            </a:r>
          </a:p>
          <a:p>
            <a:r>
              <a:rPr lang="en-US" altLang="zh-CN" dirty="0"/>
              <a:t>         1 </a:t>
            </a:r>
            <a:r>
              <a:rPr lang="en-US" altLang="zh-CN" dirty="0" err="1"/>
              <a:t>Diag</a:t>
            </a:r>
            <a:r>
              <a:rPr lang="en-US" altLang="zh-CN" dirty="0"/>
              <a:t> Trace                     /g01/app/product/11.2.0/log/</a:t>
            </a:r>
            <a:r>
              <a:rPr lang="en-US" altLang="zh-CN" dirty="0" err="1"/>
              <a:t>diag</a:t>
            </a:r>
            <a:r>
              <a:rPr lang="en-US" altLang="zh-CN" dirty="0"/>
              <a:t>/</a:t>
            </a:r>
            <a:r>
              <a:rPr lang="en-US" altLang="zh-CN" dirty="0" err="1"/>
              <a:t>asm</a:t>
            </a:r>
            <a:r>
              <a:rPr lang="en-US" altLang="zh-CN" dirty="0"/>
              <a:t>/+</a:t>
            </a:r>
            <a:r>
              <a:rPr lang="en-US" altLang="zh-CN" dirty="0" err="1"/>
              <a:t>asm</a:t>
            </a:r>
            <a:r>
              <a:rPr lang="en-US" altLang="zh-CN" dirty="0"/>
              <a:t>/+ASM1/trace</a:t>
            </a:r>
          </a:p>
          <a:p>
            <a:r>
              <a:rPr lang="en-US" altLang="zh-CN" dirty="0"/>
              <a:t>         1 </a:t>
            </a:r>
            <a:r>
              <a:rPr lang="en-US" altLang="zh-CN" dirty="0" err="1"/>
              <a:t>Diag</a:t>
            </a:r>
            <a:r>
              <a:rPr lang="en-US" altLang="zh-CN" dirty="0"/>
              <a:t> Alert                     /g01/app/product/11.2.0/log/</a:t>
            </a:r>
            <a:r>
              <a:rPr lang="en-US" altLang="zh-CN" dirty="0" err="1"/>
              <a:t>diag</a:t>
            </a:r>
            <a:r>
              <a:rPr lang="en-US" altLang="zh-CN" dirty="0"/>
              <a:t>/</a:t>
            </a:r>
            <a:r>
              <a:rPr lang="en-US" altLang="zh-CN" dirty="0" err="1"/>
              <a:t>asm</a:t>
            </a:r>
            <a:r>
              <a:rPr lang="en-US" altLang="zh-CN" dirty="0"/>
              <a:t>/+</a:t>
            </a:r>
            <a:r>
              <a:rPr lang="en-US" altLang="zh-CN" dirty="0" err="1"/>
              <a:t>asm</a:t>
            </a:r>
            <a:r>
              <a:rPr lang="en-US" altLang="zh-CN" dirty="0"/>
              <a:t>/+ASM1/alert</a:t>
            </a:r>
          </a:p>
          <a:p>
            <a:r>
              <a:rPr lang="en-US" altLang="zh-CN" dirty="0"/>
              <a:t>         1 </a:t>
            </a:r>
            <a:r>
              <a:rPr lang="en-US" altLang="zh-CN" dirty="0" err="1"/>
              <a:t>Diag</a:t>
            </a:r>
            <a:r>
              <a:rPr lang="en-US" altLang="zh-CN" dirty="0"/>
              <a:t> Incident                  /g01/app/product/11.2.0/log/</a:t>
            </a:r>
            <a:r>
              <a:rPr lang="en-US" altLang="zh-CN" dirty="0" err="1"/>
              <a:t>diag</a:t>
            </a:r>
            <a:r>
              <a:rPr lang="en-US" altLang="zh-CN" dirty="0"/>
              <a:t>/</a:t>
            </a:r>
            <a:r>
              <a:rPr lang="en-US" altLang="zh-CN" dirty="0" err="1"/>
              <a:t>asm</a:t>
            </a:r>
            <a:r>
              <a:rPr lang="en-US" altLang="zh-CN" dirty="0"/>
              <a:t>/+</a:t>
            </a:r>
            <a:r>
              <a:rPr lang="en-US" altLang="zh-CN" dirty="0" err="1"/>
              <a:t>asm</a:t>
            </a:r>
            <a:r>
              <a:rPr lang="en-US" altLang="zh-CN" dirty="0"/>
              <a:t>/+ASM1/incident</a:t>
            </a:r>
          </a:p>
          <a:p>
            <a:r>
              <a:rPr lang="en-US" altLang="zh-CN" dirty="0"/>
              <a:t>         1 </a:t>
            </a:r>
            <a:r>
              <a:rPr lang="en-US" altLang="zh-CN" dirty="0" err="1"/>
              <a:t>Diag</a:t>
            </a:r>
            <a:r>
              <a:rPr lang="en-US" altLang="zh-CN" dirty="0"/>
              <a:t> </a:t>
            </a:r>
            <a:r>
              <a:rPr lang="en-US" altLang="zh-CN" dirty="0" err="1"/>
              <a:t>Cdump</a:t>
            </a:r>
            <a:r>
              <a:rPr lang="en-US" altLang="zh-CN" dirty="0"/>
              <a:t>                     /g01/app/product/11.2.0/log/</a:t>
            </a:r>
            <a:r>
              <a:rPr lang="en-US" altLang="zh-CN" dirty="0" err="1"/>
              <a:t>diag</a:t>
            </a:r>
            <a:r>
              <a:rPr lang="en-US" altLang="zh-CN" dirty="0"/>
              <a:t>/</a:t>
            </a:r>
            <a:r>
              <a:rPr lang="en-US" altLang="zh-CN" dirty="0" err="1"/>
              <a:t>asm</a:t>
            </a:r>
            <a:r>
              <a:rPr lang="en-US" altLang="zh-CN" dirty="0"/>
              <a:t>/+</a:t>
            </a:r>
            <a:r>
              <a:rPr lang="en-US" altLang="zh-CN" dirty="0" err="1"/>
              <a:t>asm</a:t>
            </a:r>
            <a:r>
              <a:rPr lang="en-US" altLang="zh-CN" dirty="0"/>
              <a:t>/+ASM1/</a:t>
            </a:r>
            <a:r>
              <a:rPr lang="en-US" altLang="zh-CN" dirty="0" err="1"/>
              <a:t>cdump</a:t>
            </a:r>
            <a:endParaRPr lang="en-US" altLang="zh-CN" dirty="0"/>
          </a:p>
          <a:p>
            <a:r>
              <a:rPr lang="en-US" altLang="zh-CN" dirty="0"/>
              <a:t>         1 Health Monitor                 /g01/app/product/11.2.0/log/</a:t>
            </a:r>
            <a:r>
              <a:rPr lang="en-US" altLang="zh-CN" dirty="0" err="1"/>
              <a:t>diag</a:t>
            </a:r>
            <a:r>
              <a:rPr lang="en-US" altLang="zh-CN" dirty="0"/>
              <a:t>/</a:t>
            </a:r>
            <a:r>
              <a:rPr lang="en-US" altLang="zh-CN" dirty="0" err="1"/>
              <a:t>asm</a:t>
            </a:r>
            <a:r>
              <a:rPr lang="en-US" altLang="zh-CN" dirty="0"/>
              <a:t>/+</a:t>
            </a:r>
            <a:r>
              <a:rPr lang="en-US" altLang="zh-CN" dirty="0" err="1"/>
              <a:t>asm</a:t>
            </a:r>
            <a:r>
              <a:rPr lang="en-US" altLang="zh-CN" dirty="0"/>
              <a:t>/+ASM1/</a:t>
            </a:r>
            <a:r>
              <a:rPr lang="en-US" altLang="zh-CN" dirty="0" err="1"/>
              <a:t>hm</a:t>
            </a:r>
            <a:endParaRPr lang="en-US" altLang="zh-CN" dirty="0"/>
          </a:p>
          <a:p>
            <a:r>
              <a:rPr lang="en-US" altLang="zh-CN" dirty="0"/>
              <a:t>         1 Default Trace File             /g01/app/product/11.2.0/log/</a:t>
            </a:r>
            <a:r>
              <a:rPr lang="en-US" altLang="zh-CN" dirty="0" err="1"/>
              <a:t>diag</a:t>
            </a:r>
            <a:r>
              <a:rPr lang="en-US" altLang="zh-CN" dirty="0"/>
              <a:t>/</a:t>
            </a:r>
            <a:r>
              <a:rPr lang="en-US" altLang="zh-CN" dirty="0" err="1"/>
              <a:t>asm</a:t>
            </a:r>
            <a:r>
              <a:rPr lang="en-US" altLang="zh-CN" dirty="0"/>
              <a:t>/+</a:t>
            </a:r>
            <a:r>
              <a:rPr lang="en-US" altLang="zh-CN" dirty="0" err="1"/>
              <a:t>asm</a:t>
            </a:r>
            <a:r>
              <a:rPr lang="en-US" altLang="zh-CN" dirty="0"/>
              <a:t>/+ASM1/trace/+ASM1_</a:t>
            </a:r>
          </a:p>
          <a:p>
            <a:r>
              <a:rPr lang="en-US" altLang="zh-CN" dirty="0"/>
              <a:t>                                          ora_39430.trc</a:t>
            </a:r>
            <a:endParaRPr lang="zh-CN" altLang="en-US" dirty="0"/>
          </a:p>
        </p:txBody>
      </p:sp>
      <p:sp>
        <p:nvSpPr>
          <p:cNvPr id="3" name="标题 2"/>
          <p:cNvSpPr>
            <a:spLocks noGrp="1"/>
          </p:cNvSpPr>
          <p:nvPr>
            <p:ph type="title"/>
          </p:nvPr>
        </p:nvSpPr>
        <p:spPr/>
        <p:txBody>
          <a:bodyPr>
            <a:normAutofit/>
          </a:bodyPr>
          <a:lstStyle/>
          <a:p>
            <a:r>
              <a:rPr lang="zh-CN" altLang="en-US" dirty="0"/>
              <a:t>集群日志</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0</TotalTime>
  <Words>2651</Words>
  <Application>Microsoft Office PowerPoint</Application>
  <PresentationFormat>全屏显示(4:3)</PresentationFormat>
  <Paragraphs>322</Paragraphs>
  <Slides>28</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28</vt:i4>
      </vt:variant>
    </vt:vector>
  </HeadingPairs>
  <TitlesOfParts>
    <vt:vector size="37" baseType="lpstr">
      <vt:lpstr>黑体</vt:lpstr>
      <vt:lpstr>宋体</vt:lpstr>
      <vt:lpstr>Arial</vt:lpstr>
      <vt:lpstr>Calibri</vt:lpstr>
      <vt:lpstr>Lucida Sans Unicode</vt:lpstr>
      <vt:lpstr>Verdana</vt:lpstr>
      <vt:lpstr>Wingdings 2</vt:lpstr>
      <vt:lpstr>Wingdings 3</vt:lpstr>
      <vt:lpstr>聚合</vt:lpstr>
      <vt:lpstr>ORACLE问题排查之浅谈</vt:lpstr>
      <vt:lpstr>ORACLE问题排查之浅谈-之程咬金的三板斧</vt:lpstr>
      <vt:lpstr>劈脑袋-获取日志系统信息 鬼剔牙-借助工具 掏耳朵-借助网络核实</vt:lpstr>
      <vt:lpstr>劈脑袋-获取日志系统信息</vt:lpstr>
      <vt:lpstr>数据库日志(alert_$SID.log)</vt:lpstr>
      <vt:lpstr>数据库日志(alert_$SID.log)</vt:lpstr>
      <vt:lpstr>监听日志（listener）</vt:lpstr>
      <vt:lpstr>监听日志（listener）</vt:lpstr>
      <vt:lpstr>集群日志</vt:lpstr>
      <vt:lpstr>操作系统日志</vt:lpstr>
      <vt:lpstr>系统性能信息获取</vt:lpstr>
      <vt:lpstr>系统性能信息获取</vt:lpstr>
      <vt:lpstr>topas</vt:lpstr>
      <vt:lpstr>鬼剔牙-借助工具</vt:lpstr>
      <vt:lpstr>数据库自带工具</vt:lpstr>
      <vt:lpstr>性能报告-等待事件</vt:lpstr>
      <vt:lpstr>性能报告-等待事件</vt:lpstr>
      <vt:lpstr>分析ADDM报告</vt:lpstr>
      <vt:lpstr>分析ADDM报告</vt:lpstr>
      <vt:lpstr>分析ADDM报告</vt:lpstr>
      <vt:lpstr>分析ADDM报告</vt:lpstr>
      <vt:lpstr>分析ADDM报告</vt:lpstr>
      <vt:lpstr>分析ADDM报告</vt:lpstr>
      <vt:lpstr>分析ADDM报告</vt:lpstr>
      <vt:lpstr>掏耳朵-借助网络核实</vt:lpstr>
      <vt:lpstr>案例分享1： ORA-00257处理</vt:lpstr>
      <vt:lpstr>案例分享1： ORA-00257处理</vt:lpstr>
      <vt:lpstr>关于挂起（Pending）状态事务处理的步骤</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ORACLE问题排查之浅谈</dc:title>
  <dc:creator>ThinKPad</dc:creator>
  <cp:lastModifiedBy>李 飞</cp:lastModifiedBy>
  <cp:revision>5</cp:revision>
  <dcterms:created xsi:type="dcterms:W3CDTF">2018-09-13T13:07:59Z</dcterms:created>
  <dcterms:modified xsi:type="dcterms:W3CDTF">2018-09-15T06:26:09Z</dcterms:modified>
</cp:coreProperties>
</file>