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1"/>
  </p:notesMasterIdLst>
  <p:handoutMasterIdLst>
    <p:handoutMasterId r:id="rId32"/>
  </p:handoutMasterIdLst>
  <p:sldIdLst>
    <p:sldId id="1206" r:id="rId2"/>
    <p:sldId id="1409" r:id="rId3"/>
    <p:sldId id="1410" r:id="rId4"/>
    <p:sldId id="1411" r:id="rId5"/>
    <p:sldId id="1412" r:id="rId6"/>
    <p:sldId id="1413" r:id="rId7"/>
    <p:sldId id="1415" r:id="rId8"/>
    <p:sldId id="1416" r:id="rId9"/>
    <p:sldId id="1417" r:id="rId10"/>
    <p:sldId id="1418" r:id="rId11"/>
    <p:sldId id="1419" r:id="rId12"/>
    <p:sldId id="1424" r:id="rId13"/>
    <p:sldId id="1436" r:id="rId14"/>
    <p:sldId id="1420" r:id="rId15"/>
    <p:sldId id="1421" r:id="rId16"/>
    <p:sldId id="1422" r:id="rId17"/>
    <p:sldId id="1423" r:id="rId18"/>
    <p:sldId id="1437" r:id="rId19"/>
    <p:sldId id="1425" r:id="rId20"/>
    <p:sldId id="1426" r:id="rId21"/>
    <p:sldId id="1427" r:id="rId22"/>
    <p:sldId id="1428" r:id="rId23"/>
    <p:sldId id="1429" r:id="rId24"/>
    <p:sldId id="1430" r:id="rId25"/>
    <p:sldId id="1431" r:id="rId26"/>
    <p:sldId id="1432" r:id="rId27"/>
    <p:sldId id="1438" r:id="rId28"/>
    <p:sldId id="1439" r:id="rId29"/>
    <p:sldId id="1433" r:id="rId30"/>
  </p:sldIdLst>
  <p:sldSz cx="9144000" cy="6858000" type="screen4x3"/>
  <p:notesSz cx="6797675" cy="9874250"/>
  <p:kinsoku lang="zh-CN" invalStChars="!),.:;?]}、。—ˇ¨〃々～‖…’”〕〉》」』〗】∶！＂＇），．：；？］｀｜｝·" invalEndChars="([{‘“〔〈《「『〖【（［｛．·"/>
  <p:defaultTextStyle>
    <a:defPPr>
      <a:defRPr lang="zh-CN"/>
    </a:defPPr>
    <a:lvl1pPr algn="just" rtl="0" eaLnBrk="0" fontAlgn="base" hangingPunct="0">
      <a:spcBef>
        <a:spcPct val="20000"/>
      </a:spcBef>
      <a:spcAft>
        <a:spcPct val="0"/>
      </a:spcAft>
      <a:buClr>
        <a:srgbClr val="003366"/>
      </a:buClr>
      <a:buSzPct val="60000"/>
      <a:buFont typeface="Wingdings" pitchFamily="2" charset="2"/>
      <a:defRPr sz="2200" kern="1200">
        <a:solidFill>
          <a:schemeClr val="tx1"/>
        </a:solidFill>
        <a:latin typeface="楷体_GB2312" pitchFamily="49" charset="-122"/>
        <a:ea typeface="楷体_GB2312" pitchFamily="49" charset="-122"/>
        <a:cs typeface="+mn-cs"/>
      </a:defRPr>
    </a:lvl1pPr>
    <a:lvl2pPr marL="457200" algn="just" rtl="0" eaLnBrk="0" fontAlgn="base" hangingPunct="0">
      <a:spcBef>
        <a:spcPct val="20000"/>
      </a:spcBef>
      <a:spcAft>
        <a:spcPct val="0"/>
      </a:spcAft>
      <a:buClr>
        <a:srgbClr val="003366"/>
      </a:buClr>
      <a:buSzPct val="60000"/>
      <a:buFont typeface="Wingdings" pitchFamily="2" charset="2"/>
      <a:defRPr sz="2200" kern="1200">
        <a:solidFill>
          <a:schemeClr val="tx1"/>
        </a:solidFill>
        <a:latin typeface="楷体_GB2312" pitchFamily="49" charset="-122"/>
        <a:ea typeface="楷体_GB2312" pitchFamily="49" charset="-122"/>
        <a:cs typeface="+mn-cs"/>
      </a:defRPr>
    </a:lvl2pPr>
    <a:lvl3pPr marL="914400" algn="just" rtl="0" eaLnBrk="0" fontAlgn="base" hangingPunct="0">
      <a:spcBef>
        <a:spcPct val="20000"/>
      </a:spcBef>
      <a:spcAft>
        <a:spcPct val="0"/>
      </a:spcAft>
      <a:buClr>
        <a:srgbClr val="003366"/>
      </a:buClr>
      <a:buSzPct val="60000"/>
      <a:buFont typeface="Wingdings" pitchFamily="2" charset="2"/>
      <a:defRPr sz="2200" kern="1200">
        <a:solidFill>
          <a:schemeClr val="tx1"/>
        </a:solidFill>
        <a:latin typeface="楷体_GB2312" pitchFamily="49" charset="-122"/>
        <a:ea typeface="楷体_GB2312" pitchFamily="49" charset="-122"/>
        <a:cs typeface="+mn-cs"/>
      </a:defRPr>
    </a:lvl3pPr>
    <a:lvl4pPr marL="1371600" algn="just" rtl="0" eaLnBrk="0" fontAlgn="base" hangingPunct="0">
      <a:spcBef>
        <a:spcPct val="20000"/>
      </a:spcBef>
      <a:spcAft>
        <a:spcPct val="0"/>
      </a:spcAft>
      <a:buClr>
        <a:srgbClr val="003366"/>
      </a:buClr>
      <a:buSzPct val="60000"/>
      <a:buFont typeface="Wingdings" pitchFamily="2" charset="2"/>
      <a:defRPr sz="2200" kern="1200">
        <a:solidFill>
          <a:schemeClr val="tx1"/>
        </a:solidFill>
        <a:latin typeface="楷体_GB2312" pitchFamily="49" charset="-122"/>
        <a:ea typeface="楷体_GB2312" pitchFamily="49" charset="-122"/>
        <a:cs typeface="+mn-cs"/>
      </a:defRPr>
    </a:lvl4pPr>
    <a:lvl5pPr marL="1828800" algn="just" rtl="0" eaLnBrk="0" fontAlgn="base" hangingPunct="0">
      <a:spcBef>
        <a:spcPct val="20000"/>
      </a:spcBef>
      <a:spcAft>
        <a:spcPct val="0"/>
      </a:spcAft>
      <a:buClr>
        <a:srgbClr val="003366"/>
      </a:buClr>
      <a:buSzPct val="60000"/>
      <a:buFont typeface="Wingdings" pitchFamily="2" charset="2"/>
      <a:defRPr sz="2200"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2200"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2200"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2200"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2200" kern="1200">
        <a:solidFill>
          <a:schemeClr val="tx1"/>
        </a:solidFill>
        <a:latin typeface="楷体_GB2312" pitchFamily="49" charset="-122"/>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E5F2FF"/>
    <a:srgbClr val="AFD1FB"/>
    <a:srgbClr val="DBE5F1"/>
    <a:srgbClr val="F0E1FF"/>
    <a:srgbClr val="ABD5FF"/>
    <a:srgbClr val="EFF7FF"/>
    <a:srgbClr val="FFEBEB"/>
    <a:srgbClr val="FF33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85" autoAdjust="0"/>
    <p:restoredTop sz="82546" autoAdjust="0"/>
  </p:normalViewPr>
  <p:slideViewPr>
    <p:cSldViewPr snapToGrid="0">
      <p:cViewPr varScale="1">
        <p:scale>
          <a:sx n="86" d="100"/>
          <a:sy n="86" d="100"/>
        </p:scale>
        <p:origin x="-132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5" d="100"/>
          <a:sy n="75" d="100"/>
        </p:scale>
        <p:origin x="-1416" y="-72"/>
      </p:cViewPr>
      <p:guideLst>
        <p:guide orient="horz" pos="3111"/>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idx="2"/>
          </p:nvPr>
        </p:nvSpPr>
        <p:spPr bwMode="auto">
          <a:xfrm>
            <a:off x="942975" y="747713"/>
            <a:ext cx="4919663" cy="3689350"/>
          </a:xfrm>
          <a:prstGeom prst="rect">
            <a:avLst/>
          </a:prstGeom>
          <a:noFill/>
          <a:ln w="12700">
            <a:solidFill>
              <a:srgbClr val="000000"/>
            </a:solidFill>
            <a:miter lim="800000"/>
            <a:headEnd/>
            <a:tailEnd/>
          </a:ln>
        </p:spPr>
      </p:sp>
      <p:sp>
        <p:nvSpPr>
          <p:cNvPr id="2051" name="Rectangle 3"/>
          <p:cNvSpPr>
            <a:spLocks noGrp="1" noChangeArrowheads="1"/>
          </p:cNvSpPr>
          <p:nvPr>
            <p:ph type="body" sz="quarter" idx="3"/>
          </p:nvPr>
        </p:nvSpPr>
        <p:spPr bwMode="auto">
          <a:xfrm>
            <a:off x="906463" y="4687888"/>
            <a:ext cx="4983162" cy="4443412"/>
          </a:xfrm>
          <a:prstGeom prst="rect">
            <a:avLst/>
          </a:prstGeom>
          <a:noFill/>
          <a:ln w="12700">
            <a:noFill/>
            <a:miter lim="800000"/>
            <a:headEnd/>
            <a:tailEnd/>
          </a:ln>
          <a:effectLst/>
        </p:spPr>
        <p:txBody>
          <a:bodyPr vert="horz" wrap="square" lIns="90200" tIns="44308" rIns="90200" bIns="44308"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a:t>
            </a:r>
            <a:r>
              <a:rPr lang="zh-CN" altLang="en-US" dirty="0" smtClean="0"/>
              <a:t>日后的上海证券交易所交易日的下一共同交易日，或者</a:t>
            </a:r>
            <a:r>
              <a:rPr lang="en-US" altLang="zh-CN" dirty="0" smtClean="0"/>
              <a:t>T+1</a:t>
            </a:r>
            <a:r>
              <a:rPr lang="zh-CN" altLang="en-US" dirty="0" smtClean="0"/>
              <a:t>日后的共同交易日</a:t>
            </a:r>
            <a:endParaRPr lang="en-US" altLang="zh-CN" dirty="0" smtClean="0"/>
          </a:p>
          <a:p>
            <a:r>
              <a:rPr lang="zh-CN" altLang="zh-CN" dirty="0" smtClean="0">
                <a:solidFill>
                  <a:srgbClr val="FF0000"/>
                </a:solidFill>
              </a:rPr>
              <a:t>补券日后的第</a:t>
            </a:r>
            <a:r>
              <a:rPr lang="en-US" altLang="zh-CN" dirty="0" smtClean="0">
                <a:solidFill>
                  <a:srgbClr val="FF0000"/>
                </a:solidFill>
              </a:rPr>
              <a:t>2</a:t>
            </a:r>
            <a:r>
              <a:rPr lang="zh-CN" altLang="zh-CN" dirty="0" smtClean="0">
                <a:solidFill>
                  <a:srgbClr val="FF0000"/>
                </a:solidFill>
              </a:rPr>
              <a:t>个上海证券交易所交易日</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a:t>
            </a:r>
            <a:r>
              <a:rPr lang="zh-CN" altLang="en-US" dirty="0" smtClean="0"/>
              <a:t>日后上交所交易日后的共同交易日</a:t>
            </a:r>
            <a:endParaRPr lang="en-US" altLang="zh-CN" dirty="0" smtClean="0"/>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6"/>
          <p:cNvSpPr>
            <a:spLocks noChangeArrowheads="1"/>
          </p:cNvSpPr>
          <p:nvPr userDrawn="1"/>
        </p:nvSpPr>
        <p:spPr bwMode="auto">
          <a:xfrm>
            <a:off x="3132138" y="3284538"/>
            <a:ext cx="5616575" cy="641350"/>
          </a:xfrm>
          <a:prstGeom prst="rect">
            <a:avLst/>
          </a:prstGeom>
          <a:noFill/>
          <a:ln w="9525">
            <a:noFill/>
            <a:miter lim="800000"/>
            <a:headEnd/>
            <a:tailEnd/>
          </a:ln>
          <a:effectLst/>
        </p:spPr>
        <p:txBody>
          <a:bodyPr>
            <a:spAutoFit/>
          </a:bodyPr>
          <a:lstStyle/>
          <a:p>
            <a:pPr algn="l" eaLnBrk="1" hangingPunct="1">
              <a:spcBef>
                <a:spcPct val="0"/>
              </a:spcBef>
              <a:buClrTx/>
              <a:buSzTx/>
              <a:buFontTx/>
              <a:buNone/>
              <a:defRPr/>
            </a:pPr>
            <a:r>
              <a:rPr lang="en-US" altLang="zh-CN" sz="3600">
                <a:solidFill>
                  <a:schemeClr val="bg1"/>
                </a:solidFill>
              </a:rPr>
              <a:t>   </a:t>
            </a:r>
            <a:endParaRPr lang="en-US" altLang="zh-CN" sz="2400">
              <a:solidFill>
                <a:schemeClr val="bg1"/>
              </a:solidFill>
            </a:endParaRPr>
          </a:p>
        </p:txBody>
      </p:sp>
      <p:sp>
        <p:nvSpPr>
          <p:cNvPr id="3" name="Rectangle 12"/>
          <p:cNvSpPr>
            <a:spLocks noChangeArrowheads="1"/>
          </p:cNvSpPr>
          <p:nvPr userDrawn="1"/>
        </p:nvSpPr>
        <p:spPr bwMode="auto">
          <a:xfrm>
            <a:off x="468313" y="6713538"/>
            <a:ext cx="7705725" cy="144462"/>
          </a:xfrm>
          <a:prstGeom prst="rect">
            <a:avLst/>
          </a:prstGeom>
          <a:solidFill>
            <a:srgbClr val="003366"/>
          </a:solidFill>
          <a:ln w="12700" algn="ctr">
            <a:noFill/>
            <a:miter lim="800000"/>
            <a:headEnd/>
            <a:tailEnd/>
          </a:ln>
          <a:effectLst/>
        </p:spPr>
        <p:txBody>
          <a:bodyPr lIns="90488" tIns="44450" rIns="90488" bIns="44450" anchor="ctr">
            <a:spAutoFit/>
          </a:bodyPr>
          <a:lstStyle/>
          <a:p>
            <a:pPr>
              <a:defRPr/>
            </a:pPr>
            <a:endParaRPr lang="zh-CN" altLang="en-US"/>
          </a:p>
        </p:txBody>
      </p:sp>
      <p:sp>
        <p:nvSpPr>
          <p:cNvPr id="4" name="Rectangle 13"/>
          <p:cNvSpPr>
            <a:spLocks noChangeArrowheads="1"/>
          </p:cNvSpPr>
          <p:nvPr userDrawn="1"/>
        </p:nvSpPr>
        <p:spPr bwMode="auto">
          <a:xfrm>
            <a:off x="8278813" y="6713538"/>
            <a:ext cx="865187" cy="144462"/>
          </a:xfrm>
          <a:prstGeom prst="rect">
            <a:avLst/>
          </a:prstGeom>
          <a:solidFill>
            <a:srgbClr val="990000"/>
          </a:solidFill>
          <a:ln w="12700" algn="ctr">
            <a:noFill/>
            <a:miter lim="800000"/>
            <a:headEnd/>
            <a:tailEnd/>
          </a:ln>
          <a:effectLst/>
        </p:spPr>
        <p:txBody>
          <a:bodyPr wrap="none" lIns="90488" tIns="44450" rIns="90488" bIns="44450" anchor="ctr">
            <a:spAutoFit/>
          </a:bodyPr>
          <a:lstStyle/>
          <a:p>
            <a:pPr>
              <a:defRPr/>
            </a:pPr>
            <a:endParaRPr lang="zh-CN" altLang="en-US"/>
          </a:p>
        </p:txBody>
      </p:sp>
      <p:pic>
        <p:nvPicPr>
          <p:cNvPr id="5" name="Picture 18"/>
          <p:cNvPicPr>
            <a:picLocks noChangeAspect="1" noChangeArrowheads="1"/>
          </p:cNvPicPr>
          <p:nvPr userDrawn="1"/>
        </p:nvPicPr>
        <p:blipFill>
          <a:blip r:embed="rId2" cstate="print"/>
          <a:srcRect/>
          <a:stretch>
            <a:fillRect/>
          </a:stretch>
        </p:blipFill>
        <p:spPr bwMode="auto">
          <a:xfrm>
            <a:off x="0" y="1768475"/>
            <a:ext cx="1616075" cy="2032000"/>
          </a:xfrm>
          <a:prstGeom prst="rect">
            <a:avLst/>
          </a:prstGeom>
          <a:noFill/>
          <a:ln w="3175" algn="ctr">
            <a:noFill/>
            <a:miter lim="800000"/>
            <a:headEnd/>
            <a:tailEnd/>
          </a:ln>
        </p:spPr>
      </p:pic>
      <p:sp>
        <p:nvSpPr>
          <p:cNvPr id="6" name="Rectangle 19"/>
          <p:cNvSpPr>
            <a:spLocks noChangeArrowheads="1"/>
          </p:cNvSpPr>
          <p:nvPr userDrawn="1"/>
        </p:nvSpPr>
        <p:spPr bwMode="auto">
          <a:xfrm>
            <a:off x="1673225" y="1766888"/>
            <a:ext cx="7470775" cy="2028825"/>
          </a:xfrm>
          <a:prstGeom prst="rect">
            <a:avLst/>
          </a:prstGeom>
          <a:solidFill>
            <a:srgbClr val="003366"/>
          </a:solidFill>
          <a:ln w="9525">
            <a:noFill/>
            <a:miter lim="800000"/>
            <a:headEnd/>
            <a:tailEnd/>
          </a:ln>
          <a:effectLst/>
        </p:spPr>
        <p:txBody>
          <a:bodyPr wrap="none" lIns="61329" tIns="30664" rIns="61329" bIns="30664"/>
          <a:lstStyle/>
          <a:p>
            <a:pPr algn="l" defTabSz="612775" eaLnBrk="1" hangingPunct="1">
              <a:spcBef>
                <a:spcPct val="0"/>
              </a:spcBef>
              <a:buClrTx/>
              <a:buSzTx/>
              <a:buFontTx/>
              <a:buNone/>
              <a:defRPr/>
            </a:pPr>
            <a:r>
              <a:rPr lang="en-US" altLang="zh-CN" sz="3200">
                <a:solidFill>
                  <a:schemeClr val="bg1"/>
                </a:solidFill>
                <a:latin typeface="黑体" pitchFamily="2" charset="-122"/>
                <a:ea typeface="黑体" pitchFamily="2" charset="-122"/>
              </a:rPr>
              <a:t>       </a:t>
            </a:r>
          </a:p>
          <a:p>
            <a:pPr algn="l" defTabSz="612775">
              <a:spcBef>
                <a:spcPct val="0"/>
              </a:spcBef>
              <a:buClrTx/>
              <a:buSzTx/>
              <a:buFontTx/>
              <a:buNone/>
              <a:defRPr/>
            </a:pPr>
            <a:r>
              <a:rPr lang="en-US" altLang="zh-CN" sz="3600" b="1">
                <a:solidFill>
                  <a:schemeClr val="bg1"/>
                </a:solidFill>
                <a:latin typeface="黑体" pitchFamily="2" charset="-122"/>
                <a:ea typeface="黑体" pitchFamily="2" charset="-122"/>
              </a:rPr>
              <a:t>  </a:t>
            </a:r>
          </a:p>
        </p:txBody>
      </p:sp>
      <p:pic>
        <p:nvPicPr>
          <p:cNvPr id="7" name="Picture 20"/>
          <p:cNvPicPr>
            <a:picLocks noChangeAspect="1" noChangeArrowheads="1"/>
          </p:cNvPicPr>
          <p:nvPr userDrawn="1"/>
        </p:nvPicPr>
        <p:blipFill>
          <a:blip r:embed="rId3" cstate="print"/>
          <a:srcRect/>
          <a:stretch>
            <a:fillRect/>
          </a:stretch>
        </p:blipFill>
        <p:spPr bwMode="auto">
          <a:xfrm>
            <a:off x="471488" y="6248400"/>
            <a:ext cx="2174875" cy="287338"/>
          </a:xfrm>
          <a:prstGeom prst="rect">
            <a:avLst/>
          </a:prstGeom>
          <a:noFill/>
          <a:ln w="9525">
            <a:noFill/>
            <a:miter lim="800000"/>
            <a:headEnd/>
            <a:tailEnd/>
          </a:ln>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5900" y="260350"/>
            <a:ext cx="2057400" cy="60150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3700" y="260350"/>
            <a:ext cx="6019800" cy="60150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5288" y="260350"/>
            <a:ext cx="7386637" cy="533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93700" y="1196975"/>
            <a:ext cx="8229600" cy="5078413"/>
          </a:xfrm>
        </p:spPr>
        <p:txBody>
          <a:bodyPr/>
          <a:lstStyle/>
          <a:p>
            <a:pPr lvl="0"/>
            <a:endParaRPr lang="zh-CN" altLang="en-US" noProof="0" smtClean="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260350"/>
            <a:ext cx="7386637"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93700" y="1196975"/>
            <a:ext cx="4038600" cy="50784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84700" y="1196975"/>
            <a:ext cx="4038600" cy="50784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3700" y="1196975"/>
            <a:ext cx="4038600" cy="5078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84700" y="1196975"/>
            <a:ext cx="4038600" cy="5078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 name="Rectangle 24"/>
          <p:cNvSpPr>
            <a:spLocks noChangeArrowheads="1"/>
          </p:cNvSpPr>
          <p:nvPr userDrawn="1"/>
        </p:nvSpPr>
        <p:spPr bwMode="auto">
          <a:xfrm>
            <a:off x="0" y="0"/>
            <a:ext cx="7812088" cy="914400"/>
          </a:xfrm>
          <a:prstGeom prst="rect">
            <a:avLst/>
          </a:prstGeom>
          <a:solidFill>
            <a:srgbClr val="003366"/>
          </a:solidFill>
          <a:ln w="3175" algn="ctr">
            <a:noFill/>
            <a:miter lim="800000"/>
            <a:headEnd/>
            <a:tailEnd/>
          </a:ln>
          <a:effectLst/>
        </p:spPr>
        <p:txBody>
          <a:bodyPr wrap="none" lIns="93600" tIns="82800" rIns="93600" bIns="82800" anchor="ctr"/>
          <a:lstStyle/>
          <a:p>
            <a:pPr>
              <a:defRPr/>
            </a:pPr>
            <a:endParaRPr lang="zh-CN" altLang="en-US"/>
          </a:p>
        </p:txBody>
      </p:sp>
      <p:sp>
        <p:nvSpPr>
          <p:cNvPr id="1027" name="Rectangle 2"/>
          <p:cNvSpPr>
            <a:spLocks noGrp="1" noChangeArrowheads="1"/>
          </p:cNvSpPr>
          <p:nvPr>
            <p:ph type="title"/>
          </p:nvPr>
        </p:nvSpPr>
        <p:spPr bwMode="auto">
          <a:xfrm>
            <a:off x="395288" y="260350"/>
            <a:ext cx="7386637" cy="533400"/>
          </a:xfrm>
          <a:prstGeom prst="rect">
            <a:avLst/>
          </a:prstGeom>
          <a:noFill/>
          <a:ln w="12700">
            <a:noFill/>
            <a:miter lim="800000"/>
            <a:headEnd/>
            <a:tailEnd/>
          </a:ln>
        </p:spPr>
        <p:txBody>
          <a:bodyPr vert="horz" wrap="square" lIns="90488" tIns="44450" rIns="90488" bIns="44450" numCol="1" anchor="b"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393700" y="1196975"/>
            <a:ext cx="8229600" cy="5078413"/>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pic>
        <p:nvPicPr>
          <p:cNvPr id="1029" name="Picture 17"/>
          <p:cNvPicPr>
            <a:picLocks noChangeAspect="1" noChangeArrowheads="1"/>
          </p:cNvPicPr>
          <p:nvPr userDrawn="1"/>
        </p:nvPicPr>
        <p:blipFill>
          <a:blip r:embed="rId15" cstate="print"/>
          <a:srcRect/>
          <a:stretch>
            <a:fillRect/>
          </a:stretch>
        </p:blipFill>
        <p:spPr bwMode="auto">
          <a:xfrm>
            <a:off x="6488113" y="6281738"/>
            <a:ext cx="2160587" cy="263525"/>
          </a:xfrm>
          <a:prstGeom prst="rect">
            <a:avLst/>
          </a:prstGeom>
          <a:noFill/>
          <a:ln w="9525">
            <a:noFill/>
            <a:miter lim="800000"/>
            <a:headEnd/>
            <a:tailEnd/>
          </a:ln>
        </p:spPr>
      </p:pic>
      <p:sp>
        <p:nvSpPr>
          <p:cNvPr id="1049" name="Rectangle 25"/>
          <p:cNvSpPr>
            <a:spLocks noChangeArrowheads="1"/>
          </p:cNvSpPr>
          <p:nvPr userDrawn="1"/>
        </p:nvSpPr>
        <p:spPr bwMode="auto">
          <a:xfrm>
            <a:off x="7885113" y="0"/>
            <a:ext cx="1258887" cy="908050"/>
          </a:xfrm>
          <a:prstGeom prst="rect">
            <a:avLst/>
          </a:prstGeom>
          <a:solidFill>
            <a:srgbClr val="990000"/>
          </a:solidFill>
          <a:ln w="3175" algn="ctr">
            <a:noFill/>
            <a:miter lim="800000"/>
            <a:headEnd/>
            <a:tailEnd/>
          </a:ln>
          <a:effectLst/>
        </p:spPr>
        <p:txBody>
          <a:bodyPr wrap="none" lIns="93600" tIns="82800" rIns="93600" bIns="82800" anchor="ctr"/>
          <a:lstStyle/>
          <a:p>
            <a:pPr>
              <a:defRPr/>
            </a:pPr>
            <a:endParaRPr lang="zh-CN" altLang="en-US"/>
          </a:p>
        </p:txBody>
      </p:sp>
      <p:sp>
        <p:nvSpPr>
          <p:cNvPr id="7" name="TextBox 6"/>
          <p:cNvSpPr txBox="1"/>
          <p:nvPr userDrawn="1"/>
        </p:nvSpPr>
        <p:spPr>
          <a:xfrm>
            <a:off x="8693150" y="6507163"/>
            <a:ext cx="450850" cy="304800"/>
          </a:xfrm>
          <a:prstGeom prst="rect">
            <a:avLst/>
          </a:prstGeom>
          <a:noFill/>
        </p:spPr>
        <p:txBody>
          <a:bodyPr wrap="none">
            <a:spAutoFit/>
          </a:bodyPr>
          <a:lstStyle/>
          <a:p>
            <a:pPr>
              <a:defRPr/>
            </a:pPr>
            <a:fld id="{28F88B7F-3DE7-4FC3-823C-CFF1D5D3BE9D}" type="slidenum">
              <a:rPr lang="zh-CN" altLang="en-US" sz="1400">
                <a:solidFill>
                  <a:schemeClr val="tx1">
                    <a:lumMod val="65000"/>
                    <a:lumOff val="35000"/>
                  </a:schemeClr>
                </a:solidFill>
                <a:latin typeface="+mj-lt"/>
              </a:rPr>
              <a:pPr>
                <a:defRPr/>
              </a:pPr>
              <a:t>‹#›</a:t>
            </a:fld>
            <a:endParaRPr lang="zh-CN" altLang="en-US" sz="1400" dirty="0">
              <a:solidFill>
                <a:schemeClr val="tx1">
                  <a:lumMod val="65000"/>
                  <a:lumOff val="35000"/>
                </a:schemeClr>
              </a:solidFill>
              <a:latin typeface="+mj-lt"/>
            </a:endParaRPr>
          </a:p>
        </p:txBody>
      </p:sp>
    </p:spTree>
  </p:cSld>
  <p:clrMap bg1="lt1" tx1="dk1" bg2="lt2" tx2="dk2" accent1="accent1" accent2="accent2" accent3="accent3" accent4="accent4" accent5="accent5" accent6="accent6" hlink="hlink" folHlink="folHlink"/>
  <p:sldLayoutIdLst>
    <p:sldLayoutId id="2147483829"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Lst>
  <p:transition/>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黑体" pitchFamily="2" charset="-122"/>
          <a:ea typeface="黑体" pitchFamily="2" charset="-122"/>
        </a:defRPr>
      </a:lvl2pPr>
      <a:lvl3pPr algn="l" rtl="0" eaLnBrk="0" fontAlgn="base" hangingPunct="0">
        <a:spcBef>
          <a:spcPct val="0"/>
        </a:spcBef>
        <a:spcAft>
          <a:spcPct val="0"/>
        </a:spcAft>
        <a:defRPr sz="3200" b="1">
          <a:solidFill>
            <a:schemeClr val="bg1"/>
          </a:solidFill>
          <a:latin typeface="黑体" pitchFamily="2" charset="-122"/>
          <a:ea typeface="黑体" pitchFamily="2" charset="-122"/>
        </a:defRPr>
      </a:lvl3pPr>
      <a:lvl4pPr algn="l" rtl="0" eaLnBrk="0" fontAlgn="base" hangingPunct="0">
        <a:spcBef>
          <a:spcPct val="0"/>
        </a:spcBef>
        <a:spcAft>
          <a:spcPct val="0"/>
        </a:spcAft>
        <a:defRPr sz="3200" b="1">
          <a:solidFill>
            <a:schemeClr val="bg1"/>
          </a:solidFill>
          <a:latin typeface="黑体" pitchFamily="2" charset="-122"/>
          <a:ea typeface="黑体" pitchFamily="2" charset="-122"/>
        </a:defRPr>
      </a:lvl4pPr>
      <a:lvl5pPr algn="l" rtl="0" eaLnBrk="0" fontAlgn="base" hangingPunct="0">
        <a:spcBef>
          <a:spcPct val="0"/>
        </a:spcBef>
        <a:spcAft>
          <a:spcPct val="0"/>
        </a:spcAft>
        <a:defRPr sz="3200" b="1">
          <a:solidFill>
            <a:schemeClr val="bg1"/>
          </a:solidFill>
          <a:latin typeface="黑体" pitchFamily="2" charset="-122"/>
          <a:ea typeface="黑体" pitchFamily="2" charset="-122"/>
        </a:defRPr>
      </a:lvl5pPr>
      <a:lvl6pPr marL="457200" algn="l" rtl="0" eaLnBrk="0" fontAlgn="base" hangingPunct="0">
        <a:spcBef>
          <a:spcPct val="0"/>
        </a:spcBef>
        <a:spcAft>
          <a:spcPct val="0"/>
        </a:spcAft>
        <a:defRPr sz="3200" b="1">
          <a:solidFill>
            <a:schemeClr val="bg1"/>
          </a:solidFill>
          <a:latin typeface="黑体" pitchFamily="2" charset="-122"/>
          <a:ea typeface="黑体" pitchFamily="2" charset="-122"/>
        </a:defRPr>
      </a:lvl6pPr>
      <a:lvl7pPr marL="914400" algn="l" rtl="0" eaLnBrk="0" fontAlgn="base" hangingPunct="0">
        <a:spcBef>
          <a:spcPct val="0"/>
        </a:spcBef>
        <a:spcAft>
          <a:spcPct val="0"/>
        </a:spcAft>
        <a:defRPr sz="3200" b="1">
          <a:solidFill>
            <a:schemeClr val="bg1"/>
          </a:solidFill>
          <a:latin typeface="黑体" pitchFamily="2" charset="-122"/>
          <a:ea typeface="黑体" pitchFamily="2" charset="-122"/>
        </a:defRPr>
      </a:lvl7pPr>
      <a:lvl8pPr marL="1371600" algn="l" rtl="0" eaLnBrk="0" fontAlgn="base" hangingPunct="0">
        <a:spcBef>
          <a:spcPct val="0"/>
        </a:spcBef>
        <a:spcAft>
          <a:spcPct val="0"/>
        </a:spcAft>
        <a:defRPr sz="3200" b="1">
          <a:solidFill>
            <a:schemeClr val="bg1"/>
          </a:solidFill>
          <a:latin typeface="黑体" pitchFamily="2" charset="-122"/>
          <a:ea typeface="黑体" pitchFamily="2" charset="-122"/>
        </a:defRPr>
      </a:lvl8pPr>
      <a:lvl9pPr marL="1828800" algn="l" rtl="0" eaLnBrk="0" fontAlgn="base" hangingPunct="0">
        <a:spcBef>
          <a:spcPct val="0"/>
        </a:spcBef>
        <a:spcAft>
          <a:spcPct val="0"/>
        </a:spcAft>
        <a:defRPr sz="3200" b="1">
          <a:solidFill>
            <a:schemeClr val="bg1"/>
          </a:solidFill>
          <a:latin typeface="黑体" pitchFamily="2" charset="-122"/>
          <a:ea typeface="黑体" pitchFamily="2" charset="-122"/>
        </a:defRPr>
      </a:lvl9pPr>
    </p:titleStyle>
    <p:bodyStyle>
      <a:lvl1pPr marL="342900" indent="-342900" algn="just" rtl="0" eaLnBrk="0" fontAlgn="base" hangingPunct="0">
        <a:spcBef>
          <a:spcPct val="20000"/>
        </a:spcBef>
        <a:spcAft>
          <a:spcPct val="0"/>
        </a:spcAft>
        <a:buClr>
          <a:srgbClr val="003366"/>
        </a:buClr>
        <a:buSzPct val="60000"/>
        <a:buFont typeface="Wingdings" pitchFamily="2" charset="2"/>
        <a:buChar char="l"/>
        <a:defRPr sz="2400" b="1">
          <a:solidFill>
            <a:schemeClr val="tx1"/>
          </a:solidFill>
          <a:latin typeface="+mn-lt"/>
          <a:ea typeface="+mn-ea"/>
          <a:cs typeface="+mn-cs"/>
        </a:defRPr>
      </a:lvl1pPr>
      <a:lvl2pPr marL="742950" indent="-285750" algn="just" rtl="0" eaLnBrk="0" fontAlgn="base" hangingPunct="0">
        <a:spcBef>
          <a:spcPct val="20000"/>
        </a:spcBef>
        <a:spcAft>
          <a:spcPct val="0"/>
        </a:spcAft>
        <a:buClr>
          <a:srgbClr val="003366"/>
        </a:buClr>
        <a:buSzPct val="30000"/>
        <a:buFont typeface="Wingdings" pitchFamily="2" charset="2"/>
        <a:buChar char="u"/>
        <a:defRPr sz="2200">
          <a:solidFill>
            <a:schemeClr val="tx1"/>
          </a:solidFill>
          <a:latin typeface="+mn-lt"/>
          <a:ea typeface="+mn-ea"/>
        </a:defRPr>
      </a:lvl2pPr>
      <a:lvl3pPr marL="1143000" indent="-228600" algn="l" rtl="0" eaLnBrk="0" fontAlgn="base" hangingPunct="0">
        <a:spcBef>
          <a:spcPct val="20000"/>
        </a:spcBef>
        <a:spcAft>
          <a:spcPct val="0"/>
        </a:spcAft>
        <a:buClr>
          <a:srgbClr val="FF0000"/>
        </a:buClr>
        <a:buSzPct val="45000"/>
        <a:buFont typeface="Monotype Sorts"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rgbClr val="CC0000"/>
        </a:buClr>
        <a:buSzPct val="100000"/>
        <a:buFont typeface="Symbol" pitchFamily="18" charset="2"/>
        <a:buChar char="-"/>
        <a:defRPr sz="2000">
          <a:solidFill>
            <a:srgbClr val="003366"/>
          </a:solidFill>
          <a:latin typeface="+mn-lt"/>
          <a:ea typeface="+mn-ea"/>
        </a:defRPr>
      </a:lvl4pPr>
      <a:lvl5pPr marL="2057400" indent="-228600" algn="l" rtl="0" eaLnBrk="0" fontAlgn="base" hangingPunct="0">
        <a:spcBef>
          <a:spcPct val="20000"/>
        </a:spcBef>
        <a:spcAft>
          <a:spcPct val="0"/>
        </a:spcAft>
        <a:buClr>
          <a:srgbClr val="FF0000"/>
        </a:buClr>
        <a:buSzPct val="40000"/>
        <a:buFont typeface="Monotype Sorts" charset="2"/>
        <a:buChar char="l"/>
        <a:defRPr sz="1600">
          <a:solidFill>
            <a:srgbClr val="003366"/>
          </a:solidFill>
          <a:latin typeface="+mn-lt"/>
          <a:ea typeface="+mn-ea"/>
        </a:defRPr>
      </a:lvl5pPr>
      <a:lvl6pPr marL="2514600" indent="-228600" algn="l" rtl="0" eaLnBrk="0" fontAlgn="base" hangingPunct="0">
        <a:spcBef>
          <a:spcPct val="20000"/>
        </a:spcBef>
        <a:spcAft>
          <a:spcPct val="0"/>
        </a:spcAft>
        <a:buClr>
          <a:srgbClr val="FF0000"/>
        </a:buClr>
        <a:buSzPct val="40000"/>
        <a:buFont typeface="Monotype Sorts" charset="2"/>
        <a:buChar char="l"/>
        <a:defRPr sz="1600">
          <a:solidFill>
            <a:srgbClr val="003366"/>
          </a:solidFill>
          <a:latin typeface="+mn-lt"/>
          <a:ea typeface="+mn-ea"/>
        </a:defRPr>
      </a:lvl6pPr>
      <a:lvl7pPr marL="2971800" indent="-228600" algn="l" rtl="0" eaLnBrk="0" fontAlgn="base" hangingPunct="0">
        <a:spcBef>
          <a:spcPct val="20000"/>
        </a:spcBef>
        <a:spcAft>
          <a:spcPct val="0"/>
        </a:spcAft>
        <a:buClr>
          <a:srgbClr val="FF0000"/>
        </a:buClr>
        <a:buSzPct val="40000"/>
        <a:buFont typeface="Monotype Sorts" charset="2"/>
        <a:buChar char="l"/>
        <a:defRPr sz="1600">
          <a:solidFill>
            <a:srgbClr val="003366"/>
          </a:solidFill>
          <a:latin typeface="+mn-lt"/>
          <a:ea typeface="+mn-ea"/>
        </a:defRPr>
      </a:lvl7pPr>
      <a:lvl8pPr marL="3429000" indent="-228600" algn="l" rtl="0" eaLnBrk="0" fontAlgn="base" hangingPunct="0">
        <a:spcBef>
          <a:spcPct val="20000"/>
        </a:spcBef>
        <a:spcAft>
          <a:spcPct val="0"/>
        </a:spcAft>
        <a:buClr>
          <a:srgbClr val="FF0000"/>
        </a:buClr>
        <a:buSzPct val="40000"/>
        <a:buFont typeface="Monotype Sorts" charset="2"/>
        <a:buChar char="l"/>
        <a:defRPr sz="1600">
          <a:solidFill>
            <a:srgbClr val="003366"/>
          </a:solidFill>
          <a:latin typeface="+mn-lt"/>
          <a:ea typeface="+mn-ea"/>
        </a:defRPr>
      </a:lvl8pPr>
      <a:lvl9pPr marL="3886200" indent="-228600" algn="l" rtl="0" eaLnBrk="0" fontAlgn="base" hangingPunct="0">
        <a:spcBef>
          <a:spcPct val="20000"/>
        </a:spcBef>
        <a:spcAft>
          <a:spcPct val="0"/>
        </a:spcAft>
        <a:buClr>
          <a:srgbClr val="FF0000"/>
        </a:buClr>
        <a:buSzPct val="40000"/>
        <a:buFont typeface="Monotype Sorts" charset="2"/>
        <a:buChar char="l"/>
        <a:defRPr sz="1600">
          <a:solidFill>
            <a:srgbClr val="0033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a:xfrm>
            <a:off x="1701800" y="2447925"/>
            <a:ext cx="7442200" cy="1076325"/>
          </a:xfrm>
          <a:noFill/>
        </p:spPr>
        <p:txBody>
          <a:bodyPr/>
          <a:lstStyle/>
          <a:p>
            <a:pPr algn="ctr"/>
            <a:r>
              <a:rPr lang="zh-CN" altLang="en-US" sz="3600" dirty="0" smtClean="0"/>
              <a:t>恒生</a:t>
            </a:r>
            <a:r>
              <a:rPr lang="en-US" altLang="zh-CN" sz="3600" dirty="0" smtClean="0"/>
              <a:t>H</a:t>
            </a:r>
            <a:r>
              <a:rPr lang="zh-CN" altLang="en-US" sz="3600" dirty="0" smtClean="0"/>
              <a:t>股</a:t>
            </a:r>
            <a:r>
              <a:rPr lang="en-US" altLang="zh-CN" sz="3600" dirty="0" smtClean="0"/>
              <a:t>ETF</a:t>
            </a:r>
            <a:r>
              <a:rPr lang="zh-CN" altLang="en-US" sz="3600" dirty="0" smtClean="0"/>
              <a:t>产品方案介绍</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产品方案</a:t>
            </a:r>
            <a:endParaRPr lang="zh-CN" altLang="en-US" dirty="0"/>
          </a:p>
        </p:txBody>
      </p:sp>
      <p:sp>
        <p:nvSpPr>
          <p:cNvPr id="3" name="内容占位符 2"/>
          <p:cNvSpPr>
            <a:spLocks noGrp="1"/>
          </p:cNvSpPr>
          <p:nvPr>
            <p:ph idx="1"/>
          </p:nvPr>
        </p:nvSpPr>
        <p:spPr/>
        <p:txBody>
          <a:bodyPr/>
          <a:lstStyle/>
          <a:p>
            <a:r>
              <a:rPr lang="zh-CN" altLang="en-US" sz="2000" dirty="0" smtClean="0"/>
              <a:t>基金份额的申购与赎回</a:t>
            </a:r>
            <a:endParaRPr lang="en-US" altLang="zh-CN" sz="2000" dirty="0" smtClean="0"/>
          </a:p>
          <a:p>
            <a:pPr lvl="1"/>
            <a:r>
              <a:rPr lang="zh-CN" altLang="en-US" sz="2000" dirty="0" smtClean="0"/>
              <a:t>正常申购</a:t>
            </a:r>
            <a:endParaRPr lang="en-US" altLang="zh-CN" sz="2000" dirty="0" smtClean="0"/>
          </a:p>
          <a:p>
            <a:pPr lvl="2"/>
            <a:r>
              <a:rPr lang="zh-CN" altLang="zh-CN" sz="1800" dirty="0" smtClean="0"/>
              <a:t>自基金合同生效日后最迟不超过</a:t>
            </a:r>
            <a:r>
              <a:rPr lang="en-US" altLang="zh-CN" sz="1800" dirty="0" smtClean="0"/>
              <a:t>3 </a:t>
            </a:r>
            <a:r>
              <a:rPr lang="zh-CN" altLang="zh-CN" sz="1800" dirty="0" smtClean="0"/>
              <a:t>个月可向全部投资者开放正常申购</a:t>
            </a:r>
            <a:r>
              <a:rPr lang="zh-CN" altLang="en-US" sz="1800" dirty="0" smtClean="0"/>
              <a:t>，</a:t>
            </a:r>
            <a:r>
              <a:rPr lang="zh-CN" altLang="zh-CN" sz="1800" dirty="0" smtClean="0"/>
              <a:t>最迟不超过</a:t>
            </a:r>
            <a:r>
              <a:rPr lang="en-US" altLang="zh-CN" sz="1800" dirty="0" smtClean="0"/>
              <a:t>3 </a:t>
            </a:r>
            <a:r>
              <a:rPr lang="zh-CN" altLang="zh-CN" sz="1800" dirty="0" smtClean="0"/>
              <a:t>个月</a:t>
            </a:r>
            <a:r>
              <a:rPr lang="zh-CN" altLang="en-US" sz="1800" dirty="0" smtClean="0"/>
              <a:t>办理赎回</a:t>
            </a:r>
            <a:endParaRPr lang="en-US" altLang="zh-CN" sz="1800" dirty="0" smtClean="0"/>
          </a:p>
          <a:p>
            <a:pPr lvl="1"/>
            <a:r>
              <a:rPr lang="zh-CN" altLang="en-US" sz="2000" dirty="0" smtClean="0"/>
              <a:t>正常申购的原则</a:t>
            </a:r>
            <a:endParaRPr lang="en-US" altLang="zh-CN" sz="2000" dirty="0" smtClean="0"/>
          </a:p>
          <a:p>
            <a:pPr lvl="2"/>
            <a:r>
              <a:rPr lang="zh-CN" altLang="en-US" sz="1800" dirty="0" smtClean="0"/>
              <a:t>采用</a:t>
            </a:r>
            <a:r>
              <a:rPr lang="zh-CN" altLang="zh-CN" sz="1800" dirty="0" smtClean="0"/>
              <a:t>份额申购和份额赎回的方式，即申购和赎回均以份额申请</a:t>
            </a:r>
            <a:endParaRPr lang="zh-CN" altLang="zh-CN" sz="1200" dirty="0" smtClean="0"/>
          </a:p>
          <a:p>
            <a:pPr lvl="2"/>
            <a:r>
              <a:rPr lang="zh-CN" altLang="zh-CN" sz="1800" dirty="0" smtClean="0"/>
              <a:t>本基金的申购对价、赎回对价包括现金替代、现金差额及其他对价</a:t>
            </a:r>
            <a:endParaRPr lang="zh-CN" altLang="zh-CN" sz="1200" dirty="0" smtClean="0"/>
          </a:p>
          <a:p>
            <a:pPr lvl="2"/>
            <a:r>
              <a:rPr lang="zh-CN" altLang="zh-CN" sz="1800" dirty="0" smtClean="0"/>
              <a:t>申购、赎回申请提交后不得撤销</a:t>
            </a:r>
            <a:endParaRPr lang="zh-CN" altLang="zh-CN" sz="1200" dirty="0" smtClean="0"/>
          </a:p>
          <a:p>
            <a:pPr lvl="2"/>
            <a:r>
              <a:rPr lang="zh-CN" altLang="zh-CN" sz="1800" dirty="0" smtClean="0"/>
              <a:t>申购、赎回应遵守《上海证券交易所交易型开放式指数基金业务实施细则》的规定</a:t>
            </a:r>
            <a:endParaRPr lang="en-US" altLang="zh-CN" sz="1800" dirty="0" smtClean="0"/>
          </a:p>
          <a:p>
            <a:pPr lvl="2"/>
            <a:r>
              <a:rPr lang="en-US" altLang="zh-CN" sz="1800" dirty="0" smtClean="0"/>
              <a:t>……</a:t>
            </a:r>
          </a:p>
          <a:p>
            <a:pPr lvl="1"/>
            <a:r>
              <a:rPr lang="zh-CN" altLang="en-US" sz="2000" dirty="0" smtClean="0"/>
              <a:t>申购、赎回的数额限制</a:t>
            </a:r>
            <a:endParaRPr lang="en-US" altLang="zh-CN" sz="2000" dirty="0" smtClean="0"/>
          </a:p>
          <a:p>
            <a:pPr lvl="2"/>
            <a:r>
              <a:rPr lang="zh-CN" altLang="zh-CN" sz="1800" dirty="0" smtClean="0"/>
              <a:t>上市前对本基金联接基金开放的特殊申购不设金额限制</a:t>
            </a:r>
            <a:endParaRPr lang="en-US" altLang="zh-CN" sz="1800" dirty="0" smtClean="0"/>
          </a:p>
          <a:p>
            <a:pPr lvl="2"/>
            <a:r>
              <a:rPr lang="zh-CN" altLang="zh-CN" sz="1800" dirty="0" smtClean="0"/>
              <a:t>投资者正常申购、赎回的基金份额需为最小申购、赎回单位的整数倍</a:t>
            </a:r>
            <a:r>
              <a:rPr lang="zh-CN" altLang="en-US" sz="1800" dirty="0" smtClean="0"/>
              <a:t>，最小申赎单位为</a:t>
            </a:r>
            <a:r>
              <a:rPr lang="en-US" altLang="zh-CN" sz="1800" dirty="0" smtClean="0"/>
              <a:t>100</a:t>
            </a:r>
            <a:r>
              <a:rPr lang="zh-CN" altLang="en-US" sz="1800" dirty="0" smtClean="0"/>
              <a:t>万份</a:t>
            </a:r>
            <a:endParaRPr lang="zh-CN" altLang="en-US" sz="18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产品方案</a:t>
            </a:r>
            <a:endParaRPr lang="zh-CN" altLang="en-US" dirty="0"/>
          </a:p>
        </p:txBody>
      </p:sp>
      <p:sp>
        <p:nvSpPr>
          <p:cNvPr id="3" name="内容占位符 2"/>
          <p:cNvSpPr>
            <a:spLocks noGrp="1"/>
          </p:cNvSpPr>
          <p:nvPr>
            <p:ph idx="1"/>
          </p:nvPr>
        </p:nvSpPr>
        <p:spPr/>
        <p:txBody>
          <a:bodyPr/>
          <a:lstStyle/>
          <a:p>
            <a:r>
              <a:rPr lang="zh-CN" altLang="en-US" dirty="0" smtClean="0"/>
              <a:t>基金份额的申购与赎回</a:t>
            </a:r>
            <a:endParaRPr lang="en-US" altLang="zh-CN" dirty="0" smtClean="0"/>
          </a:p>
          <a:p>
            <a:pPr lvl="1"/>
            <a:r>
              <a:rPr lang="zh-CN" altLang="en-US" dirty="0" smtClean="0"/>
              <a:t>申购赎回对价</a:t>
            </a:r>
            <a:endParaRPr lang="en-US" altLang="zh-CN" dirty="0" smtClean="0"/>
          </a:p>
          <a:p>
            <a:pPr lvl="2"/>
            <a:r>
              <a:rPr lang="zh-CN" altLang="zh-CN" dirty="0" smtClean="0"/>
              <a:t>申购对价是指投资者申购基金份额时应交付的现金替代、现金差额及其他对价</a:t>
            </a:r>
            <a:endParaRPr lang="en-US" altLang="zh-CN" dirty="0" smtClean="0"/>
          </a:p>
          <a:p>
            <a:pPr lvl="2"/>
            <a:r>
              <a:rPr lang="zh-CN" altLang="zh-CN" dirty="0" smtClean="0"/>
              <a:t>赎回对价是指投资者赎回基金份额时，基金管理人应交付给赎回投资者的现金替代、现金差额及其他对价</a:t>
            </a:r>
            <a:endParaRPr lang="en-US" altLang="zh-CN" dirty="0" smtClean="0"/>
          </a:p>
          <a:p>
            <a:pPr lvl="1"/>
            <a:r>
              <a:rPr lang="zh-CN" altLang="en-US" dirty="0" smtClean="0"/>
              <a:t>净值计算与公告</a:t>
            </a:r>
            <a:endParaRPr lang="en-US" altLang="zh-CN" dirty="0" smtClean="0"/>
          </a:p>
          <a:p>
            <a:pPr lvl="2"/>
            <a:r>
              <a:rPr lang="en-US" altLang="zh-CN" dirty="0" smtClean="0"/>
              <a:t>T</a:t>
            </a:r>
            <a:r>
              <a:rPr lang="zh-CN" altLang="zh-CN" dirty="0" smtClean="0"/>
              <a:t>日的基金份额净值在当天收市后计算，并可在次日前只通过基金管理人网站披露</a:t>
            </a:r>
            <a:endParaRPr lang="en-US" altLang="zh-CN" dirty="0" smtClean="0"/>
          </a:p>
          <a:p>
            <a:pPr lvl="2"/>
            <a:r>
              <a:rPr lang="zh-CN" altLang="zh-CN" dirty="0" smtClean="0"/>
              <a:t>申购对价、赎回对价根据申购、赎回清单和投资者申购、赎回的基金份额数额确定</a:t>
            </a:r>
            <a:endParaRPr lang="en-US" altLang="zh-CN" dirty="0" smtClean="0"/>
          </a:p>
          <a:p>
            <a:pPr lvl="2"/>
            <a:r>
              <a:rPr lang="zh-CN" altLang="zh-CN" dirty="0" smtClean="0"/>
              <a:t>申购、赎回清单由基金管理人编制。</a:t>
            </a:r>
            <a:r>
              <a:rPr lang="en-US" altLang="zh-CN" dirty="0" smtClean="0"/>
              <a:t>T</a:t>
            </a:r>
            <a:r>
              <a:rPr lang="zh-CN" altLang="zh-CN" dirty="0" smtClean="0"/>
              <a:t>日的申购、赎回清单在当日上海证券交易所开市前公布</a:t>
            </a:r>
            <a:endParaRPr lang="en-US" altLang="zh-CN" dirty="0" smtClean="0"/>
          </a:p>
          <a:p>
            <a:pPr lvl="1"/>
            <a:endParaRPr lang="zh-CN" alt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产品方案</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申购与赎回的业务流程设计的主要思路</a:t>
            </a:r>
            <a:endParaRPr lang="en-US" altLang="zh-CN" dirty="0" smtClean="0"/>
          </a:p>
          <a:p>
            <a:pPr lvl="1">
              <a:lnSpc>
                <a:spcPct val="150000"/>
              </a:lnSpc>
            </a:pPr>
            <a:r>
              <a:rPr lang="zh-CN" altLang="en-US" dirty="0" smtClean="0"/>
              <a:t>在申购与赎回份额确认成功后，基金管理人代申赎投资者在香港市场买入组合证券或卖出组合证券</a:t>
            </a:r>
            <a:endParaRPr lang="en-US" altLang="zh-CN" dirty="0" smtClean="0"/>
          </a:p>
          <a:p>
            <a:pPr lvl="1">
              <a:lnSpc>
                <a:spcPct val="150000"/>
              </a:lnSpc>
            </a:pPr>
            <a:r>
              <a:rPr lang="zh-CN" altLang="en-US" dirty="0" smtClean="0"/>
              <a:t>基金管理人对申赎轧差后的净申赎数量按照申赎清单进行买入或卖出组合证券交易</a:t>
            </a:r>
            <a:endParaRPr lang="en-US" altLang="zh-CN" dirty="0" smtClean="0"/>
          </a:p>
          <a:p>
            <a:pPr lvl="1">
              <a:lnSpc>
                <a:spcPct val="150000"/>
              </a:lnSpc>
            </a:pPr>
            <a:r>
              <a:rPr lang="zh-CN" altLang="en-US" dirty="0" smtClean="0"/>
              <a:t>因为申赎按申赎清单进行的买入或卖出组合证券的交易成本等费用由申赎投资者承担</a:t>
            </a:r>
            <a:endParaRPr lang="en-US" altLang="zh-CN" dirty="0" smtClean="0"/>
          </a:p>
          <a:p>
            <a:pPr lvl="1">
              <a:lnSpc>
                <a:spcPct val="150000"/>
              </a:lnSpc>
            </a:pPr>
            <a:r>
              <a:rPr lang="zh-CN" altLang="en-US" dirty="0" smtClean="0"/>
              <a:t>为便于申赎投资者进行对冲操作，为申赎进行的买卖交易与成本结算原则简单、清晰</a:t>
            </a:r>
            <a:endParaRPr lang="en-US" altLang="zh-CN" dirty="0" smtClean="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z="2800" smtClean="0"/>
              <a:t>恒生中国企业指数</a:t>
            </a:r>
            <a:r>
              <a:rPr lang="en-US" altLang="zh-CN" sz="2800" smtClean="0"/>
              <a:t>ETF</a:t>
            </a:r>
            <a:r>
              <a:rPr lang="zh-CN" altLang="en-US" sz="2800" smtClean="0"/>
              <a:t>申购流程</a:t>
            </a:r>
          </a:p>
        </p:txBody>
      </p:sp>
      <p:sp>
        <p:nvSpPr>
          <p:cNvPr id="6148" name="Text Box 5"/>
          <p:cNvSpPr txBox="1">
            <a:spLocks noChangeArrowheads="1"/>
          </p:cNvSpPr>
          <p:nvPr/>
        </p:nvSpPr>
        <p:spPr bwMode="auto">
          <a:xfrm>
            <a:off x="1319213" y="2588260"/>
            <a:ext cx="1561147" cy="474994"/>
          </a:xfrm>
          <a:prstGeom prst="rect">
            <a:avLst/>
          </a:prstGeom>
          <a:noFill/>
          <a:ln w="3175" algn="ctr">
            <a:solidFill>
              <a:schemeClr val="tx1"/>
            </a:solidFill>
            <a:miter lim="800000"/>
            <a:headEnd/>
            <a:tailEnd/>
          </a:ln>
        </p:spPr>
        <p:txBody>
          <a:bodyPr wrap="square" lIns="93600" tIns="82800" rIns="93600" bIns="82800">
            <a:spAutoFit/>
          </a:bodyPr>
          <a:lstStyle/>
          <a:p>
            <a:pPr marL="342900" indent="-342900" algn="ctr">
              <a:spcBef>
                <a:spcPct val="50000"/>
              </a:spcBef>
            </a:pPr>
            <a:r>
              <a:rPr lang="zh-CN" altLang="en-US" sz="2000" dirty="0">
                <a:latin typeface="宋体" pitchFamily="2" charset="-122"/>
                <a:ea typeface="宋体" pitchFamily="2" charset="-122"/>
              </a:rPr>
              <a:t>参与券商</a:t>
            </a:r>
          </a:p>
        </p:txBody>
      </p:sp>
      <p:sp>
        <p:nvSpPr>
          <p:cNvPr id="6149" name="Text Box 6"/>
          <p:cNvSpPr txBox="1">
            <a:spLocks noChangeArrowheads="1"/>
          </p:cNvSpPr>
          <p:nvPr/>
        </p:nvSpPr>
        <p:spPr bwMode="auto">
          <a:xfrm>
            <a:off x="1222058" y="1344613"/>
            <a:ext cx="1639887" cy="474994"/>
          </a:xfrm>
          <a:prstGeom prst="rect">
            <a:avLst/>
          </a:prstGeom>
          <a:noFill/>
          <a:ln w="3175" algn="ctr">
            <a:solidFill>
              <a:schemeClr val="tx1"/>
            </a:solidFill>
            <a:miter lim="800000"/>
            <a:headEnd/>
            <a:tailEnd/>
          </a:ln>
        </p:spPr>
        <p:txBody>
          <a:bodyPr lIns="93600" tIns="82800" rIns="93600" bIns="82800">
            <a:spAutoFit/>
          </a:bodyPr>
          <a:lstStyle/>
          <a:p>
            <a:pPr marL="342900" indent="-342900" algn="ctr">
              <a:spcBef>
                <a:spcPct val="50000"/>
              </a:spcBef>
            </a:pPr>
            <a:r>
              <a:rPr lang="zh-CN" altLang="en-US" sz="2000">
                <a:latin typeface="宋体" pitchFamily="2" charset="-122"/>
                <a:ea typeface="宋体" pitchFamily="2" charset="-122"/>
              </a:rPr>
              <a:t>申购投资者</a:t>
            </a:r>
          </a:p>
        </p:txBody>
      </p:sp>
      <p:sp>
        <p:nvSpPr>
          <p:cNvPr id="6150" name="Text Box 7"/>
          <p:cNvSpPr txBox="1">
            <a:spLocks noChangeArrowheads="1"/>
          </p:cNvSpPr>
          <p:nvPr/>
        </p:nvSpPr>
        <p:spPr bwMode="auto">
          <a:xfrm>
            <a:off x="5412740" y="5233353"/>
            <a:ext cx="2839720" cy="474994"/>
          </a:xfrm>
          <a:prstGeom prst="rect">
            <a:avLst/>
          </a:prstGeom>
          <a:noFill/>
          <a:ln w="3175" algn="ctr">
            <a:solidFill>
              <a:schemeClr val="tx1"/>
            </a:solidFill>
            <a:miter lim="800000"/>
            <a:headEnd/>
            <a:tailEnd/>
          </a:ln>
        </p:spPr>
        <p:txBody>
          <a:bodyPr wrap="square" lIns="93600" tIns="82800" rIns="93600" bIns="82800">
            <a:spAutoFit/>
          </a:bodyPr>
          <a:lstStyle/>
          <a:p>
            <a:pPr marL="342900" indent="-342900" algn="ctr">
              <a:spcBef>
                <a:spcPct val="50000"/>
              </a:spcBef>
            </a:pPr>
            <a:r>
              <a:rPr lang="zh-CN" altLang="en-US" sz="2000">
                <a:latin typeface="宋体" pitchFamily="2" charset="-122"/>
                <a:ea typeface="宋体" pitchFamily="2" charset="-122"/>
              </a:rPr>
              <a:t>香港证券与期货交易所</a:t>
            </a:r>
          </a:p>
        </p:txBody>
      </p:sp>
      <p:sp>
        <p:nvSpPr>
          <p:cNvPr id="6152" name="Text Box 9"/>
          <p:cNvSpPr txBox="1">
            <a:spLocks noChangeArrowheads="1"/>
          </p:cNvSpPr>
          <p:nvPr/>
        </p:nvSpPr>
        <p:spPr bwMode="auto">
          <a:xfrm>
            <a:off x="1250633" y="5231130"/>
            <a:ext cx="1824037" cy="474994"/>
          </a:xfrm>
          <a:prstGeom prst="rect">
            <a:avLst/>
          </a:prstGeom>
          <a:noFill/>
          <a:ln w="3175" algn="ctr">
            <a:solidFill>
              <a:schemeClr val="tx1"/>
            </a:solidFill>
            <a:miter lim="800000"/>
            <a:headEnd/>
            <a:tailEnd/>
          </a:ln>
        </p:spPr>
        <p:txBody>
          <a:bodyPr wrap="square" lIns="93600" tIns="82800" rIns="93600" bIns="82800">
            <a:spAutoFit/>
          </a:bodyPr>
          <a:lstStyle/>
          <a:p>
            <a:pPr marL="342900" indent="-342900" algn="ctr">
              <a:spcBef>
                <a:spcPct val="50000"/>
              </a:spcBef>
            </a:pPr>
            <a:r>
              <a:rPr lang="zh-CN" altLang="en-US" sz="2000">
                <a:latin typeface="宋体" pitchFamily="2" charset="-122"/>
                <a:ea typeface="宋体" pitchFamily="2" charset="-122"/>
              </a:rPr>
              <a:t>境外券商</a:t>
            </a:r>
          </a:p>
        </p:txBody>
      </p:sp>
      <p:sp>
        <p:nvSpPr>
          <p:cNvPr id="6153" name="Line 13"/>
          <p:cNvSpPr>
            <a:spLocks noChangeShapeType="1"/>
          </p:cNvSpPr>
          <p:nvPr/>
        </p:nvSpPr>
        <p:spPr bwMode="auto">
          <a:xfrm>
            <a:off x="1983740" y="1800225"/>
            <a:ext cx="1588" cy="725488"/>
          </a:xfrm>
          <a:prstGeom prst="line">
            <a:avLst/>
          </a:prstGeom>
          <a:noFill/>
          <a:ln w="3175">
            <a:solidFill>
              <a:schemeClr val="tx1"/>
            </a:solidFill>
            <a:round/>
            <a:headEnd/>
            <a:tailEnd type="triangle" w="med" len="med"/>
          </a:ln>
        </p:spPr>
        <p:txBody>
          <a:bodyPr wrap="none" lIns="93600" tIns="82800" rIns="93600" bIns="82800" anchor="ctr"/>
          <a:lstStyle/>
          <a:p>
            <a:endParaRPr lang="zh-CN" altLang="en-US"/>
          </a:p>
        </p:txBody>
      </p:sp>
      <p:sp>
        <p:nvSpPr>
          <p:cNvPr id="6154" name="Text Box 14"/>
          <p:cNvSpPr txBox="1">
            <a:spLocks noChangeArrowheads="1"/>
          </p:cNvSpPr>
          <p:nvPr/>
        </p:nvSpPr>
        <p:spPr bwMode="auto">
          <a:xfrm>
            <a:off x="1010603" y="1946275"/>
            <a:ext cx="1014412" cy="590550"/>
          </a:xfrm>
          <a:prstGeom prst="rect">
            <a:avLst/>
          </a:prstGeom>
          <a:noFill/>
          <a:ln w="3175" algn="ctr">
            <a:noFill/>
            <a:miter lim="800000"/>
            <a:headEnd/>
            <a:tailEnd/>
          </a:ln>
        </p:spPr>
        <p:txBody>
          <a:bodyPr lIns="93600" tIns="82800" rIns="93600" bIns="82800">
            <a:spAutoFit/>
          </a:bodyPr>
          <a:lstStyle/>
          <a:p>
            <a:pPr>
              <a:spcBef>
                <a:spcPct val="50000"/>
              </a:spcBef>
            </a:pPr>
            <a:r>
              <a:rPr lang="en-US" altLang="zh-CN" sz="1400">
                <a:latin typeface="宋体" pitchFamily="2" charset="-122"/>
                <a:ea typeface="宋体" pitchFamily="2" charset="-122"/>
              </a:rPr>
              <a:t>1</a:t>
            </a:r>
            <a:r>
              <a:rPr lang="zh-CN" altLang="en-US" sz="1400">
                <a:latin typeface="宋体" pitchFamily="2" charset="-122"/>
                <a:ea typeface="宋体" pitchFamily="2" charset="-122"/>
              </a:rPr>
              <a:t>、提交申购指令</a:t>
            </a:r>
          </a:p>
        </p:txBody>
      </p:sp>
      <p:sp>
        <p:nvSpPr>
          <p:cNvPr id="6155" name="Text Box 15"/>
          <p:cNvSpPr txBox="1">
            <a:spLocks noChangeArrowheads="1"/>
          </p:cNvSpPr>
          <p:nvPr/>
        </p:nvSpPr>
        <p:spPr bwMode="auto">
          <a:xfrm>
            <a:off x="2113915" y="1928813"/>
            <a:ext cx="1174750" cy="590550"/>
          </a:xfrm>
          <a:prstGeom prst="rect">
            <a:avLst/>
          </a:prstGeom>
          <a:noFill/>
          <a:ln w="3175" algn="ctr">
            <a:noFill/>
            <a:miter lim="800000"/>
            <a:headEnd/>
            <a:tailEnd/>
          </a:ln>
        </p:spPr>
        <p:txBody>
          <a:bodyPr lIns="93600" tIns="82800" rIns="93600" bIns="82800">
            <a:spAutoFit/>
          </a:bodyPr>
          <a:lstStyle/>
          <a:p>
            <a:pPr>
              <a:spcBef>
                <a:spcPct val="50000"/>
              </a:spcBef>
            </a:pPr>
            <a:r>
              <a:rPr lang="en-US" altLang="zh-CN" sz="1400">
                <a:latin typeface="宋体" pitchFamily="2" charset="-122"/>
                <a:ea typeface="宋体" pitchFamily="2" charset="-122"/>
              </a:rPr>
              <a:t>2</a:t>
            </a:r>
            <a:r>
              <a:rPr lang="zh-CN" altLang="en-US" sz="1400">
                <a:latin typeface="宋体" pitchFamily="2" charset="-122"/>
                <a:ea typeface="宋体" pitchFamily="2" charset="-122"/>
              </a:rPr>
              <a:t>、检查并冻结保证金</a:t>
            </a:r>
          </a:p>
        </p:txBody>
      </p:sp>
      <p:sp>
        <p:nvSpPr>
          <p:cNvPr id="6156" name="Line 16"/>
          <p:cNvSpPr>
            <a:spLocks noChangeShapeType="1"/>
          </p:cNvSpPr>
          <p:nvPr/>
        </p:nvSpPr>
        <p:spPr bwMode="auto">
          <a:xfrm flipV="1">
            <a:off x="2158365" y="1800225"/>
            <a:ext cx="1588" cy="681038"/>
          </a:xfrm>
          <a:prstGeom prst="line">
            <a:avLst/>
          </a:prstGeom>
          <a:noFill/>
          <a:ln w="3175">
            <a:solidFill>
              <a:schemeClr val="tx1"/>
            </a:solidFill>
            <a:round/>
            <a:headEnd/>
            <a:tailEnd type="triangle" w="med" len="med"/>
          </a:ln>
        </p:spPr>
        <p:txBody>
          <a:bodyPr wrap="none" lIns="93600" tIns="82800" rIns="93600" bIns="82800" anchor="ctr"/>
          <a:lstStyle/>
          <a:p>
            <a:endParaRPr lang="zh-CN" altLang="en-US"/>
          </a:p>
        </p:txBody>
      </p:sp>
      <p:sp>
        <p:nvSpPr>
          <p:cNvPr id="6157" name="Line 17"/>
          <p:cNvSpPr>
            <a:spLocks noChangeShapeType="1"/>
          </p:cNvSpPr>
          <p:nvPr/>
        </p:nvSpPr>
        <p:spPr bwMode="auto">
          <a:xfrm flipV="1">
            <a:off x="2788921" y="1421129"/>
            <a:ext cx="2607628" cy="1093470"/>
          </a:xfrm>
          <a:prstGeom prst="line">
            <a:avLst/>
          </a:prstGeom>
          <a:noFill/>
          <a:ln w="3175">
            <a:solidFill>
              <a:schemeClr val="tx1"/>
            </a:solidFill>
            <a:round/>
            <a:headEnd/>
            <a:tailEnd type="triangle" w="med" len="med"/>
          </a:ln>
        </p:spPr>
        <p:txBody>
          <a:bodyPr wrap="none" lIns="93600" tIns="82800" rIns="93600" bIns="82800" anchor="ctr"/>
          <a:lstStyle/>
          <a:p>
            <a:endParaRPr lang="zh-CN" altLang="en-US"/>
          </a:p>
        </p:txBody>
      </p:sp>
      <p:sp>
        <p:nvSpPr>
          <p:cNvPr id="6158" name="Text Box 18"/>
          <p:cNvSpPr txBox="1">
            <a:spLocks noChangeArrowheads="1"/>
          </p:cNvSpPr>
          <p:nvPr/>
        </p:nvSpPr>
        <p:spPr bwMode="auto">
          <a:xfrm>
            <a:off x="3500120" y="1428433"/>
            <a:ext cx="1014413" cy="590550"/>
          </a:xfrm>
          <a:prstGeom prst="rect">
            <a:avLst/>
          </a:prstGeom>
          <a:noFill/>
          <a:ln w="3175" algn="ctr">
            <a:noFill/>
            <a:miter lim="800000"/>
            <a:headEnd/>
            <a:tailEnd/>
          </a:ln>
        </p:spPr>
        <p:txBody>
          <a:bodyPr lIns="93600" tIns="82800" rIns="93600" bIns="82800">
            <a:spAutoFit/>
          </a:bodyPr>
          <a:lstStyle/>
          <a:p>
            <a:pPr>
              <a:spcBef>
                <a:spcPct val="50000"/>
              </a:spcBef>
            </a:pPr>
            <a:r>
              <a:rPr lang="en-US" altLang="zh-CN" sz="1400" dirty="0">
                <a:latin typeface="宋体" pitchFamily="2" charset="-122"/>
                <a:ea typeface="宋体" pitchFamily="2" charset="-122"/>
              </a:rPr>
              <a:t>3</a:t>
            </a:r>
            <a:r>
              <a:rPr lang="zh-CN" altLang="en-US" sz="1400" dirty="0">
                <a:latin typeface="宋体" pitchFamily="2" charset="-122"/>
                <a:ea typeface="宋体" pitchFamily="2" charset="-122"/>
              </a:rPr>
              <a:t>、上传申购申请</a:t>
            </a:r>
          </a:p>
        </p:txBody>
      </p:sp>
      <p:sp>
        <p:nvSpPr>
          <p:cNvPr id="6159" name="Line 19"/>
          <p:cNvSpPr>
            <a:spLocks noChangeShapeType="1"/>
          </p:cNvSpPr>
          <p:nvPr/>
        </p:nvSpPr>
        <p:spPr bwMode="auto">
          <a:xfrm flipH="1">
            <a:off x="2926080" y="1622742"/>
            <a:ext cx="2459038" cy="971867"/>
          </a:xfrm>
          <a:prstGeom prst="line">
            <a:avLst/>
          </a:prstGeom>
          <a:noFill/>
          <a:ln w="3175">
            <a:solidFill>
              <a:schemeClr val="tx1"/>
            </a:solidFill>
            <a:round/>
            <a:headEnd/>
            <a:tailEnd type="triangle" w="med" len="med"/>
          </a:ln>
        </p:spPr>
        <p:txBody>
          <a:bodyPr wrap="none" lIns="93600" tIns="82800" rIns="93600" bIns="82800" anchor="ctr"/>
          <a:lstStyle/>
          <a:p>
            <a:endParaRPr lang="zh-CN" altLang="en-US"/>
          </a:p>
        </p:txBody>
      </p:sp>
      <p:sp>
        <p:nvSpPr>
          <p:cNvPr id="6160" name="Text Box 20"/>
          <p:cNvSpPr txBox="1">
            <a:spLocks noChangeArrowheads="1"/>
          </p:cNvSpPr>
          <p:nvPr/>
        </p:nvSpPr>
        <p:spPr bwMode="auto">
          <a:xfrm>
            <a:off x="3993515" y="1770698"/>
            <a:ext cx="1392238" cy="598104"/>
          </a:xfrm>
          <a:prstGeom prst="rect">
            <a:avLst/>
          </a:prstGeom>
          <a:noFill/>
          <a:ln w="3175" algn="ctr">
            <a:noFill/>
            <a:miter lim="800000"/>
            <a:headEnd/>
            <a:tailEnd/>
          </a:ln>
        </p:spPr>
        <p:txBody>
          <a:bodyPr lIns="93600" tIns="82800" rIns="93600" bIns="82800">
            <a:spAutoFit/>
          </a:bodyPr>
          <a:lstStyle/>
          <a:p>
            <a:pPr>
              <a:spcBef>
                <a:spcPct val="50000"/>
              </a:spcBef>
            </a:pPr>
            <a:r>
              <a:rPr lang="en-US" altLang="zh-CN" sz="1400" dirty="0">
                <a:solidFill>
                  <a:schemeClr val="tx1"/>
                </a:solidFill>
                <a:latin typeface="宋体" pitchFamily="2" charset="-122"/>
                <a:ea typeface="宋体" pitchFamily="2" charset="-122"/>
              </a:rPr>
              <a:t>4</a:t>
            </a:r>
            <a:r>
              <a:rPr lang="zh-CN" altLang="en-US" sz="1400" dirty="0">
                <a:solidFill>
                  <a:schemeClr val="tx1"/>
                </a:solidFill>
                <a:latin typeface="宋体" pitchFamily="2" charset="-122"/>
                <a:ea typeface="宋体" pitchFamily="2" charset="-122"/>
              </a:rPr>
              <a:t>、检查是否超过申购</a:t>
            </a:r>
            <a:r>
              <a:rPr lang="zh-CN" altLang="en-US" sz="1400" dirty="0" smtClean="0">
                <a:solidFill>
                  <a:schemeClr val="tx1"/>
                </a:solidFill>
                <a:latin typeface="宋体" pitchFamily="2" charset="-122"/>
                <a:ea typeface="宋体" pitchFamily="2" charset="-122"/>
              </a:rPr>
              <a:t>上限</a:t>
            </a:r>
            <a:endParaRPr lang="zh-CN" altLang="en-US" sz="1400" dirty="0">
              <a:solidFill>
                <a:schemeClr val="tx1"/>
              </a:solidFill>
              <a:latin typeface="宋体" pitchFamily="2" charset="-122"/>
              <a:ea typeface="宋体" pitchFamily="2" charset="-122"/>
            </a:endParaRPr>
          </a:p>
        </p:txBody>
      </p:sp>
      <p:sp>
        <p:nvSpPr>
          <p:cNvPr id="6162" name="Line 23"/>
          <p:cNvSpPr>
            <a:spLocks noChangeShapeType="1"/>
          </p:cNvSpPr>
          <p:nvPr/>
        </p:nvSpPr>
        <p:spPr bwMode="auto">
          <a:xfrm>
            <a:off x="6703378" y="1828800"/>
            <a:ext cx="1587" cy="768350"/>
          </a:xfrm>
          <a:prstGeom prst="line">
            <a:avLst/>
          </a:prstGeom>
          <a:noFill/>
          <a:ln w="3175">
            <a:solidFill>
              <a:schemeClr val="tx1"/>
            </a:solidFill>
            <a:round/>
            <a:headEnd/>
            <a:tailEnd type="triangle" w="med" len="med"/>
          </a:ln>
        </p:spPr>
        <p:txBody>
          <a:bodyPr wrap="none" lIns="93600" tIns="82800" rIns="93600" bIns="82800" anchor="ctr"/>
          <a:lstStyle/>
          <a:p>
            <a:endParaRPr lang="zh-CN" altLang="en-US"/>
          </a:p>
        </p:txBody>
      </p:sp>
      <p:sp>
        <p:nvSpPr>
          <p:cNvPr id="6163" name="Text Box 24"/>
          <p:cNvSpPr txBox="1">
            <a:spLocks noChangeArrowheads="1"/>
          </p:cNvSpPr>
          <p:nvPr/>
        </p:nvSpPr>
        <p:spPr bwMode="auto">
          <a:xfrm>
            <a:off x="5474653" y="1946275"/>
            <a:ext cx="1319212" cy="598488"/>
          </a:xfrm>
          <a:prstGeom prst="rect">
            <a:avLst/>
          </a:prstGeom>
          <a:noFill/>
          <a:ln w="3175" algn="ctr">
            <a:noFill/>
            <a:miter lim="800000"/>
            <a:headEnd/>
            <a:tailEnd/>
          </a:ln>
        </p:spPr>
        <p:txBody>
          <a:bodyPr lIns="93600" tIns="82800" rIns="93600" bIns="82800">
            <a:spAutoFit/>
          </a:bodyPr>
          <a:lstStyle/>
          <a:p>
            <a:pPr>
              <a:spcBef>
                <a:spcPct val="50000"/>
              </a:spcBef>
            </a:pPr>
            <a:r>
              <a:rPr lang="en-US" altLang="zh-CN" sz="1400">
                <a:latin typeface="宋体" pitchFamily="2" charset="-122"/>
                <a:ea typeface="宋体" pitchFamily="2" charset="-122"/>
              </a:rPr>
              <a:t>5</a:t>
            </a:r>
            <a:r>
              <a:rPr lang="zh-CN" altLang="en-US" sz="1400">
                <a:latin typeface="宋体" pitchFamily="2" charset="-122"/>
                <a:ea typeface="宋体" pitchFamily="2" charset="-122"/>
              </a:rPr>
              <a:t>、传送申购申请信息</a:t>
            </a:r>
          </a:p>
        </p:txBody>
      </p:sp>
      <p:sp>
        <p:nvSpPr>
          <p:cNvPr id="6164" name="Text Box 26"/>
          <p:cNvSpPr txBox="1">
            <a:spLocks noChangeArrowheads="1"/>
          </p:cNvSpPr>
          <p:nvPr/>
        </p:nvSpPr>
        <p:spPr bwMode="auto">
          <a:xfrm>
            <a:off x="685801" y="4318635"/>
            <a:ext cx="1211580" cy="813548"/>
          </a:xfrm>
          <a:prstGeom prst="rect">
            <a:avLst/>
          </a:prstGeom>
          <a:noFill/>
          <a:ln w="3175" algn="ctr">
            <a:noFill/>
            <a:miter lim="800000"/>
            <a:headEnd/>
            <a:tailEnd/>
          </a:ln>
        </p:spPr>
        <p:txBody>
          <a:bodyPr wrap="square" lIns="93600" tIns="82800" rIns="93600" bIns="82800">
            <a:spAutoFit/>
          </a:bodyPr>
          <a:lstStyle/>
          <a:p>
            <a:pPr>
              <a:spcBef>
                <a:spcPct val="50000"/>
              </a:spcBef>
            </a:pPr>
            <a:r>
              <a:rPr lang="en-US" altLang="zh-CN" sz="1400" dirty="0" smtClean="0">
                <a:latin typeface="宋体" pitchFamily="2" charset="-122"/>
                <a:ea typeface="宋体" pitchFamily="2" charset="-122"/>
              </a:rPr>
              <a:t>10</a:t>
            </a:r>
            <a:r>
              <a:rPr lang="zh-CN" altLang="en-US" sz="1400" dirty="0" smtClean="0">
                <a:latin typeface="宋体" pitchFamily="2" charset="-122"/>
                <a:ea typeface="宋体" pitchFamily="2" charset="-122"/>
              </a:rPr>
              <a:t>、</a:t>
            </a:r>
            <a:r>
              <a:rPr lang="zh-CN" altLang="en-US" sz="1400" dirty="0">
                <a:latin typeface="宋体" pitchFamily="2" charset="-122"/>
                <a:ea typeface="宋体" pitchFamily="2" charset="-122"/>
              </a:rPr>
              <a:t>下达按</a:t>
            </a:r>
            <a:r>
              <a:rPr lang="en-US" altLang="zh-CN" sz="1400" dirty="0">
                <a:latin typeface="宋体" pitchFamily="2" charset="-122"/>
                <a:ea typeface="宋体" pitchFamily="2" charset="-122"/>
              </a:rPr>
              <a:t>PCF</a:t>
            </a:r>
            <a:r>
              <a:rPr lang="zh-CN" altLang="en-US" sz="1400" dirty="0">
                <a:latin typeface="宋体" pitchFamily="2" charset="-122"/>
                <a:ea typeface="宋体" pitchFamily="2" charset="-122"/>
              </a:rPr>
              <a:t>清单买入股票指令</a:t>
            </a:r>
            <a:endParaRPr lang="en-US" altLang="zh-CN" sz="1400" dirty="0">
              <a:latin typeface="宋体" pitchFamily="2" charset="-122"/>
              <a:ea typeface="宋体" pitchFamily="2" charset="-122"/>
            </a:endParaRPr>
          </a:p>
        </p:txBody>
      </p:sp>
      <p:sp>
        <p:nvSpPr>
          <p:cNvPr id="6166" name="Text Box 28"/>
          <p:cNvSpPr txBox="1">
            <a:spLocks noChangeArrowheads="1"/>
          </p:cNvSpPr>
          <p:nvPr/>
        </p:nvSpPr>
        <p:spPr bwMode="auto">
          <a:xfrm>
            <a:off x="2384743" y="4582160"/>
            <a:ext cx="1319212" cy="382661"/>
          </a:xfrm>
          <a:prstGeom prst="rect">
            <a:avLst/>
          </a:prstGeom>
          <a:noFill/>
          <a:ln w="3175" algn="ctr">
            <a:noFill/>
            <a:miter lim="800000"/>
            <a:headEnd/>
            <a:tailEnd/>
          </a:ln>
        </p:spPr>
        <p:txBody>
          <a:bodyPr lIns="93600" tIns="82800" rIns="93600" bIns="82800">
            <a:spAutoFit/>
          </a:bodyPr>
          <a:lstStyle/>
          <a:p>
            <a:pPr>
              <a:spcBef>
                <a:spcPct val="50000"/>
              </a:spcBef>
            </a:pPr>
            <a:r>
              <a:rPr lang="en-US" altLang="zh-CN" sz="1400" dirty="0" smtClean="0">
                <a:latin typeface="宋体" pitchFamily="2" charset="-122"/>
                <a:ea typeface="宋体" pitchFamily="2" charset="-122"/>
              </a:rPr>
              <a:t>11</a:t>
            </a:r>
            <a:r>
              <a:rPr lang="zh-CN" altLang="en-US" sz="1400" dirty="0" smtClean="0">
                <a:latin typeface="宋体" pitchFamily="2" charset="-122"/>
                <a:ea typeface="宋体" pitchFamily="2" charset="-122"/>
              </a:rPr>
              <a:t>、成交回报</a:t>
            </a:r>
            <a:endParaRPr lang="zh-CN" altLang="en-US" sz="1400" dirty="0">
              <a:latin typeface="宋体" pitchFamily="2" charset="-122"/>
              <a:ea typeface="宋体" pitchFamily="2" charset="-122"/>
            </a:endParaRPr>
          </a:p>
        </p:txBody>
      </p:sp>
      <p:sp>
        <p:nvSpPr>
          <p:cNvPr id="6168" name="Text Box 30"/>
          <p:cNvSpPr txBox="1">
            <a:spLocks noChangeArrowheads="1"/>
          </p:cNvSpPr>
          <p:nvPr/>
        </p:nvSpPr>
        <p:spPr bwMode="auto">
          <a:xfrm>
            <a:off x="3280411" y="4939983"/>
            <a:ext cx="1840230" cy="598104"/>
          </a:xfrm>
          <a:prstGeom prst="rect">
            <a:avLst/>
          </a:prstGeom>
          <a:noFill/>
          <a:ln w="3175" algn="ctr">
            <a:noFill/>
            <a:miter lim="800000"/>
            <a:headEnd/>
            <a:tailEnd/>
          </a:ln>
        </p:spPr>
        <p:txBody>
          <a:bodyPr wrap="square" lIns="93600" tIns="82800" rIns="93600" bIns="82800">
            <a:spAutoFit/>
          </a:bodyPr>
          <a:lstStyle/>
          <a:p>
            <a:pPr>
              <a:spcBef>
                <a:spcPct val="50000"/>
              </a:spcBef>
            </a:pPr>
            <a:r>
              <a:rPr lang="en-US" altLang="zh-CN" sz="1400" dirty="0" smtClean="0">
                <a:latin typeface="宋体" pitchFamily="2" charset="-122"/>
                <a:ea typeface="宋体" pitchFamily="2" charset="-122"/>
              </a:rPr>
              <a:t>14</a:t>
            </a:r>
            <a:r>
              <a:rPr lang="zh-CN" altLang="en-US" sz="1400" dirty="0" smtClean="0">
                <a:latin typeface="宋体" pitchFamily="2" charset="-122"/>
                <a:ea typeface="宋体" pitchFamily="2" charset="-122"/>
              </a:rPr>
              <a:t>、净申购买券资金与证券的交收</a:t>
            </a:r>
            <a:endParaRPr lang="zh-CN" altLang="en-US" sz="1400" dirty="0">
              <a:latin typeface="宋体" pitchFamily="2" charset="-122"/>
              <a:ea typeface="宋体" pitchFamily="2" charset="-122"/>
            </a:endParaRPr>
          </a:p>
        </p:txBody>
      </p:sp>
      <p:sp>
        <p:nvSpPr>
          <p:cNvPr id="6170" name="Text Box 8"/>
          <p:cNvSpPr txBox="1">
            <a:spLocks noChangeArrowheads="1"/>
          </p:cNvSpPr>
          <p:nvPr/>
        </p:nvSpPr>
        <p:spPr bwMode="auto">
          <a:xfrm>
            <a:off x="1276350" y="3719513"/>
            <a:ext cx="1752600" cy="474994"/>
          </a:xfrm>
          <a:prstGeom prst="rect">
            <a:avLst/>
          </a:prstGeom>
          <a:noFill/>
          <a:ln w="3175" algn="ctr">
            <a:solidFill>
              <a:schemeClr val="tx1"/>
            </a:solidFill>
            <a:miter lim="800000"/>
            <a:headEnd/>
            <a:tailEnd/>
          </a:ln>
        </p:spPr>
        <p:txBody>
          <a:bodyPr wrap="square" lIns="93600" tIns="82800" rIns="93600" bIns="82800">
            <a:spAutoFit/>
          </a:bodyPr>
          <a:lstStyle/>
          <a:p>
            <a:pPr marL="342900" indent="-342900" algn="ctr">
              <a:spcBef>
                <a:spcPct val="50000"/>
              </a:spcBef>
            </a:pPr>
            <a:r>
              <a:rPr lang="zh-CN" altLang="en-US" sz="2000">
                <a:latin typeface="宋体" pitchFamily="2" charset="-122"/>
                <a:ea typeface="宋体" pitchFamily="2" charset="-122"/>
              </a:rPr>
              <a:t>基金管理公司</a:t>
            </a:r>
          </a:p>
        </p:txBody>
      </p:sp>
      <p:cxnSp>
        <p:nvCxnSpPr>
          <p:cNvPr id="6172" name="直接箭头连接符 36"/>
          <p:cNvCxnSpPr>
            <a:cxnSpLocks noChangeShapeType="1"/>
          </p:cNvCxnSpPr>
          <p:nvPr/>
        </p:nvCxnSpPr>
        <p:spPr bwMode="auto">
          <a:xfrm rot="5400000" flipH="1" flipV="1">
            <a:off x="6562090" y="2192338"/>
            <a:ext cx="787400" cy="12700"/>
          </a:xfrm>
          <a:prstGeom prst="straightConnector1">
            <a:avLst/>
          </a:prstGeom>
          <a:noFill/>
          <a:ln w="3175" algn="ctr">
            <a:solidFill>
              <a:schemeClr val="tx1"/>
            </a:solidFill>
            <a:round/>
            <a:headEnd/>
            <a:tailEnd type="triangle" w="med" len="med"/>
          </a:ln>
        </p:spPr>
      </p:cxnSp>
      <p:sp>
        <p:nvSpPr>
          <p:cNvPr id="29" name="Text Box 4"/>
          <p:cNvSpPr txBox="1">
            <a:spLocks noChangeArrowheads="1"/>
          </p:cNvSpPr>
          <p:nvPr/>
        </p:nvSpPr>
        <p:spPr bwMode="auto">
          <a:xfrm>
            <a:off x="5398135" y="1349375"/>
            <a:ext cx="2308225" cy="474994"/>
          </a:xfrm>
          <a:prstGeom prst="rect">
            <a:avLst/>
          </a:prstGeom>
          <a:noFill/>
          <a:ln w="3175" algn="ctr">
            <a:solidFill>
              <a:schemeClr val="tx1"/>
            </a:solidFill>
            <a:miter lim="800000"/>
            <a:headEnd/>
            <a:tailEnd/>
          </a:ln>
        </p:spPr>
        <p:txBody>
          <a:bodyPr lIns="93600" tIns="82800" rIns="93600" bIns="82800">
            <a:spAutoFit/>
          </a:bodyPr>
          <a:lstStyle/>
          <a:p>
            <a:pPr marL="342900" indent="-342900" algn="ctr">
              <a:spcBef>
                <a:spcPct val="50000"/>
              </a:spcBef>
            </a:pPr>
            <a:r>
              <a:rPr lang="zh-CN" altLang="en-US" sz="2000" dirty="0">
                <a:latin typeface="宋体" pitchFamily="2" charset="-122"/>
                <a:ea typeface="宋体" pitchFamily="2" charset="-122"/>
              </a:rPr>
              <a:t>上海证券交易所</a:t>
            </a:r>
          </a:p>
        </p:txBody>
      </p:sp>
      <p:sp>
        <p:nvSpPr>
          <p:cNvPr id="31" name="Text Box 8"/>
          <p:cNvSpPr txBox="1">
            <a:spLocks noChangeArrowheads="1"/>
          </p:cNvSpPr>
          <p:nvPr/>
        </p:nvSpPr>
        <p:spPr bwMode="auto">
          <a:xfrm>
            <a:off x="5501958" y="2603500"/>
            <a:ext cx="2235200" cy="474994"/>
          </a:xfrm>
          <a:prstGeom prst="rect">
            <a:avLst/>
          </a:prstGeom>
          <a:noFill/>
          <a:ln w="3175" algn="ctr">
            <a:solidFill>
              <a:schemeClr val="tx1"/>
            </a:solidFill>
            <a:miter lim="800000"/>
            <a:headEnd/>
            <a:tailEnd/>
          </a:ln>
        </p:spPr>
        <p:txBody>
          <a:bodyPr lIns="93600" tIns="82800" rIns="93600" bIns="82800">
            <a:spAutoFit/>
          </a:bodyPr>
          <a:lstStyle/>
          <a:p>
            <a:pPr marL="342900" indent="-342900" algn="ctr">
              <a:spcBef>
                <a:spcPct val="50000"/>
              </a:spcBef>
            </a:pPr>
            <a:r>
              <a:rPr lang="zh-CN" altLang="en-US" sz="2000" dirty="0">
                <a:latin typeface="宋体" pitchFamily="2" charset="-122"/>
                <a:ea typeface="宋体" pitchFamily="2" charset="-122"/>
              </a:rPr>
              <a:t>中国结算</a:t>
            </a:r>
          </a:p>
        </p:txBody>
      </p:sp>
      <p:cxnSp>
        <p:nvCxnSpPr>
          <p:cNvPr id="36" name="直接箭头连接符 35"/>
          <p:cNvCxnSpPr>
            <a:stCxn id="31" idx="1"/>
            <a:endCxn id="6148" idx="3"/>
          </p:cNvCxnSpPr>
          <p:nvPr/>
        </p:nvCxnSpPr>
        <p:spPr bwMode="auto">
          <a:xfrm rot="10800000">
            <a:off x="2880360" y="2825757"/>
            <a:ext cx="2621598" cy="15240"/>
          </a:xfrm>
          <a:prstGeom prst="straightConnector1">
            <a:avLst/>
          </a:prstGeom>
          <a:noFill/>
          <a:ln w="12700" cap="flat" cmpd="sng" algn="ctr">
            <a:solidFill>
              <a:schemeClr val="tx1"/>
            </a:solidFill>
            <a:prstDash val="solid"/>
            <a:round/>
            <a:headEnd type="none" w="med" len="med"/>
            <a:tailEnd type="triangle" w="med" len="med"/>
          </a:ln>
          <a:effectLst/>
        </p:spPr>
      </p:cxnSp>
      <p:sp>
        <p:nvSpPr>
          <p:cNvPr id="37" name="Text Box 24"/>
          <p:cNvSpPr txBox="1">
            <a:spLocks noChangeArrowheads="1"/>
          </p:cNvSpPr>
          <p:nvPr/>
        </p:nvSpPr>
        <p:spPr bwMode="auto">
          <a:xfrm>
            <a:off x="3531871" y="2328228"/>
            <a:ext cx="1771650" cy="382661"/>
          </a:xfrm>
          <a:prstGeom prst="rect">
            <a:avLst/>
          </a:prstGeom>
          <a:noFill/>
          <a:ln w="3175" algn="ctr">
            <a:noFill/>
            <a:miter lim="800000"/>
            <a:headEnd/>
            <a:tailEnd/>
          </a:ln>
        </p:spPr>
        <p:txBody>
          <a:bodyPr wrap="square" lIns="93600" tIns="82800" rIns="93600" bIns="82800">
            <a:spAutoFit/>
          </a:bodyPr>
          <a:lstStyle/>
          <a:p>
            <a:pPr>
              <a:spcBef>
                <a:spcPct val="50000"/>
              </a:spcBef>
            </a:pPr>
            <a:r>
              <a:rPr lang="en-US" altLang="zh-CN" sz="1400" dirty="0" smtClean="0">
                <a:latin typeface="宋体" pitchFamily="2" charset="-122"/>
                <a:ea typeface="宋体" pitchFamily="2" charset="-122"/>
              </a:rPr>
              <a:t>6</a:t>
            </a:r>
            <a:r>
              <a:rPr lang="zh-CN" altLang="en-US" sz="1400" dirty="0" smtClean="0">
                <a:latin typeface="宋体" pitchFamily="2" charset="-122"/>
                <a:ea typeface="宋体" pitchFamily="2" charset="-122"/>
              </a:rPr>
              <a:t>、申购对价的交收</a:t>
            </a:r>
            <a:endParaRPr lang="zh-CN" altLang="en-US" sz="1400" dirty="0">
              <a:latin typeface="宋体" pitchFamily="2" charset="-122"/>
              <a:ea typeface="宋体" pitchFamily="2" charset="-122"/>
            </a:endParaRPr>
          </a:p>
        </p:txBody>
      </p:sp>
      <p:sp>
        <p:nvSpPr>
          <p:cNvPr id="38" name="Text Box 24"/>
          <p:cNvSpPr txBox="1">
            <a:spLocks noChangeArrowheads="1"/>
          </p:cNvSpPr>
          <p:nvPr/>
        </p:nvSpPr>
        <p:spPr bwMode="auto">
          <a:xfrm>
            <a:off x="2971800" y="2892108"/>
            <a:ext cx="2400299" cy="705826"/>
          </a:xfrm>
          <a:prstGeom prst="rect">
            <a:avLst/>
          </a:prstGeom>
          <a:noFill/>
          <a:ln w="3175" algn="ctr">
            <a:noFill/>
            <a:miter lim="800000"/>
            <a:headEnd/>
            <a:tailEnd/>
          </a:ln>
        </p:spPr>
        <p:txBody>
          <a:bodyPr wrap="square" lIns="93600" tIns="82800" rIns="93600" bIns="82800">
            <a:spAutoFit/>
          </a:bodyPr>
          <a:lstStyle/>
          <a:p>
            <a:pPr>
              <a:spcBef>
                <a:spcPct val="50000"/>
              </a:spcBef>
            </a:pPr>
            <a:r>
              <a:rPr lang="en-US" altLang="zh-CN" sz="1400" dirty="0" smtClean="0">
                <a:latin typeface="宋体" pitchFamily="2" charset="-122"/>
                <a:ea typeface="宋体" pitchFamily="2" charset="-122"/>
              </a:rPr>
              <a:t>7</a:t>
            </a:r>
            <a:r>
              <a:rPr lang="zh-CN" altLang="en-US" sz="1400" dirty="0" smtClean="0">
                <a:latin typeface="宋体" pitchFamily="2" charset="-122"/>
                <a:ea typeface="宋体" pitchFamily="2" charset="-122"/>
              </a:rPr>
              <a:t>、确认申购，记增份额</a:t>
            </a:r>
            <a:endParaRPr lang="en-US" altLang="zh-CN" sz="1400" dirty="0" smtClean="0">
              <a:latin typeface="宋体" pitchFamily="2" charset="-122"/>
              <a:ea typeface="宋体" pitchFamily="2" charset="-122"/>
            </a:endParaRPr>
          </a:p>
          <a:p>
            <a:pPr>
              <a:spcBef>
                <a:spcPct val="50000"/>
              </a:spcBef>
            </a:pPr>
            <a:r>
              <a:rPr lang="en-US" altLang="zh-CN" sz="1400" dirty="0" smtClean="0">
                <a:latin typeface="宋体" pitchFamily="2" charset="-122"/>
                <a:ea typeface="宋体" pitchFamily="2" charset="-122"/>
              </a:rPr>
              <a:t>8</a:t>
            </a:r>
            <a:r>
              <a:rPr lang="zh-CN" altLang="en-US" sz="1400" dirty="0" smtClean="0">
                <a:latin typeface="宋体" pitchFamily="2" charset="-122"/>
                <a:ea typeface="宋体" pitchFamily="2" charset="-122"/>
              </a:rPr>
              <a:t>、现金差额的清算</a:t>
            </a:r>
            <a:endParaRPr lang="zh-CN" altLang="en-US" sz="1400" dirty="0">
              <a:latin typeface="宋体" pitchFamily="2" charset="-122"/>
              <a:ea typeface="宋体" pitchFamily="2" charset="-122"/>
            </a:endParaRPr>
          </a:p>
        </p:txBody>
      </p:sp>
      <p:sp>
        <p:nvSpPr>
          <p:cNvPr id="39" name="Text Box 24"/>
          <p:cNvSpPr txBox="1">
            <a:spLocks noChangeArrowheads="1"/>
          </p:cNvSpPr>
          <p:nvPr/>
        </p:nvSpPr>
        <p:spPr bwMode="auto">
          <a:xfrm>
            <a:off x="7098030" y="1958658"/>
            <a:ext cx="1451610" cy="598104"/>
          </a:xfrm>
          <a:prstGeom prst="rect">
            <a:avLst/>
          </a:prstGeom>
          <a:noFill/>
          <a:ln w="3175" algn="ctr">
            <a:noFill/>
            <a:miter lim="800000"/>
            <a:headEnd/>
            <a:tailEnd/>
          </a:ln>
        </p:spPr>
        <p:txBody>
          <a:bodyPr wrap="square" lIns="93600" tIns="82800" rIns="93600" bIns="82800">
            <a:spAutoFit/>
          </a:bodyPr>
          <a:lstStyle/>
          <a:p>
            <a:pPr>
              <a:spcBef>
                <a:spcPct val="50000"/>
              </a:spcBef>
            </a:pPr>
            <a:r>
              <a:rPr lang="en-US" altLang="zh-CN" sz="1400" dirty="0" smtClean="0">
                <a:latin typeface="宋体" pitchFamily="2" charset="-122"/>
                <a:ea typeface="宋体" pitchFamily="2" charset="-122"/>
              </a:rPr>
              <a:t>7</a:t>
            </a:r>
            <a:r>
              <a:rPr lang="zh-CN" altLang="en-US" sz="1400" dirty="0" smtClean="0">
                <a:latin typeface="宋体" pitchFamily="2" charset="-122"/>
                <a:ea typeface="宋体" pitchFamily="2" charset="-122"/>
              </a:rPr>
              <a:t>、确认申购，记增份额</a:t>
            </a:r>
            <a:endParaRPr lang="zh-CN" altLang="en-US" sz="1400" dirty="0">
              <a:latin typeface="宋体" pitchFamily="2" charset="-122"/>
              <a:ea typeface="宋体" pitchFamily="2" charset="-122"/>
            </a:endParaRPr>
          </a:p>
        </p:txBody>
      </p:sp>
      <p:sp>
        <p:nvSpPr>
          <p:cNvPr id="33" name="Text Box 8"/>
          <p:cNvSpPr txBox="1">
            <a:spLocks noChangeArrowheads="1"/>
          </p:cNvSpPr>
          <p:nvPr/>
        </p:nvSpPr>
        <p:spPr bwMode="auto">
          <a:xfrm>
            <a:off x="5543550" y="3700463"/>
            <a:ext cx="2235200" cy="474994"/>
          </a:xfrm>
          <a:prstGeom prst="rect">
            <a:avLst/>
          </a:prstGeom>
          <a:noFill/>
          <a:ln w="3175" algn="ctr">
            <a:solidFill>
              <a:schemeClr val="tx1"/>
            </a:solidFill>
            <a:miter lim="800000"/>
            <a:headEnd/>
            <a:tailEnd/>
          </a:ln>
        </p:spPr>
        <p:txBody>
          <a:bodyPr lIns="93600" tIns="82800" rIns="93600" bIns="82800">
            <a:spAutoFit/>
          </a:bodyPr>
          <a:lstStyle/>
          <a:p>
            <a:pPr marL="342900" indent="-342900" algn="ctr">
              <a:spcBef>
                <a:spcPct val="50000"/>
              </a:spcBef>
            </a:pPr>
            <a:r>
              <a:rPr lang="zh-CN" altLang="en-US" sz="2000" dirty="0" smtClean="0">
                <a:latin typeface="宋体" pitchFamily="2" charset="-122"/>
                <a:ea typeface="宋体" pitchFamily="2" charset="-122"/>
              </a:rPr>
              <a:t>基金托管人</a:t>
            </a:r>
            <a:endParaRPr lang="zh-CN" altLang="en-US" sz="2000" dirty="0">
              <a:latin typeface="宋体" pitchFamily="2" charset="-122"/>
              <a:ea typeface="宋体" pitchFamily="2" charset="-122"/>
            </a:endParaRPr>
          </a:p>
        </p:txBody>
      </p:sp>
      <p:cxnSp>
        <p:nvCxnSpPr>
          <p:cNvPr id="40" name="直接箭头连接符 39"/>
          <p:cNvCxnSpPr/>
          <p:nvPr/>
        </p:nvCxnSpPr>
        <p:spPr bwMode="auto">
          <a:xfrm rot="5400000">
            <a:off x="6177915" y="3377565"/>
            <a:ext cx="605790" cy="1588"/>
          </a:xfrm>
          <a:prstGeom prst="straightConnector1">
            <a:avLst/>
          </a:prstGeom>
          <a:noFill/>
          <a:ln w="12700" cap="flat" cmpd="sng" algn="ctr">
            <a:solidFill>
              <a:schemeClr val="tx1"/>
            </a:solidFill>
            <a:prstDash val="solid"/>
            <a:round/>
            <a:headEnd type="none" w="med" len="med"/>
            <a:tailEnd type="triangle" w="med" len="med"/>
          </a:ln>
          <a:effectLst/>
        </p:spPr>
      </p:cxnSp>
      <p:cxnSp>
        <p:nvCxnSpPr>
          <p:cNvPr id="42" name="直接箭头连接符 41"/>
          <p:cNvCxnSpPr/>
          <p:nvPr/>
        </p:nvCxnSpPr>
        <p:spPr bwMode="auto">
          <a:xfrm>
            <a:off x="8412480" y="3314700"/>
            <a:ext cx="914400" cy="914400"/>
          </a:xfrm>
          <a:prstGeom prst="straightConnector1">
            <a:avLst/>
          </a:prstGeom>
          <a:noFill/>
          <a:ln w="12700" cap="flat" cmpd="sng" algn="ctr">
            <a:noFill/>
            <a:prstDash val="solid"/>
            <a:round/>
            <a:headEnd type="none" w="med" len="med"/>
            <a:tailEnd type="arrow"/>
          </a:ln>
          <a:effectLst/>
        </p:spPr>
      </p:cxnSp>
      <p:sp>
        <p:nvSpPr>
          <p:cNvPr id="46" name="Text Box 24"/>
          <p:cNvSpPr txBox="1">
            <a:spLocks noChangeArrowheads="1"/>
          </p:cNvSpPr>
          <p:nvPr/>
        </p:nvSpPr>
        <p:spPr bwMode="auto">
          <a:xfrm>
            <a:off x="6640830" y="3105468"/>
            <a:ext cx="1931670" cy="598104"/>
          </a:xfrm>
          <a:prstGeom prst="rect">
            <a:avLst/>
          </a:prstGeom>
          <a:noFill/>
          <a:ln w="3175" algn="ctr">
            <a:noFill/>
            <a:miter lim="800000"/>
            <a:headEnd/>
            <a:tailEnd/>
          </a:ln>
        </p:spPr>
        <p:txBody>
          <a:bodyPr wrap="square" lIns="93600" tIns="82800" rIns="93600" bIns="82800">
            <a:spAutoFit/>
          </a:bodyPr>
          <a:lstStyle/>
          <a:p>
            <a:pPr>
              <a:spcBef>
                <a:spcPct val="50000"/>
              </a:spcBef>
            </a:pPr>
            <a:r>
              <a:rPr lang="en-US" altLang="zh-CN" sz="1400" dirty="0" smtClean="0">
                <a:latin typeface="宋体" pitchFamily="2" charset="-122"/>
                <a:ea typeface="宋体" pitchFamily="2" charset="-122"/>
              </a:rPr>
              <a:t>6</a:t>
            </a:r>
            <a:r>
              <a:rPr lang="zh-CN" altLang="en-US" sz="1400" dirty="0" smtClean="0">
                <a:latin typeface="宋体" pitchFamily="2" charset="-122"/>
                <a:ea typeface="宋体" pitchFamily="2" charset="-122"/>
              </a:rPr>
              <a:t>、确认申购，记增份额，申购对价交收</a:t>
            </a:r>
            <a:endParaRPr lang="zh-CN" altLang="en-US" sz="1400" dirty="0">
              <a:latin typeface="宋体" pitchFamily="2" charset="-122"/>
              <a:ea typeface="宋体" pitchFamily="2" charset="-122"/>
            </a:endParaRPr>
          </a:p>
        </p:txBody>
      </p:sp>
      <p:cxnSp>
        <p:nvCxnSpPr>
          <p:cNvPr id="48" name="直接箭头连接符 47"/>
          <p:cNvCxnSpPr/>
          <p:nvPr/>
        </p:nvCxnSpPr>
        <p:spPr bwMode="auto">
          <a:xfrm rot="10800000" flipV="1">
            <a:off x="2994660" y="3097530"/>
            <a:ext cx="2548890" cy="742950"/>
          </a:xfrm>
          <a:prstGeom prst="straightConnector1">
            <a:avLst/>
          </a:prstGeom>
          <a:noFill/>
          <a:ln w="12700" cap="flat" cmpd="sng" algn="ctr">
            <a:solidFill>
              <a:schemeClr val="tx1"/>
            </a:solidFill>
            <a:prstDash val="solid"/>
            <a:round/>
            <a:headEnd type="none" w="med" len="med"/>
            <a:tailEnd type="triangle" w="med" len="med"/>
          </a:ln>
          <a:effectLst/>
        </p:spPr>
      </p:cxnSp>
      <p:cxnSp>
        <p:nvCxnSpPr>
          <p:cNvPr id="52" name="直接箭头连接符 51"/>
          <p:cNvCxnSpPr/>
          <p:nvPr/>
        </p:nvCxnSpPr>
        <p:spPr bwMode="auto">
          <a:xfrm>
            <a:off x="2903220" y="2711457"/>
            <a:ext cx="2598738" cy="15240"/>
          </a:xfrm>
          <a:prstGeom prst="straightConnector1">
            <a:avLst/>
          </a:prstGeom>
          <a:noFill/>
          <a:ln w="12700" cap="flat" cmpd="sng" algn="ctr">
            <a:solidFill>
              <a:schemeClr val="tx1"/>
            </a:solidFill>
            <a:prstDash val="solid"/>
            <a:round/>
            <a:headEnd type="none" w="med" len="med"/>
            <a:tailEnd type="triangle" w="med" len="med"/>
          </a:ln>
          <a:effectLst/>
        </p:spPr>
      </p:cxnSp>
      <p:cxnSp>
        <p:nvCxnSpPr>
          <p:cNvPr id="55" name="直接箭头连接符 54"/>
          <p:cNvCxnSpPr/>
          <p:nvPr/>
        </p:nvCxnSpPr>
        <p:spPr bwMode="auto">
          <a:xfrm rot="5400000">
            <a:off x="1440180" y="4709160"/>
            <a:ext cx="1017270" cy="11430"/>
          </a:xfrm>
          <a:prstGeom prst="straightConnector1">
            <a:avLst/>
          </a:prstGeom>
          <a:noFill/>
          <a:ln w="12700" cap="flat" cmpd="sng" algn="ctr">
            <a:solidFill>
              <a:schemeClr val="tx1"/>
            </a:solidFill>
            <a:prstDash val="solid"/>
            <a:round/>
            <a:headEnd type="none" w="med" len="med"/>
            <a:tailEnd type="triangle" w="med" len="med"/>
          </a:ln>
          <a:effectLst/>
        </p:spPr>
      </p:cxnSp>
      <p:cxnSp>
        <p:nvCxnSpPr>
          <p:cNvPr id="72" name="直接箭头连接符 71"/>
          <p:cNvCxnSpPr>
            <a:stCxn id="6152" idx="0"/>
            <a:endCxn id="6170" idx="2"/>
          </p:cNvCxnSpPr>
          <p:nvPr/>
        </p:nvCxnSpPr>
        <p:spPr bwMode="auto">
          <a:xfrm rot="16200000" flipV="1">
            <a:off x="1639340" y="4707818"/>
            <a:ext cx="1036623" cy="1000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76" name="直接箭头连接符 75"/>
          <p:cNvCxnSpPr>
            <a:stCxn id="6152" idx="3"/>
            <a:endCxn id="6150" idx="1"/>
          </p:cNvCxnSpPr>
          <p:nvPr/>
        </p:nvCxnSpPr>
        <p:spPr bwMode="auto">
          <a:xfrm>
            <a:off x="3074670" y="5468627"/>
            <a:ext cx="2338070" cy="2223"/>
          </a:xfrm>
          <a:prstGeom prst="straightConnector1">
            <a:avLst/>
          </a:prstGeom>
          <a:noFill/>
          <a:ln w="12700" cap="flat" cmpd="sng" algn="ctr">
            <a:solidFill>
              <a:schemeClr val="tx1"/>
            </a:solidFill>
            <a:prstDash val="solid"/>
            <a:round/>
            <a:headEnd type="triangle" w="med" len="med"/>
            <a:tailEnd type="triangle" w="med" len="med"/>
          </a:ln>
          <a:effectLst/>
        </p:spPr>
      </p:cxnSp>
      <p:cxnSp>
        <p:nvCxnSpPr>
          <p:cNvPr id="81" name="直接箭头连接符 80"/>
          <p:cNvCxnSpPr/>
          <p:nvPr/>
        </p:nvCxnSpPr>
        <p:spPr bwMode="auto">
          <a:xfrm rot="5400000" flipH="1" flipV="1">
            <a:off x="1896904" y="3398998"/>
            <a:ext cx="633414" cy="7618"/>
          </a:xfrm>
          <a:prstGeom prst="straightConnector1">
            <a:avLst/>
          </a:prstGeom>
          <a:noFill/>
          <a:ln w="12700" cap="flat" cmpd="sng" algn="ctr">
            <a:solidFill>
              <a:schemeClr val="tx1"/>
            </a:solidFill>
            <a:prstDash val="solid"/>
            <a:round/>
            <a:headEnd type="none" w="med" len="med"/>
            <a:tailEnd type="triangle" w="med" len="med"/>
          </a:ln>
          <a:effectLst/>
        </p:spPr>
      </p:cxnSp>
      <p:sp>
        <p:nvSpPr>
          <p:cNvPr id="86" name="Text Box 28"/>
          <p:cNvSpPr txBox="1">
            <a:spLocks noChangeArrowheads="1"/>
          </p:cNvSpPr>
          <p:nvPr/>
        </p:nvSpPr>
        <p:spPr bwMode="auto">
          <a:xfrm>
            <a:off x="434340" y="3065780"/>
            <a:ext cx="1673225" cy="705826"/>
          </a:xfrm>
          <a:prstGeom prst="rect">
            <a:avLst/>
          </a:prstGeom>
          <a:noFill/>
          <a:ln w="3175" algn="ctr">
            <a:noFill/>
            <a:miter lim="800000"/>
            <a:headEnd/>
            <a:tailEnd/>
          </a:ln>
        </p:spPr>
        <p:txBody>
          <a:bodyPr wrap="square" lIns="93600" tIns="82800" rIns="93600" bIns="82800">
            <a:spAutoFit/>
          </a:bodyPr>
          <a:lstStyle/>
          <a:p>
            <a:pPr>
              <a:spcBef>
                <a:spcPct val="50000"/>
              </a:spcBef>
            </a:pPr>
            <a:r>
              <a:rPr lang="en-US" altLang="zh-CN" sz="1400" dirty="0" smtClean="0">
                <a:latin typeface="宋体" pitchFamily="2" charset="-122"/>
                <a:ea typeface="宋体" pitchFamily="2" charset="-122"/>
              </a:rPr>
              <a:t>9</a:t>
            </a:r>
            <a:r>
              <a:rPr lang="zh-CN" altLang="en-US" sz="1400" dirty="0" smtClean="0">
                <a:latin typeface="宋体" pitchFamily="2" charset="-122"/>
                <a:ea typeface="宋体" pitchFamily="2" charset="-122"/>
              </a:rPr>
              <a:t>、现金差额交收</a:t>
            </a:r>
            <a:endParaRPr lang="en-US" altLang="zh-CN" sz="1400" dirty="0" smtClean="0">
              <a:latin typeface="宋体" pitchFamily="2" charset="-122"/>
              <a:ea typeface="宋体" pitchFamily="2" charset="-122"/>
            </a:endParaRPr>
          </a:p>
          <a:p>
            <a:pPr>
              <a:spcBef>
                <a:spcPct val="50000"/>
              </a:spcBef>
            </a:pPr>
            <a:r>
              <a:rPr lang="en-US" altLang="zh-CN" sz="1400" dirty="0" smtClean="0">
                <a:latin typeface="宋体" pitchFamily="2" charset="-122"/>
                <a:ea typeface="宋体" pitchFamily="2" charset="-122"/>
              </a:rPr>
              <a:t>13</a:t>
            </a:r>
            <a:r>
              <a:rPr lang="zh-CN" altLang="en-US" sz="1400" dirty="0" smtClean="0">
                <a:latin typeface="宋体" pitchFamily="2" charset="-122"/>
                <a:ea typeface="宋体" pitchFamily="2" charset="-122"/>
              </a:rPr>
              <a:t>、多退少补交收</a:t>
            </a:r>
            <a:endParaRPr lang="zh-CN" altLang="en-US" sz="1400" dirty="0">
              <a:latin typeface="宋体" pitchFamily="2" charset="-122"/>
              <a:ea typeface="宋体" pitchFamily="2" charset="-122"/>
            </a:endParaRPr>
          </a:p>
        </p:txBody>
      </p:sp>
      <p:sp>
        <p:nvSpPr>
          <p:cNvPr id="87" name="Text Box 8"/>
          <p:cNvSpPr txBox="1">
            <a:spLocks noChangeArrowheads="1"/>
          </p:cNvSpPr>
          <p:nvPr/>
        </p:nvSpPr>
        <p:spPr bwMode="auto">
          <a:xfrm>
            <a:off x="5547360" y="4172903"/>
            <a:ext cx="2235200" cy="474994"/>
          </a:xfrm>
          <a:prstGeom prst="rect">
            <a:avLst/>
          </a:prstGeom>
          <a:noFill/>
          <a:ln w="3175" algn="ctr">
            <a:solidFill>
              <a:schemeClr val="tx1"/>
            </a:solidFill>
            <a:miter lim="800000"/>
            <a:headEnd/>
            <a:tailEnd/>
          </a:ln>
        </p:spPr>
        <p:txBody>
          <a:bodyPr lIns="93600" tIns="82800" rIns="93600" bIns="82800">
            <a:spAutoFit/>
          </a:bodyPr>
          <a:lstStyle/>
          <a:p>
            <a:pPr marL="342900" indent="-342900" algn="ctr">
              <a:spcBef>
                <a:spcPct val="50000"/>
              </a:spcBef>
            </a:pPr>
            <a:r>
              <a:rPr lang="zh-CN" altLang="en-US" sz="2000" dirty="0" smtClean="0">
                <a:latin typeface="宋体" pitchFamily="2" charset="-122"/>
                <a:ea typeface="宋体" pitchFamily="2" charset="-122"/>
              </a:rPr>
              <a:t>境外托管人</a:t>
            </a:r>
            <a:endParaRPr lang="zh-CN" altLang="en-US" sz="2000" dirty="0">
              <a:latin typeface="宋体" pitchFamily="2" charset="-122"/>
              <a:ea typeface="宋体" pitchFamily="2" charset="-122"/>
            </a:endParaRPr>
          </a:p>
        </p:txBody>
      </p:sp>
      <p:cxnSp>
        <p:nvCxnSpPr>
          <p:cNvPr id="89" name="直接箭头连接符 88"/>
          <p:cNvCxnSpPr>
            <a:stCxn id="87" idx="2"/>
          </p:cNvCxnSpPr>
          <p:nvPr/>
        </p:nvCxnSpPr>
        <p:spPr bwMode="auto">
          <a:xfrm rot="16200000" flipH="1">
            <a:off x="6387949" y="4924908"/>
            <a:ext cx="564183" cy="10160"/>
          </a:xfrm>
          <a:prstGeom prst="straightConnector1">
            <a:avLst/>
          </a:prstGeom>
          <a:noFill/>
          <a:ln w="12700" cap="flat" cmpd="sng" algn="ctr">
            <a:solidFill>
              <a:schemeClr val="tx1"/>
            </a:solidFill>
            <a:prstDash val="solid"/>
            <a:round/>
            <a:headEnd type="triangle" w="med" len="med"/>
            <a:tailEnd type="triangle" w="med" len="med"/>
          </a:ln>
          <a:effectLst/>
        </p:spPr>
      </p:cxnSp>
      <p:sp>
        <p:nvSpPr>
          <p:cNvPr id="91" name="Text Box 30"/>
          <p:cNvSpPr txBox="1">
            <a:spLocks noChangeArrowheads="1"/>
          </p:cNvSpPr>
          <p:nvPr/>
        </p:nvSpPr>
        <p:spPr bwMode="auto">
          <a:xfrm>
            <a:off x="6758941" y="4715193"/>
            <a:ext cx="1722120" cy="598104"/>
          </a:xfrm>
          <a:prstGeom prst="rect">
            <a:avLst/>
          </a:prstGeom>
          <a:noFill/>
          <a:ln w="3175" algn="ctr">
            <a:noFill/>
            <a:miter lim="800000"/>
            <a:headEnd/>
            <a:tailEnd/>
          </a:ln>
        </p:spPr>
        <p:txBody>
          <a:bodyPr wrap="square" lIns="93600" tIns="82800" rIns="93600" bIns="82800">
            <a:spAutoFit/>
          </a:bodyPr>
          <a:lstStyle/>
          <a:p>
            <a:pPr>
              <a:spcBef>
                <a:spcPct val="50000"/>
              </a:spcBef>
            </a:pPr>
            <a:r>
              <a:rPr lang="en-US" altLang="zh-CN" sz="1400" dirty="0" smtClean="0">
                <a:latin typeface="宋体" pitchFamily="2" charset="-122"/>
                <a:ea typeface="宋体" pitchFamily="2" charset="-122"/>
              </a:rPr>
              <a:t>14</a:t>
            </a:r>
            <a:r>
              <a:rPr lang="zh-CN" altLang="en-US" sz="1400" dirty="0" smtClean="0">
                <a:latin typeface="宋体" pitchFamily="2" charset="-122"/>
                <a:ea typeface="宋体" pitchFamily="2" charset="-122"/>
              </a:rPr>
              <a:t>、净申购买券资金与证券的交收</a:t>
            </a:r>
            <a:endParaRPr lang="zh-CN" altLang="en-US" sz="1400" dirty="0">
              <a:latin typeface="宋体" pitchFamily="2" charset="-122"/>
              <a:ea typeface="宋体" pitchFamily="2" charset="-122"/>
            </a:endParaRPr>
          </a:p>
        </p:txBody>
      </p:sp>
      <p:cxnSp>
        <p:nvCxnSpPr>
          <p:cNvPr id="93" name="直接箭头连接符 92"/>
          <p:cNvCxnSpPr>
            <a:stCxn id="6170" idx="3"/>
            <a:endCxn id="33" idx="1"/>
          </p:cNvCxnSpPr>
          <p:nvPr/>
        </p:nvCxnSpPr>
        <p:spPr bwMode="auto">
          <a:xfrm flipV="1">
            <a:off x="3028950" y="3937960"/>
            <a:ext cx="2514600" cy="19050"/>
          </a:xfrm>
          <a:prstGeom prst="straightConnector1">
            <a:avLst/>
          </a:prstGeom>
          <a:noFill/>
          <a:ln w="12700" cap="flat" cmpd="sng" algn="ctr">
            <a:solidFill>
              <a:schemeClr val="tx1"/>
            </a:solidFill>
            <a:prstDash val="solid"/>
            <a:round/>
            <a:headEnd type="none" w="med" len="med"/>
            <a:tailEnd type="triangle" w="med" len="med"/>
          </a:ln>
          <a:effectLst/>
        </p:spPr>
      </p:cxnSp>
      <p:sp>
        <p:nvSpPr>
          <p:cNvPr id="94" name="Text Box 28"/>
          <p:cNvSpPr txBox="1">
            <a:spLocks noChangeArrowheads="1"/>
          </p:cNvSpPr>
          <p:nvPr/>
        </p:nvSpPr>
        <p:spPr bwMode="auto">
          <a:xfrm>
            <a:off x="3165792" y="4083050"/>
            <a:ext cx="1943417" cy="382661"/>
          </a:xfrm>
          <a:prstGeom prst="rect">
            <a:avLst/>
          </a:prstGeom>
          <a:noFill/>
          <a:ln w="3175" algn="ctr">
            <a:noFill/>
            <a:miter lim="800000"/>
            <a:headEnd/>
            <a:tailEnd/>
          </a:ln>
        </p:spPr>
        <p:txBody>
          <a:bodyPr wrap="square" lIns="93600" tIns="82800" rIns="93600" bIns="82800">
            <a:spAutoFit/>
          </a:bodyPr>
          <a:lstStyle/>
          <a:p>
            <a:pPr>
              <a:spcBef>
                <a:spcPct val="50000"/>
              </a:spcBef>
            </a:pPr>
            <a:r>
              <a:rPr lang="en-US" altLang="zh-CN" sz="1400" dirty="0" smtClean="0">
                <a:latin typeface="宋体" pitchFamily="2" charset="-122"/>
                <a:ea typeface="宋体" pitchFamily="2" charset="-122"/>
              </a:rPr>
              <a:t>12</a:t>
            </a:r>
            <a:r>
              <a:rPr lang="zh-CN" altLang="en-US" sz="1400" dirty="0" smtClean="0">
                <a:latin typeface="宋体" pitchFamily="2" charset="-122"/>
                <a:ea typeface="宋体" pitchFamily="2" charset="-122"/>
              </a:rPr>
              <a:t>、换汇与划款</a:t>
            </a:r>
            <a:endParaRPr lang="zh-CN" altLang="en-US" sz="1400" dirty="0">
              <a:latin typeface="宋体" pitchFamily="2" charset="-122"/>
              <a:ea typeface="宋体" pitchFamily="2" charset="-122"/>
            </a:endParaRPr>
          </a:p>
        </p:txBody>
      </p:sp>
    </p:spTree>
  </p:cSld>
  <p:clrMapOvr>
    <a:masterClrMapping/>
  </p:clrMapOvr>
  <p:transition advTm="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产品方案</a:t>
            </a:r>
            <a:endParaRPr lang="zh-CN" altLang="en-US" dirty="0"/>
          </a:p>
        </p:txBody>
      </p:sp>
      <p:sp>
        <p:nvSpPr>
          <p:cNvPr id="3" name="内容占位符 2"/>
          <p:cNvSpPr>
            <a:spLocks noGrp="1"/>
          </p:cNvSpPr>
          <p:nvPr>
            <p:ph idx="1"/>
          </p:nvPr>
        </p:nvSpPr>
        <p:spPr/>
        <p:txBody>
          <a:bodyPr/>
          <a:lstStyle/>
          <a:p>
            <a:r>
              <a:rPr lang="zh-CN" altLang="en-US" dirty="0" smtClean="0"/>
              <a:t>申购与赎回的业务流程</a:t>
            </a:r>
            <a:endParaRPr lang="en-US" altLang="zh-CN" dirty="0" smtClean="0"/>
          </a:p>
          <a:p>
            <a:pPr lvl="1"/>
            <a:r>
              <a:rPr lang="en-US" altLang="zh-CN" dirty="0" smtClean="0"/>
              <a:t>ETF</a:t>
            </a:r>
            <a:r>
              <a:rPr lang="zh-CN" altLang="en-US" dirty="0" smtClean="0"/>
              <a:t>申购流程</a:t>
            </a:r>
            <a:endParaRPr lang="en-US" altLang="zh-CN" dirty="0" smtClean="0"/>
          </a:p>
          <a:p>
            <a:pPr lvl="2"/>
            <a:r>
              <a:rPr lang="en-US" altLang="zh-CN" dirty="0" smtClean="0"/>
              <a:t>T</a:t>
            </a:r>
            <a:r>
              <a:rPr lang="zh-CN" altLang="zh-CN" dirty="0" smtClean="0"/>
              <a:t>日交易开始前：基金管理人提交申赎清单，其中包括最小申赎单位中的股票名称与数量、现金替代溢价、申购上限等</a:t>
            </a:r>
            <a:endParaRPr lang="zh-CN" altLang="zh-CN" sz="1400" dirty="0" smtClean="0"/>
          </a:p>
          <a:p>
            <a:pPr lvl="2"/>
            <a:r>
              <a:rPr lang="en-US" altLang="zh-CN" dirty="0" smtClean="0"/>
              <a:t>T</a:t>
            </a:r>
            <a:r>
              <a:rPr lang="zh-CN" altLang="zh-CN" dirty="0" smtClean="0"/>
              <a:t>日交易时间：投资者提出申购申请时，参与券商实时检查申购对价（指现金替代款、预估现金等）是否充足；若申购对价充足，则对申购对价予以冻结，并将投资者申购申请发送给上交所</a:t>
            </a:r>
            <a:endParaRPr lang="zh-CN" altLang="zh-CN" sz="1400" dirty="0" smtClean="0"/>
          </a:p>
          <a:p>
            <a:pPr lvl="2"/>
            <a:r>
              <a:rPr lang="en-US" altLang="zh-CN" dirty="0" smtClean="0"/>
              <a:t>T</a:t>
            </a:r>
            <a:r>
              <a:rPr lang="zh-CN" altLang="zh-CN" dirty="0" smtClean="0"/>
              <a:t>日交易时间：上交所进行申购前端检查，如累计申购总量超过申赎清单中规定的申购上限，即确认失败。上交所不实时记增投资者申购的基金份额，并将投资者申购成交回报数据实时发给基金管理人和参与券商</a:t>
            </a:r>
            <a:endParaRPr lang="zh-CN" altLang="zh-CN" sz="1400" dirty="0" smtClean="0"/>
          </a:p>
          <a:p>
            <a:pPr lvl="2"/>
            <a:endParaRPr lang="zh-CN" alt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产品方案</a:t>
            </a:r>
            <a:endParaRPr lang="zh-CN" altLang="en-US" dirty="0"/>
          </a:p>
        </p:txBody>
      </p:sp>
      <p:sp>
        <p:nvSpPr>
          <p:cNvPr id="3" name="内容占位符 2"/>
          <p:cNvSpPr>
            <a:spLocks noGrp="1"/>
          </p:cNvSpPr>
          <p:nvPr>
            <p:ph idx="1"/>
          </p:nvPr>
        </p:nvSpPr>
        <p:spPr/>
        <p:txBody>
          <a:bodyPr/>
          <a:lstStyle/>
          <a:p>
            <a:r>
              <a:rPr lang="zh-CN" altLang="en-US" dirty="0" smtClean="0"/>
              <a:t>申购与赎回的业务流程</a:t>
            </a:r>
            <a:endParaRPr lang="en-US" altLang="zh-CN" dirty="0" smtClean="0"/>
          </a:p>
          <a:p>
            <a:pPr lvl="1"/>
            <a:r>
              <a:rPr lang="en-US" altLang="zh-CN" dirty="0" smtClean="0"/>
              <a:t>ETF</a:t>
            </a:r>
            <a:r>
              <a:rPr lang="zh-CN" altLang="en-US" dirty="0" smtClean="0"/>
              <a:t>申购流程</a:t>
            </a:r>
            <a:endParaRPr lang="en-US" altLang="zh-CN" dirty="0" smtClean="0"/>
          </a:p>
          <a:p>
            <a:pPr lvl="2"/>
            <a:r>
              <a:rPr lang="en-US" altLang="zh-CN" dirty="0" smtClean="0"/>
              <a:t>T</a:t>
            </a:r>
            <a:r>
              <a:rPr lang="zh-CN" altLang="zh-CN" dirty="0" smtClean="0"/>
              <a:t>日日终：中国结算上海分公司按照上海证券交易所传输的采用逐笔全额结算的</a:t>
            </a:r>
            <a:r>
              <a:rPr lang="en-US" altLang="zh-CN" dirty="0" smtClean="0"/>
              <a:t>T</a:t>
            </a:r>
            <a:r>
              <a:rPr lang="zh-CN" altLang="zh-CN" dirty="0" smtClean="0"/>
              <a:t>日申购数据进行基金份额、相应现金替代的逐笔清算，计算出结算参与人每笔申购应收付的证券及资金数量，并将清算结果发送相关结算参与人和基金管理人</a:t>
            </a:r>
            <a:endParaRPr lang="zh-CN" altLang="zh-CN" sz="1400" dirty="0" smtClean="0"/>
          </a:p>
          <a:p>
            <a:pPr lvl="2"/>
            <a:r>
              <a:rPr lang="en-US" altLang="zh-CN" dirty="0" smtClean="0"/>
              <a:t>T</a:t>
            </a:r>
            <a:r>
              <a:rPr lang="zh-CN" altLang="zh-CN" dirty="0" smtClean="0"/>
              <a:t>日日终：基金管理人计算基金净值和份额净值，并与托管银行进行核对</a:t>
            </a:r>
            <a:endParaRPr lang="zh-CN" altLang="zh-CN" sz="1400" dirty="0" smtClean="0"/>
          </a:p>
          <a:p>
            <a:pPr lvl="2"/>
            <a:r>
              <a:rPr lang="en-US" altLang="zh-CN" dirty="0" smtClean="0"/>
              <a:t>T+1</a:t>
            </a:r>
            <a:r>
              <a:rPr lang="zh-CN" altLang="zh-CN" dirty="0" smtClean="0"/>
              <a:t>日日终：中国结算上海分公司根据</a:t>
            </a:r>
            <a:r>
              <a:rPr lang="en-US" altLang="zh-CN" dirty="0" smtClean="0"/>
              <a:t>T</a:t>
            </a:r>
            <a:r>
              <a:rPr lang="zh-CN" altLang="zh-CN" dirty="0" smtClean="0"/>
              <a:t>日</a:t>
            </a:r>
            <a:r>
              <a:rPr lang="en-US" altLang="zh-CN" dirty="0" smtClean="0"/>
              <a:t>ETF</a:t>
            </a:r>
            <a:r>
              <a:rPr lang="zh-CN" altLang="zh-CN" dirty="0" smtClean="0"/>
              <a:t>申购的逐笔全额清算结果，按照</a:t>
            </a:r>
            <a:r>
              <a:rPr lang="en-US" altLang="zh-CN" dirty="0" smtClean="0"/>
              <a:t>T</a:t>
            </a:r>
            <a:r>
              <a:rPr lang="zh-CN" altLang="zh-CN" dirty="0" smtClean="0"/>
              <a:t>日申报的先后顺序，逐笔检查该时点应付资金结算参与人专用资金交收账户中资金是否足额</a:t>
            </a:r>
            <a:endParaRPr lang="en-US" altLang="zh-CN" dirty="0" smtClean="0"/>
          </a:p>
          <a:p>
            <a:pPr lvl="3"/>
            <a:r>
              <a:rPr lang="zh-CN" altLang="zh-CN" dirty="0" smtClean="0"/>
              <a:t>结算参与人应付资金足额的，中国结算上海分公司将相应资金从应付资金结算参与人专用资金交收账户划出，划付至应收资金结算参与人（基金托管人）专用资金交收账户</a:t>
            </a:r>
            <a:endParaRPr lang="zh-CN" altLang="zh-CN" sz="1400" dirty="0" smtClean="0"/>
          </a:p>
          <a:p>
            <a:pPr lvl="2"/>
            <a:endParaRPr lang="zh-CN" alt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产品方案</a:t>
            </a:r>
            <a:endParaRPr lang="zh-CN" altLang="en-US" dirty="0"/>
          </a:p>
        </p:txBody>
      </p:sp>
      <p:sp>
        <p:nvSpPr>
          <p:cNvPr id="3" name="内容占位符 2"/>
          <p:cNvSpPr>
            <a:spLocks noGrp="1"/>
          </p:cNvSpPr>
          <p:nvPr>
            <p:ph idx="1"/>
          </p:nvPr>
        </p:nvSpPr>
        <p:spPr/>
        <p:txBody>
          <a:bodyPr/>
          <a:lstStyle/>
          <a:p>
            <a:r>
              <a:rPr lang="zh-CN" altLang="en-US" dirty="0" smtClean="0"/>
              <a:t>申购与赎回的业务流程</a:t>
            </a:r>
            <a:endParaRPr lang="en-US" altLang="zh-CN" dirty="0" smtClean="0"/>
          </a:p>
          <a:p>
            <a:pPr lvl="1"/>
            <a:r>
              <a:rPr lang="en-US" altLang="zh-CN" dirty="0" smtClean="0"/>
              <a:t>ETF</a:t>
            </a:r>
            <a:r>
              <a:rPr lang="zh-CN" altLang="en-US" dirty="0" smtClean="0"/>
              <a:t>申购流程</a:t>
            </a:r>
            <a:endParaRPr lang="en-US" altLang="zh-CN" dirty="0" smtClean="0"/>
          </a:p>
          <a:p>
            <a:pPr lvl="3"/>
            <a:r>
              <a:rPr lang="zh-CN" altLang="zh-CN" dirty="0" smtClean="0"/>
              <a:t>同时记增基金总份额，并将新增基金份额经结算参与人专用证券交收账户代为划拨至相应证券账户</a:t>
            </a:r>
            <a:endParaRPr lang="en-US" altLang="zh-CN" dirty="0" smtClean="0"/>
          </a:p>
          <a:p>
            <a:pPr lvl="3"/>
            <a:r>
              <a:rPr lang="zh-CN" altLang="zh-CN" dirty="0" smtClean="0"/>
              <a:t>中国结算上海分公司在办理申购资金足额检查时的最小单位是单笔申购应付的资金金额，结算参与人应付资金不足的，相应的申购交收失败，申购申请确认不成功，不办理部分交收</a:t>
            </a:r>
            <a:endParaRPr lang="en-US" altLang="zh-CN" dirty="0" smtClean="0"/>
          </a:p>
          <a:p>
            <a:pPr lvl="2"/>
            <a:r>
              <a:rPr lang="en-US" altLang="zh-CN" dirty="0" smtClean="0"/>
              <a:t>T+1</a:t>
            </a:r>
            <a:r>
              <a:rPr lang="zh-CN" altLang="zh-CN" dirty="0" smtClean="0"/>
              <a:t>日日终：中国结算完成逐笔全额结算后，将交收结果发送给相关结算参与人和基金管理人</a:t>
            </a:r>
            <a:endParaRPr lang="zh-CN" altLang="zh-CN" sz="1400" dirty="0" smtClean="0"/>
          </a:p>
          <a:p>
            <a:pPr lvl="2"/>
            <a:r>
              <a:rPr lang="en-US" altLang="zh-CN" dirty="0" smtClean="0"/>
              <a:t>T+1</a:t>
            </a:r>
            <a:r>
              <a:rPr lang="zh-CN" altLang="zh-CN" dirty="0" smtClean="0"/>
              <a:t>日日终：基金管理人根据中国结算确认的申购与赎回数据，计算</a:t>
            </a:r>
            <a:r>
              <a:rPr lang="en-US" altLang="zh-CN" dirty="0" smtClean="0"/>
              <a:t>T</a:t>
            </a:r>
            <a:r>
              <a:rPr lang="zh-CN" altLang="zh-CN" dirty="0" smtClean="0"/>
              <a:t>日经确认的净申赎数量</a:t>
            </a:r>
            <a:endParaRPr lang="zh-CN" altLang="zh-CN" sz="1400" dirty="0" smtClean="0"/>
          </a:p>
          <a:p>
            <a:pPr lvl="2"/>
            <a:r>
              <a:rPr lang="en-US" altLang="zh-CN" dirty="0" smtClean="0"/>
              <a:t>T+1</a:t>
            </a:r>
            <a:r>
              <a:rPr lang="zh-CN" altLang="zh-CN" dirty="0" smtClean="0"/>
              <a:t>日终：中国结算上海分公司进行现金差额的清算，并将现金差额清算数据发给参与券商</a:t>
            </a:r>
            <a:endParaRPr lang="zh-CN" altLang="zh-CN" sz="1400"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产品方案</a:t>
            </a:r>
            <a:endParaRPr lang="zh-CN" altLang="en-US" dirty="0"/>
          </a:p>
        </p:txBody>
      </p:sp>
      <p:sp>
        <p:nvSpPr>
          <p:cNvPr id="3" name="内容占位符 2"/>
          <p:cNvSpPr>
            <a:spLocks noGrp="1"/>
          </p:cNvSpPr>
          <p:nvPr>
            <p:ph idx="1"/>
          </p:nvPr>
        </p:nvSpPr>
        <p:spPr/>
        <p:txBody>
          <a:bodyPr/>
          <a:lstStyle/>
          <a:p>
            <a:r>
              <a:rPr lang="zh-CN" altLang="en-US" dirty="0" smtClean="0"/>
              <a:t>申购与赎回的业务流程</a:t>
            </a:r>
            <a:endParaRPr lang="en-US" altLang="zh-CN" dirty="0" smtClean="0"/>
          </a:p>
          <a:p>
            <a:pPr lvl="1"/>
            <a:r>
              <a:rPr lang="en-US" altLang="zh-CN" dirty="0" smtClean="0"/>
              <a:t>ETF</a:t>
            </a:r>
            <a:r>
              <a:rPr lang="zh-CN" altLang="en-US" dirty="0" smtClean="0"/>
              <a:t>申购流程</a:t>
            </a:r>
            <a:endParaRPr lang="en-US" altLang="zh-CN" dirty="0" smtClean="0"/>
          </a:p>
          <a:p>
            <a:pPr lvl="2"/>
            <a:r>
              <a:rPr lang="en-US" altLang="zh-CN" dirty="0" smtClean="0"/>
              <a:t>T+2</a:t>
            </a:r>
            <a:r>
              <a:rPr lang="zh-CN" altLang="zh-CN" dirty="0" smtClean="0"/>
              <a:t>日：基金管理人与参与券商进行现金差额的交收</a:t>
            </a:r>
            <a:endParaRPr lang="zh-CN" altLang="zh-CN" sz="1400" dirty="0" smtClean="0"/>
          </a:p>
          <a:p>
            <a:pPr lvl="2"/>
            <a:r>
              <a:rPr lang="zh-CN" altLang="en-US" dirty="0" smtClean="0"/>
              <a:t>在</a:t>
            </a:r>
            <a:r>
              <a:rPr lang="en-US" altLang="zh-CN" dirty="0" smtClean="0"/>
              <a:t>T</a:t>
            </a:r>
            <a:r>
              <a:rPr lang="zh-CN" altLang="zh-CN" dirty="0" smtClean="0"/>
              <a:t>日后的</a:t>
            </a:r>
            <a:r>
              <a:rPr lang="zh-CN" altLang="en-US" dirty="0" smtClean="0"/>
              <a:t>两</a:t>
            </a:r>
            <a:r>
              <a:rPr lang="zh-CN" altLang="zh-CN" dirty="0" smtClean="0"/>
              <a:t>个上海证券交易所和香港证券交易所共同交易日</a:t>
            </a:r>
            <a:r>
              <a:rPr lang="zh-CN" altLang="en-US" dirty="0" smtClean="0"/>
              <a:t>之内</a:t>
            </a:r>
            <a:r>
              <a:rPr lang="zh-CN" altLang="zh-CN" dirty="0" smtClean="0"/>
              <a:t>（卖券日）：基金管理人根据</a:t>
            </a:r>
            <a:r>
              <a:rPr lang="en-US" altLang="zh-CN" dirty="0" smtClean="0"/>
              <a:t>T</a:t>
            </a:r>
            <a:r>
              <a:rPr lang="zh-CN" altLang="zh-CN" dirty="0" smtClean="0"/>
              <a:t>日净申购数量，按照</a:t>
            </a:r>
            <a:r>
              <a:rPr lang="en-US" altLang="zh-CN" dirty="0" smtClean="0"/>
              <a:t>T</a:t>
            </a:r>
            <a:r>
              <a:rPr lang="zh-CN" altLang="zh-CN" dirty="0" smtClean="0"/>
              <a:t>日公布的申赎清单，向境外券商下达购买组合证券指令</a:t>
            </a:r>
            <a:endParaRPr lang="zh-CN" altLang="zh-CN" sz="1400" dirty="0" smtClean="0"/>
          </a:p>
          <a:p>
            <a:pPr lvl="2"/>
            <a:r>
              <a:rPr lang="zh-CN" altLang="zh-CN" dirty="0" smtClean="0"/>
              <a:t>补券日晚：基金管理人根据境外券商交易回报计算买入组合证券清算金额</a:t>
            </a:r>
            <a:endParaRPr lang="zh-CN" altLang="zh-CN" sz="1400" dirty="0" smtClean="0"/>
          </a:p>
          <a:p>
            <a:pPr lvl="2"/>
            <a:r>
              <a:rPr lang="zh-CN" altLang="zh-CN" dirty="0" smtClean="0"/>
              <a:t>补券日</a:t>
            </a:r>
            <a:r>
              <a:rPr lang="zh-CN" altLang="en-US" dirty="0" smtClean="0"/>
              <a:t>后</a:t>
            </a:r>
            <a:r>
              <a:rPr lang="zh-CN" altLang="zh-CN" dirty="0" smtClean="0"/>
              <a:t>的</a:t>
            </a:r>
            <a:r>
              <a:rPr lang="zh-CN" altLang="en-US" dirty="0" smtClean="0"/>
              <a:t>第</a:t>
            </a:r>
            <a:r>
              <a:rPr lang="en-US" altLang="zh-CN" dirty="0" smtClean="0"/>
              <a:t>2</a:t>
            </a:r>
            <a:r>
              <a:rPr lang="zh-CN" altLang="en-US" dirty="0" smtClean="0"/>
              <a:t>个</a:t>
            </a:r>
            <a:r>
              <a:rPr lang="zh-CN" altLang="zh-CN" dirty="0" smtClean="0"/>
              <a:t>香港证券交易所交易日：境外托管人完成与境外经纪券商的资金与证券的交</a:t>
            </a:r>
            <a:r>
              <a:rPr lang="zh-CN" altLang="en-US" dirty="0" smtClean="0"/>
              <a:t>收</a:t>
            </a:r>
            <a:endParaRPr lang="zh-CN" altLang="zh-CN" sz="1400" dirty="0" smtClean="0"/>
          </a:p>
          <a:p>
            <a:pPr lvl="2"/>
            <a:r>
              <a:rPr lang="zh-CN" altLang="zh-CN" dirty="0" smtClean="0"/>
              <a:t>补券日后的第</a:t>
            </a:r>
            <a:r>
              <a:rPr lang="en-US" altLang="zh-CN" dirty="0" smtClean="0"/>
              <a:t>2</a:t>
            </a:r>
            <a:r>
              <a:rPr lang="zh-CN" altLang="zh-CN" dirty="0" smtClean="0"/>
              <a:t>个上海</a:t>
            </a:r>
            <a:r>
              <a:rPr lang="zh-CN" altLang="zh-CN" dirty="0" smtClean="0"/>
              <a:t>证券交易所</a:t>
            </a:r>
            <a:r>
              <a:rPr lang="zh-CN" altLang="zh-CN" dirty="0" smtClean="0"/>
              <a:t>和香港证券交易所共同交易日</a:t>
            </a:r>
            <a:r>
              <a:rPr lang="zh-CN" altLang="zh-CN" dirty="0" smtClean="0"/>
              <a:t>：</a:t>
            </a:r>
            <a:r>
              <a:rPr lang="zh-CN" altLang="zh-CN" dirty="0" smtClean="0"/>
              <a:t>基金管理人与参与券商进行现金替代多退少补款的交收，并在交收日前一上海证券交易所交易日将清算数据发给参与券商</a:t>
            </a:r>
            <a:endParaRPr lang="zh-CN" alt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z="2800" dirty="0" smtClean="0"/>
              <a:t>恒生中国企业指数</a:t>
            </a:r>
            <a:r>
              <a:rPr lang="en-US" altLang="zh-CN" sz="2800" dirty="0" smtClean="0"/>
              <a:t>ETF</a:t>
            </a:r>
            <a:r>
              <a:rPr lang="zh-CN" altLang="en-US" sz="2800" dirty="0" smtClean="0"/>
              <a:t>赎回流程</a:t>
            </a:r>
          </a:p>
        </p:txBody>
      </p:sp>
      <p:sp>
        <p:nvSpPr>
          <p:cNvPr id="6148" name="Text Box 5"/>
          <p:cNvSpPr txBox="1">
            <a:spLocks noChangeArrowheads="1"/>
          </p:cNvSpPr>
          <p:nvPr/>
        </p:nvSpPr>
        <p:spPr bwMode="auto">
          <a:xfrm>
            <a:off x="1319213" y="2588260"/>
            <a:ext cx="1561147" cy="474994"/>
          </a:xfrm>
          <a:prstGeom prst="rect">
            <a:avLst/>
          </a:prstGeom>
          <a:noFill/>
          <a:ln w="3175" algn="ctr">
            <a:solidFill>
              <a:schemeClr val="tx1"/>
            </a:solidFill>
            <a:miter lim="800000"/>
            <a:headEnd/>
            <a:tailEnd/>
          </a:ln>
        </p:spPr>
        <p:txBody>
          <a:bodyPr wrap="square" lIns="93600" tIns="82800" rIns="93600" bIns="82800">
            <a:spAutoFit/>
          </a:bodyPr>
          <a:lstStyle/>
          <a:p>
            <a:pPr marL="342900" indent="-342900" algn="ctr">
              <a:spcBef>
                <a:spcPct val="50000"/>
              </a:spcBef>
            </a:pPr>
            <a:r>
              <a:rPr lang="zh-CN" altLang="en-US" sz="2000" dirty="0">
                <a:latin typeface="宋体" pitchFamily="2" charset="-122"/>
                <a:ea typeface="宋体" pitchFamily="2" charset="-122"/>
              </a:rPr>
              <a:t>参与券商</a:t>
            </a:r>
          </a:p>
        </p:txBody>
      </p:sp>
      <p:sp>
        <p:nvSpPr>
          <p:cNvPr id="6149" name="Text Box 6"/>
          <p:cNvSpPr txBox="1">
            <a:spLocks noChangeArrowheads="1"/>
          </p:cNvSpPr>
          <p:nvPr/>
        </p:nvSpPr>
        <p:spPr bwMode="auto">
          <a:xfrm>
            <a:off x="1222058" y="1344613"/>
            <a:ext cx="1639887" cy="474994"/>
          </a:xfrm>
          <a:prstGeom prst="rect">
            <a:avLst/>
          </a:prstGeom>
          <a:noFill/>
          <a:ln w="3175" algn="ctr">
            <a:solidFill>
              <a:schemeClr val="tx1"/>
            </a:solidFill>
            <a:miter lim="800000"/>
            <a:headEnd/>
            <a:tailEnd/>
          </a:ln>
        </p:spPr>
        <p:txBody>
          <a:bodyPr lIns="93600" tIns="82800" rIns="93600" bIns="82800">
            <a:spAutoFit/>
          </a:bodyPr>
          <a:lstStyle/>
          <a:p>
            <a:pPr marL="342900" indent="-342900" algn="ctr">
              <a:spcBef>
                <a:spcPct val="50000"/>
              </a:spcBef>
            </a:pPr>
            <a:r>
              <a:rPr lang="zh-CN" altLang="en-US" sz="2000" dirty="0" smtClean="0">
                <a:latin typeface="宋体" pitchFamily="2" charset="-122"/>
                <a:ea typeface="宋体" pitchFamily="2" charset="-122"/>
              </a:rPr>
              <a:t>赎回投资者</a:t>
            </a:r>
            <a:endParaRPr lang="zh-CN" altLang="en-US" sz="2000" dirty="0">
              <a:latin typeface="宋体" pitchFamily="2" charset="-122"/>
              <a:ea typeface="宋体" pitchFamily="2" charset="-122"/>
            </a:endParaRPr>
          </a:p>
        </p:txBody>
      </p:sp>
      <p:sp>
        <p:nvSpPr>
          <p:cNvPr id="6150" name="Text Box 7"/>
          <p:cNvSpPr txBox="1">
            <a:spLocks noChangeArrowheads="1"/>
          </p:cNvSpPr>
          <p:nvPr/>
        </p:nvSpPr>
        <p:spPr bwMode="auto">
          <a:xfrm>
            <a:off x="5412740" y="5233353"/>
            <a:ext cx="2839720" cy="474994"/>
          </a:xfrm>
          <a:prstGeom prst="rect">
            <a:avLst/>
          </a:prstGeom>
          <a:noFill/>
          <a:ln w="3175" algn="ctr">
            <a:solidFill>
              <a:schemeClr val="tx1"/>
            </a:solidFill>
            <a:miter lim="800000"/>
            <a:headEnd/>
            <a:tailEnd/>
          </a:ln>
        </p:spPr>
        <p:txBody>
          <a:bodyPr wrap="square" lIns="93600" tIns="82800" rIns="93600" bIns="82800">
            <a:spAutoFit/>
          </a:bodyPr>
          <a:lstStyle/>
          <a:p>
            <a:pPr marL="342900" indent="-342900" algn="ctr">
              <a:spcBef>
                <a:spcPct val="50000"/>
              </a:spcBef>
            </a:pPr>
            <a:r>
              <a:rPr lang="zh-CN" altLang="en-US" sz="2000">
                <a:latin typeface="宋体" pitchFamily="2" charset="-122"/>
                <a:ea typeface="宋体" pitchFamily="2" charset="-122"/>
              </a:rPr>
              <a:t>香港证券与期货交易所</a:t>
            </a:r>
          </a:p>
        </p:txBody>
      </p:sp>
      <p:sp>
        <p:nvSpPr>
          <p:cNvPr id="6152" name="Text Box 9"/>
          <p:cNvSpPr txBox="1">
            <a:spLocks noChangeArrowheads="1"/>
          </p:cNvSpPr>
          <p:nvPr/>
        </p:nvSpPr>
        <p:spPr bwMode="auto">
          <a:xfrm>
            <a:off x="1250633" y="5231130"/>
            <a:ext cx="1824037" cy="474994"/>
          </a:xfrm>
          <a:prstGeom prst="rect">
            <a:avLst/>
          </a:prstGeom>
          <a:noFill/>
          <a:ln w="3175" algn="ctr">
            <a:solidFill>
              <a:schemeClr val="tx1"/>
            </a:solidFill>
            <a:miter lim="800000"/>
            <a:headEnd/>
            <a:tailEnd/>
          </a:ln>
        </p:spPr>
        <p:txBody>
          <a:bodyPr wrap="square" lIns="93600" tIns="82800" rIns="93600" bIns="82800">
            <a:spAutoFit/>
          </a:bodyPr>
          <a:lstStyle/>
          <a:p>
            <a:pPr marL="342900" indent="-342900" algn="ctr">
              <a:spcBef>
                <a:spcPct val="50000"/>
              </a:spcBef>
            </a:pPr>
            <a:r>
              <a:rPr lang="zh-CN" altLang="en-US" sz="2000">
                <a:latin typeface="宋体" pitchFamily="2" charset="-122"/>
                <a:ea typeface="宋体" pitchFamily="2" charset="-122"/>
              </a:rPr>
              <a:t>境外券商</a:t>
            </a:r>
          </a:p>
        </p:txBody>
      </p:sp>
      <p:sp>
        <p:nvSpPr>
          <p:cNvPr id="6153" name="Line 13"/>
          <p:cNvSpPr>
            <a:spLocks noChangeShapeType="1"/>
          </p:cNvSpPr>
          <p:nvPr/>
        </p:nvSpPr>
        <p:spPr bwMode="auto">
          <a:xfrm>
            <a:off x="1983740" y="1800225"/>
            <a:ext cx="1588" cy="725488"/>
          </a:xfrm>
          <a:prstGeom prst="line">
            <a:avLst/>
          </a:prstGeom>
          <a:noFill/>
          <a:ln w="3175">
            <a:solidFill>
              <a:schemeClr val="tx1"/>
            </a:solidFill>
            <a:round/>
            <a:headEnd/>
            <a:tailEnd type="triangle" w="med" len="med"/>
          </a:ln>
        </p:spPr>
        <p:txBody>
          <a:bodyPr wrap="none" lIns="93600" tIns="82800" rIns="93600" bIns="82800" anchor="ctr"/>
          <a:lstStyle/>
          <a:p>
            <a:endParaRPr lang="zh-CN" altLang="en-US"/>
          </a:p>
        </p:txBody>
      </p:sp>
      <p:sp>
        <p:nvSpPr>
          <p:cNvPr id="6154" name="Text Box 14"/>
          <p:cNvSpPr txBox="1">
            <a:spLocks noChangeArrowheads="1"/>
          </p:cNvSpPr>
          <p:nvPr/>
        </p:nvSpPr>
        <p:spPr bwMode="auto">
          <a:xfrm>
            <a:off x="1010603" y="1946275"/>
            <a:ext cx="1014412" cy="598104"/>
          </a:xfrm>
          <a:prstGeom prst="rect">
            <a:avLst/>
          </a:prstGeom>
          <a:noFill/>
          <a:ln w="3175" algn="ctr">
            <a:noFill/>
            <a:miter lim="800000"/>
            <a:headEnd/>
            <a:tailEnd/>
          </a:ln>
        </p:spPr>
        <p:txBody>
          <a:bodyPr lIns="93600" tIns="82800" rIns="93600" bIns="82800">
            <a:spAutoFit/>
          </a:bodyPr>
          <a:lstStyle/>
          <a:p>
            <a:pPr>
              <a:spcBef>
                <a:spcPct val="50000"/>
              </a:spcBef>
            </a:pPr>
            <a:r>
              <a:rPr lang="en-US" altLang="zh-CN" sz="1400" dirty="0">
                <a:latin typeface="宋体" pitchFamily="2" charset="-122"/>
                <a:ea typeface="宋体" pitchFamily="2" charset="-122"/>
              </a:rPr>
              <a:t>1</a:t>
            </a:r>
            <a:r>
              <a:rPr lang="zh-CN" altLang="en-US" sz="1400" dirty="0">
                <a:latin typeface="宋体" pitchFamily="2" charset="-122"/>
                <a:ea typeface="宋体" pitchFamily="2" charset="-122"/>
              </a:rPr>
              <a:t>、</a:t>
            </a:r>
            <a:r>
              <a:rPr lang="zh-CN" altLang="en-US" sz="1400" dirty="0" smtClean="0">
                <a:latin typeface="宋体" pitchFamily="2" charset="-122"/>
                <a:ea typeface="宋体" pitchFamily="2" charset="-122"/>
              </a:rPr>
              <a:t>提交赎回指令</a:t>
            </a:r>
            <a:endParaRPr lang="zh-CN" altLang="en-US" sz="1400" dirty="0">
              <a:latin typeface="宋体" pitchFamily="2" charset="-122"/>
              <a:ea typeface="宋体" pitchFamily="2" charset="-122"/>
            </a:endParaRPr>
          </a:p>
        </p:txBody>
      </p:sp>
      <p:sp>
        <p:nvSpPr>
          <p:cNvPr id="6155" name="Text Box 15"/>
          <p:cNvSpPr txBox="1">
            <a:spLocks noChangeArrowheads="1"/>
          </p:cNvSpPr>
          <p:nvPr/>
        </p:nvSpPr>
        <p:spPr bwMode="auto">
          <a:xfrm>
            <a:off x="2113915" y="1928813"/>
            <a:ext cx="1174750" cy="598104"/>
          </a:xfrm>
          <a:prstGeom prst="rect">
            <a:avLst/>
          </a:prstGeom>
          <a:noFill/>
          <a:ln w="3175" algn="ctr">
            <a:noFill/>
            <a:miter lim="800000"/>
            <a:headEnd/>
            <a:tailEnd/>
          </a:ln>
        </p:spPr>
        <p:txBody>
          <a:bodyPr lIns="93600" tIns="82800" rIns="93600" bIns="82800">
            <a:spAutoFit/>
          </a:bodyPr>
          <a:lstStyle/>
          <a:p>
            <a:pPr>
              <a:spcBef>
                <a:spcPct val="50000"/>
              </a:spcBef>
            </a:pPr>
            <a:r>
              <a:rPr lang="en-US" altLang="zh-CN" sz="1400" dirty="0">
                <a:latin typeface="宋体" pitchFamily="2" charset="-122"/>
                <a:ea typeface="宋体" pitchFamily="2" charset="-122"/>
              </a:rPr>
              <a:t>2</a:t>
            </a:r>
            <a:r>
              <a:rPr lang="zh-CN" altLang="en-US" sz="1400" dirty="0">
                <a:latin typeface="宋体" pitchFamily="2" charset="-122"/>
                <a:ea typeface="宋体" pitchFamily="2" charset="-122"/>
              </a:rPr>
              <a:t>、检查并</a:t>
            </a:r>
            <a:r>
              <a:rPr lang="zh-CN" altLang="en-US" sz="1400" dirty="0" smtClean="0">
                <a:latin typeface="宋体" pitchFamily="2" charset="-122"/>
                <a:ea typeface="宋体" pitchFamily="2" charset="-122"/>
              </a:rPr>
              <a:t>冻结份额</a:t>
            </a:r>
            <a:endParaRPr lang="zh-CN" altLang="en-US" sz="1400" dirty="0">
              <a:latin typeface="宋体" pitchFamily="2" charset="-122"/>
              <a:ea typeface="宋体" pitchFamily="2" charset="-122"/>
            </a:endParaRPr>
          </a:p>
        </p:txBody>
      </p:sp>
      <p:sp>
        <p:nvSpPr>
          <p:cNvPr id="6156" name="Line 16"/>
          <p:cNvSpPr>
            <a:spLocks noChangeShapeType="1"/>
          </p:cNvSpPr>
          <p:nvPr/>
        </p:nvSpPr>
        <p:spPr bwMode="auto">
          <a:xfrm flipV="1">
            <a:off x="2158365" y="1800225"/>
            <a:ext cx="1588" cy="681038"/>
          </a:xfrm>
          <a:prstGeom prst="line">
            <a:avLst/>
          </a:prstGeom>
          <a:noFill/>
          <a:ln w="3175">
            <a:solidFill>
              <a:schemeClr val="tx1"/>
            </a:solidFill>
            <a:round/>
            <a:headEnd/>
            <a:tailEnd type="triangle" w="med" len="med"/>
          </a:ln>
        </p:spPr>
        <p:txBody>
          <a:bodyPr wrap="none" lIns="93600" tIns="82800" rIns="93600" bIns="82800" anchor="ctr"/>
          <a:lstStyle/>
          <a:p>
            <a:endParaRPr lang="zh-CN" altLang="en-US"/>
          </a:p>
        </p:txBody>
      </p:sp>
      <p:sp>
        <p:nvSpPr>
          <p:cNvPr id="6157" name="Line 17"/>
          <p:cNvSpPr>
            <a:spLocks noChangeShapeType="1"/>
          </p:cNvSpPr>
          <p:nvPr/>
        </p:nvSpPr>
        <p:spPr bwMode="auto">
          <a:xfrm flipV="1">
            <a:off x="2945765" y="1524000"/>
            <a:ext cx="2233613" cy="1044575"/>
          </a:xfrm>
          <a:prstGeom prst="line">
            <a:avLst/>
          </a:prstGeom>
          <a:noFill/>
          <a:ln w="3175">
            <a:solidFill>
              <a:schemeClr val="tx1"/>
            </a:solidFill>
            <a:round/>
            <a:headEnd/>
            <a:tailEnd type="triangle" w="med" len="med"/>
          </a:ln>
        </p:spPr>
        <p:txBody>
          <a:bodyPr wrap="none" lIns="93600" tIns="82800" rIns="93600" bIns="82800" anchor="ctr"/>
          <a:lstStyle/>
          <a:p>
            <a:endParaRPr lang="zh-CN" altLang="en-US"/>
          </a:p>
        </p:txBody>
      </p:sp>
      <p:sp>
        <p:nvSpPr>
          <p:cNvPr id="6158" name="Text Box 18"/>
          <p:cNvSpPr txBox="1">
            <a:spLocks noChangeArrowheads="1"/>
          </p:cNvSpPr>
          <p:nvPr/>
        </p:nvSpPr>
        <p:spPr bwMode="auto">
          <a:xfrm>
            <a:off x="3202940" y="1611313"/>
            <a:ext cx="1014413" cy="598104"/>
          </a:xfrm>
          <a:prstGeom prst="rect">
            <a:avLst/>
          </a:prstGeom>
          <a:noFill/>
          <a:ln w="3175" algn="ctr">
            <a:noFill/>
            <a:miter lim="800000"/>
            <a:headEnd/>
            <a:tailEnd/>
          </a:ln>
        </p:spPr>
        <p:txBody>
          <a:bodyPr lIns="93600" tIns="82800" rIns="93600" bIns="82800">
            <a:spAutoFit/>
          </a:bodyPr>
          <a:lstStyle/>
          <a:p>
            <a:pPr>
              <a:spcBef>
                <a:spcPct val="50000"/>
              </a:spcBef>
            </a:pPr>
            <a:r>
              <a:rPr lang="en-US" altLang="zh-CN" sz="1400" dirty="0">
                <a:latin typeface="宋体" pitchFamily="2" charset="-122"/>
                <a:ea typeface="宋体" pitchFamily="2" charset="-122"/>
              </a:rPr>
              <a:t>3</a:t>
            </a:r>
            <a:r>
              <a:rPr lang="zh-CN" altLang="en-US" sz="1400" dirty="0">
                <a:latin typeface="宋体" pitchFamily="2" charset="-122"/>
                <a:ea typeface="宋体" pitchFamily="2" charset="-122"/>
              </a:rPr>
              <a:t>、上</a:t>
            </a:r>
            <a:r>
              <a:rPr lang="zh-CN" altLang="en-US" sz="1400" dirty="0" smtClean="0">
                <a:latin typeface="宋体" pitchFamily="2" charset="-122"/>
                <a:ea typeface="宋体" pitchFamily="2" charset="-122"/>
              </a:rPr>
              <a:t>传赎回申请</a:t>
            </a:r>
            <a:endParaRPr lang="zh-CN" altLang="en-US" sz="1400" dirty="0">
              <a:latin typeface="宋体" pitchFamily="2" charset="-122"/>
              <a:ea typeface="宋体" pitchFamily="2" charset="-122"/>
            </a:endParaRPr>
          </a:p>
        </p:txBody>
      </p:sp>
      <p:sp>
        <p:nvSpPr>
          <p:cNvPr id="6162" name="Line 23"/>
          <p:cNvSpPr>
            <a:spLocks noChangeShapeType="1"/>
          </p:cNvSpPr>
          <p:nvPr/>
        </p:nvSpPr>
        <p:spPr bwMode="auto">
          <a:xfrm>
            <a:off x="6703378" y="1828800"/>
            <a:ext cx="1587" cy="768350"/>
          </a:xfrm>
          <a:prstGeom prst="line">
            <a:avLst/>
          </a:prstGeom>
          <a:noFill/>
          <a:ln w="3175">
            <a:solidFill>
              <a:schemeClr val="tx1"/>
            </a:solidFill>
            <a:round/>
            <a:headEnd/>
            <a:tailEnd type="triangle" w="med" len="med"/>
          </a:ln>
        </p:spPr>
        <p:txBody>
          <a:bodyPr wrap="none" lIns="93600" tIns="82800" rIns="93600" bIns="82800" anchor="ctr"/>
          <a:lstStyle/>
          <a:p>
            <a:endParaRPr lang="zh-CN" altLang="en-US"/>
          </a:p>
        </p:txBody>
      </p:sp>
      <p:sp>
        <p:nvSpPr>
          <p:cNvPr id="6163" name="Text Box 24"/>
          <p:cNvSpPr txBox="1">
            <a:spLocks noChangeArrowheads="1"/>
          </p:cNvSpPr>
          <p:nvPr/>
        </p:nvSpPr>
        <p:spPr bwMode="auto">
          <a:xfrm>
            <a:off x="5474653" y="1946275"/>
            <a:ext cx="1319212" cy="598488"/>
          </a:xfrm>
          <a:prstGeom prst="rect">
            <a:avLst/>
          </a:prstGeom>
          <a:noFill/>
          <a:ln w="3175" algn="ctr">
            <a:noFill/>
            <a:miter lim="800000"/>
            <a:headEnd/>
            <a:tailEnd/>
          </a:ln>
        </p:spPr>
        <p:txBody>
          <a:bodyPr lIns="93600" tIns="82800" rIns="93600" bIns="82800">
            <a:spAutoFit/>
          </a:bodyPr>
          <a:lstStyle/>
          <a:p>
            <a:pPr>
              <a:spcBef>
                <a:spcPct val="50000"/>
              </a:spcBef>
            </a:pPr>
            <a:r>
              <a:rPr lang="en-US" altLang="zh-CN" sz="1400" dirty="0" smtClean="0">
                <a:latin typeface="宋体" pitchFamily="2" charset="-122"/>
                <a:ea typeface="宋体" pitchFamily="2" charset="-122"/>
              </a:rPr>
              <a:t>4</a:t>
            </a:r>
            <a:r>
              <a:rPr lang="zh-CN" altLang="en-US" sz="1400" dirty="0" smtClean="0">
                <a:latin typeface="宋体" pitchFamily="2" charset="-122"/>
                <a:ea typeface="宋体" pitchFamily="2" charset="-122"/>
              </a:rPr>
              <a:t>、传送赎回申请</a:t>
            </a:r>
            <a:r>
              <a:rPr lang="zh-CN" altLang="en-US" sz="1400" dirty="0">
                <a:latin typeface="宋体" pitchFamily="2" charset="-122"/>
                <a:ea typeface="宋体" pitchFamily="2" charset="-122"/>
              </a:rPr>
              <a:t>信息</a:t>
            </a:r>
          </a:p>
        </p:txBody>
      </p:sp>
      <p:sp>
        <p:nvSpPr>
          <p:cNvPr id="6164" name="Text Box 26"/>
          <p:cNvSpPr txBox="1">
            <a:spLocks noChangeArrowheads="1"/>
          </p:cNvSpPr>
          <p:nvPr/>
        </p:nvSpPr>
        <p:spPr bwMode="auto">
          <a:xfrm>
            <a:off x="685801" y="4318635"/>
            <a:ext cx="1211580" cy="813548"/>
          </a:xfrm>
          <a:prstGeom prst="rect">
            <a:avLst/>
          </a:prstGeom>
          <a:noFill/>
          <a:ln w="3175" algn="ctr">
            <a:noFill/>
            <a:miter lim="800000"/>
            <a:headEnd/>
            <a:tailEnd/>
          </a:ln>
        </p:spPr>
        <p:txBody>
          <a:bodyPr wrap="square" lIns="93600" tIns="82800" rIns="93600" bIns="82800">
            <a:spAutoFit/>
          </a:bodyPr>
          <a:lstStyle/>
          <a:p>
            <a:pPr>
              <a:spcBef>
                <a:spcPct val="50000"/>
              </a:spcBef>
            </a:pPr>
            <a:r>
              <a:rPr lang="en-US" altLang="zh-CN" sz="1400" dirty="0" smtClean="0">
                <a:latin typeface="宋体" pitchFamily="2" charset="-122"/>
                <a:ea typeface="宋体" pitchFamily="2" charset="-122"/>
              </a:rPr>
              <a:t>8</a:t>
            </a:r>
            <a:r>
              <a:rPr lang="zh-CN" altLang="en-US" sz="1400" dirty="0" smtClean="0">
                <a:latin typeface="宋体" pitchFamily="2" charset="-122"/>
                <a:ea typeface="宋体" pitchFamily="2" charset="-122"/>
              </a:rPr>
              <a:t>、</a:t>
            </a:r>
            <a:r>
              <a:rPr lang="zh-CN" altLang="en-US" sz="1400" dirty="0">
                <a:latin typeface="宋体" pitchFamily="2" charset="-122"/>
                <a:ea typeface="宋体" pitchFamily="2" charset="-122"/>
              </a:rPr>
              <a:t>下达按</a:t>
            </a:r>
            <a:r>
              <a:rPr lang="en-US" altLang="zh-CN" sz="1400" dirty="0">
                <a:latin typeface="宋体" pitchFamily="2" charset="-122"/>
                <a:ea typeface="宋体" pitchFamily="2" charset="-122"/>
              </a:rPr>
              <a:t>PCF</a:t>
            </a:r>
            <a:r>
              <a:rPr lang="zh-CN" altLang="en-US" sz="1400" dirty="0" smtClean="0">
                <a:latin typeface="宋体" pitchFamily="2" charset="-122"/>
                <a:ea typeface="宋体" pitchFamily="2" charset="-122"/>
              </a:rPr>
              <a:t>清单卖出股票</a:t>
            </a:r>
            <a:r>
              <a:rPr lang="zh-CN" altLang="en-US" sz="1400" dirty="0">
                <a:latin typeface="宋体" pitchFamily="2" charset="-122"/>
                <a:ea typeface="宋体" pitchFamily="2" charset="-122"/>
              </a:rPr>
              <a:t>指令</a:t>
            </a:r>
            <a:endParaRPr lang="en-US" altLang="zh-CN" sz="1400" dirty="0">
              <a:latin typeface="宋体" pitchFamily="2" charset="-122"/>
              <a:ea typeface="宋体" pitchFamily="2" charset="-122"/>
            </a:endParaRPr>
          </a:p>
        </p:txBody>
      </p:sp>
      <p:sp>
        <p:nvSpPr>
          <p:cNvPr id="6166" name="Text Box 28"/>
          <p:cNvSpPr txBox="1">
            <a:spLocks noChangeArrowheads="1"/>
          </p:cNvSpPr>
          <p:nvPr/>
        </p:nvSpPr>
        <p:spPr bwMode="auto">
          <a:xfrm>
            <a:off x="2270443" y="4559300"/>
            <a:ext cx="1319212" cy="382661"/>
          </a:xfrm>
          <a:prstGeom prst="rect">
            <a:avLst/>
          </a:prstGeom>
          <a:noFill/>
          <a:ln w="3175" algn="ctr">
            <a:noFill/>
            <a:miter lim="800000"/>
            <a:headEnd/>
            <a:tailEnd/>
          </a:ln>
        </p:spPr>
        <p:txBody>
          <a:bodyPr lIns="93600" tIns="82800" rIns="93600" bIns="82800">
            <a:spAutoFit/>
          </a:bodyPr>
          <a:lstStyle/>
          <a:p>
            <a:pPr>
              <a:spcBef>
                <a:spcPct val="50000"/>
              </a:spcBef>
            </a:pPr>
            <a:r>
              <a:rPr lang="en-US" altLang="zh-CN" sz="1400" dirty="0" smtClean="0">
                <a:latin typeface="宋体" pitchFamily="2" charset="-122"/>
                <a:ea typeface="宋体" pitchFamily="2" charset="-122"/>
              </a:rPr>
              <a:t>9</a:t>
            </a:r>
            <a:r>
              <a:rPr lang="zh-CN" altLang="en-US" sz="1400" dirty="0" smtClean="0">
                <a:latin typeface="宋体" pitchFamily="2" charset="-122"/>
                <a:ea typeface="宋体" pitchFamily="2" charset="-122"/>
              </a:rPr>
              <a:t>、成交回报</a:t>
            </a:r>
            <a:endParaRPr lang="zh-CN" altLang="en-US" sz="1400" dirty="0">
              <a:latin typeface="宋体" pitchFamily="2" charset="-122"/>
              <a:ea typeface="宋体" pitchFamily="2" charset="-122"/>
            </a:endParaRPr>
          </a:p>
        </p:txBody>
      </p:sp>
      <p:sp>
        <p:nvSpPr>
          <p:cNvPr id="6168" name="Text Box 30"/>
          <p:cNvSpPr txBox="1">
            <a:spLocks noChangeArrowheads="1"/>
          </p:cNvSpPr>
          <p:nvPr/>
        </p:nvSpPr>
        <p:spPr bwMode="auto">
          <a:xfrm>
            <a:off x="3280411" y="4939983"/>
            <a:ext cx="1840230" cy="598104"/>
          </a:xfrm>
          <a:prstGeom prst="rect">
            <a:avLst/>
          </a:prstGeom>
          <a:noFill/>
          <a:ln w="3175" algn="ctr">
            <a:noFill/>
            <a:miter lim="800000"/>
            <a:headEnd/>
            <a:tailEnd/>
          </a:ln>
        </p:spPr>
        <p:txBody>
          <a:bodyPr wrap="square" lIns="93600" tIns="82800" rIns="93600" bIns="82800">
            <a:spAutoFit/>
          </a:bodyPr>
          <a:lstStyle/>
          <a:p>
            <a:pPr>
              <a:spcBef>
                <a:spcPct val="50000"/>
              </a:spcBef>
            </a:pPr>
            <a:r>
              <a:rPr lang="en-US" altLang="zh-CN" sz="1400" dirty="0" smtClean="0">
                <a:latin typeface="宋体" pitchFamily="2" charset="-122"/>
                <a:ea typeface="宋体" pitchFamily="2" charset="-122"/>
              </a:rPr>
              <a:t>10</a:t>
            </a:r>
            <a:r>
              <a:rPr lang="zh-CN" altLang="en-US" sz="1400" dirty="0" smtClean="0">
                <a:latin typeface="宋体" pitchFamily="2" charset="-122"/>
                <a:ea typeface="宋体" pitchFamily="2" charset="-122"/>
              </a:rPr>
              <a:t>、净赎回卖券资金与证券的交收</a:t>
            </a:r>
            <a:endParaRPr lang="zh-CN" altLang="en-US" sz="1400" dirty="0">
              <a:latin typeface="宋体" pitchFamily="2" charset="-122"/>
              <a:ea typeface="宋体" pitchFamily="2" charset="-122"/>
            </a:endParaRPr>
          </a:p>
        </p:txBody>
      </p:sp>
      <p:sp>
        <p:nvSpPr>
          <p:cNvPr id="6170" name="Text Box 8"/>
          <p:cNvSpPr txBox="1">
            <a:spLocks noChangeArrowheads="1"/>
          </p:cNvSpPr>
          <p:nvPr/>
        </p:nvSpPr>
        <p:spPr bwMode="auto">
          <a:xfrm>
            <a:off x="1276350" y="3719513"/>
            <a:ext cx="1752600" cy="474994"/>
          </a:xfrm>
          <a:prstGeom prst="rect">
            <a:avLst/>
          </a:prstGeom>
          <a:noFill/>
          <a:ln w="3175" algn="ctr">
            <a:solidFill>
              <a:schemeClr val="tx1"/>
            </a:solidFill>
            <a:miter lim="800000"/>
            <a:headEnd/>
            <a:tailEnd/>
          </a:ln>
        </p:spPr>
        <p:txBody>
          <a:bodyPr wrap="square" lIns="93600" tIns="82800" rIns="93600" bIns="82800">
            <a:spAutoFit/>
          </a:bodyPr>
          <a:lstStyle/>
          <a:p>
            <a:pPr marL="342900" indent="-342900" algn="ctr">
              <a:spcBef>
                <a:spcPct val="50000"/>
              </a:spcBef>
            </a:pPr>
            <a:r>
              <a:rPr lang="zh-CN" altLang="en-US" sz="2000">
                <a:latin typeface="宋体" pitchFamily="2" charset="-122"/>
                <a:ea typeface="宋体" pitchFamily="2" charset="-122"/>
              </a:rPr>
              <a:t>基金管理公司</a:t>
            </a:r>
          </a:p>
        </p:txBody>
      </p:sp>
      <p:cxnSp>
        <p:nvCxnSpPr>
          <p:cNvPr id="6172" name="直接箭头连接符 36"/>
          <p:cNvCxnSpPr>
            <a:cxnSpLocks noChangeShapeType="1"/>
          </p:cNvCxnSpPr>
          <p:nvPr/>
        </p:nvCxnSpPr>
        <p:spPr bwMode="auto">
          <a:xfrm rot="5400000" flipH="1" flipV="1">
            <a:off x="6562090" y="2192338"/>
            <a:ext cx="787400" cy="12700"/>
          </a:xfrm>
          <a:prstGeom prst="straightConnector1">
            <a:avLst/>
          </a:prstGeom>
          <a:noFill/>
          <a:ln w="3175" algn="ctr">
            <a:solidFill>
              <a:schemeClr val="tx1"/>
            </a:solidFill>
            <a:round/>
            <a:headEnd/>
            <a:tailEnd type="triangle" w="med" len="med"/>
          </a:ln>
        </p:spPr>
      </p:cxnSp>
      <p:sp>
        <p:nvSpPr>
          <p:cNvPr id="29" name="Text Box 4"/>
          <p:cNvSpPr txBox="1">
            <a:spLocks noChangeArrowheads="1"/>
          </p:cNvSpPr>
          <p:nvPr/>
        </p:nvSpPr>
        <p:spPr bwMode="auto">
          <a:xfrm>
            <a:off x="5192395" y="1349375"/>
            <a:ext cx="2308225" cy="474994"/>
          </a:xfrm>
          <a:prstGeom prst="rect">
            <a:avLst/>
          </a:prstGeom>
          <a:noFill/>
          <a:ln w="3175" algn="ctr">
            <a:solidFill>
              <a:schemeClr val="tx1"/>
            </a:solidFill>
            <a:miter lim="800000"/>
            <a:headEnd/>
            <a:tailEnd/>
          </a:ln>
        </p:spPr>
        <p:txBody>
          <a:bodyPr lIns="93600" tIns="82800" rIns="93600" bIns="82800">
            <a:spAutoFit/>
          </a:bodyPr>
          <a:lstStyle/>
          <a:p>
            <a:pPr marL="342900" indent="-342900" algn="ctr">
              <a:spcBef>
                <a:spcPct val="50000"/>
              </a:spcBef>
            </a:pPr>
            <a:r>
              <a:rPr lang="zh-CN" altLang="en-US" sz="2000" dirty="0">
                <a:latin typeface="宋体" pitchFamily="2" charset="-122"/>
                <a:ea typeface="宋体" pitchFamily="2" charset="-122"/>
              </a:rPr>
              <a:t>上海证券交易所</a:t>
            </a:r>
          </a:p>
        </p:txBody>
      </p:sp>
      <p:sp>
        <p:nvSpPr>
          <p:cNvPr id="31" name="Text Box 8"/>
          <p:cNvSpPr txBox="1">
            <a:spLocks noChangeArrowheads="1"/>
          </p:cNvSpPr>
          <p:nvPr/>
        </p:nvSpPr>
        <p:spPr bwMode="auto">
          <a:xfrm>
            <a:off x="5501958" y="2603500"/>
            <a:ext cx="2235200" cy="474994"/>
          </a:xfrm>
          <a:prstGeom prst="rect">
            <a:avLst/>
          </a:prstGeom>
          <a:noFill/>
          <a:ln w="3175" algn="ctr">
            <a:solidFill>
              <a:schemeClr val="tx1"/>
            </a:solidFill>
            <a:miter lim="800000"/>
            <a:headEnd/>
            <a:tailEnd/>
          </a:ln>
        </p:spPr>
        <p:txBody>
          <a:bodyPr lIns="93600" tIns="82800" rIns="93600" bIns="82800">
            <a:spAutoFit/>
          </a:bodyPr>
          <a:lstStyle/>
          <a:p>
            <a:pPr marL="342900" indent="-342900" algn="ctr">
              <a:spcBef>
                <a:spcPct val="50000"/>
              </a:spcBef>
            </a:pPr>
            <a:r>
              <a:rPr lang="zh-CN" altLang="en-US" sz="2000" dirty="0">
                <a:latin typeface="宋体" pitchFamily="2" charset="-122"/>
                <a:ea typeface="宋体" pitchFamily="2" charset="-122"/>
              </a:rPr>
              <a:t>中国结算</a:t>
            </a:r>
          </a:p>
        </p:txBody>
      </p:sp>
      <p:sp>
        <p:nvSpPr>
          <p:cNvPr id="38" name="Text Box 24"/>
          <p:cNvSpPr txBox="1">
            <a:spLocks noChangeArrowheads="1"/>
          </p:cNvSpPr>
          <p:nvPr/>
        </p:nvSpPr>
        <p:spPr bwMode="auto">
          <a:xfrm>
            <a:off x="2971800" y="2846388"/>
            <a:ext cx="2400299" cy="382661"/>
          </a:xfrm>
          <a:prstGeom prst="rect">
            <a:avLst/>
          </a:prstGeom>
          <a:noFill/>
          <a:ln w="3175" algn="ctr">
            <a:noFill/>
            <a:miter lim="800000"/>
            <a:headEnd/>
            <a:tailEnd/>
          </a:ln>
        </p:spPr>
        <p:txBody>
          <a:bodyPr wrap="square" lIns="93600" tIns="82800" rIns="93600" bIns="82800">
            <a:spAutoFit/>
          </a:bodyPr>
          <a:lstStyle/>
          <a:p>
            <a:pPr>
              <a:spcBef>
                <a:spcPct val="50000"/>
              </a:spcBef>
            </a:pPr>
            <a:r>
              <a:rPr lang="en-US" altLang="zh-CN" sz="1400" dirty="0" smtClean="0">
                <a:latin typeface="宋体" pitchFamily="2" charset="-122"/>
                <a:ea typeface="宋体" pitchFamily="2" charset="-122"/>
              </a:rPr>
              <a:t>5</a:t>
            </a:r>
            <a:r>
              <a:rPr lang="zh-CN" altLang="en-US" sz="1400" dirty="0" smtClean="0">
                <a:latin typeface="宋体" pitchFamily="2" charset="-122"/>
                <a:ea typeface="宋体" pitchFamily="2" charset="-122"/>
              </a:rPr>
              <a:t>、确认赎回，记减份额</a:t>
            </a:r>
            <a:endParaRPr lang="en-US" altLang="zh-CN" sz="1400" dirty="0" smtClean="0">
              <a:latin typeface="宋体" pitchFamily="2" charset="-122"/>
              <a:ea typeface="宋体" pitchFamily="2" charset="-122"/>
            </a:endParaRPr>
          </a:p>
        </p:txBody>
      </p:sp>
      <p:sp>
        <p:nvSpPr>
          <p:cNvPr id="39" name="Text Box 24"/>
          <p:cNvSpPr txBox="1">
            <a:spLocks noChangeArrowheads="1"/>
          </p:cNvSpPr>
          <p:nvPr/>
        </p:nvSpPr>
        <p:spPr bwMode="auto">
          <a:xfrm>
            <a:off x="7098030" y="1958658"/>
            <a:ext cx="1451610" cy="598104"/>
          </a:xfrm>
          <a:prstGeom prst="rect">
            <a:avLst/>
          </a:prstGeom>
          <a:noFill/>
          <a:ln w="3175" algn="ctr">
            <a:noFill/>
            <a:miter lim="800000"/>
            <a:headEnd/>
            <a:tailEnd/>
          </a:ln>
        </p:spPr>
        <p:txBody>
          <a:bodyPr wrap="square" lIns="93600" tIns="82800" rIns="93600" bIns="82800">
            <a:spAutoFit/>
          </a:bodyPr>
          <a:lstStyle/>
          <a:p>
            <a:pPr>
              <a:spcBef>
                <a:spcPct val="50000"/>
              </a:spcBef>
            </a:pPr>
            <a:r>
              <a:rPr lang="en-US" altLang="zh-CN" sz="1400" dirty="0" smtClean="0">
                <a:latin typeface="宋体" pitchFamily="2" charset="-122"/>
                <a:ea typeface="宋体" pitchFamily="2" charset="-122"/>
              </a:rPr>
              <a:t>5</a:t>
            </a:r>
            <a:r>
              <a:rPr lang="zh-CN" altLang="en-US" sz="1400" dirty="0" smtClean="0">
                <a:latin typeface="宋体" pitchFamily="2" charset="-122"/>
                <a:ea typeface="宋体" pitchFamily="2" charset="-122"/>
              </a:rPr>
              <a:t>、确认赎回，记减份额</a:t>
            </a:r>
            <a:endParaRPr lang="zh-CN" altLang="en-US" sz="1400" dirty="0">
              <a:latin typeface="宋体" pitchFamily="2" charset="-122"/>
              <a:ea typeface="宋体" pitchFamily="2" charset="-122"/>
            </a:endParaRPr>
          </a:p>
        </p:txBody>
      </p:sp>
      <p:sp>
        <p:nvSpPr>
          <p:cNvPr id="33" name="Text Box 8"/>
          <p:cNvSpPr txBox="1">
            <a:spLocks noChangeArrowheads="1"/>
          </p:cNvSpPr>
          <p:nvPr/>
        </p:nvSpPr>
        <p:spPr bwMode="auto">
          <a:xfrm>
            <a:off x="5543550" y="3700463"/>
            <a:ext cx="2235200" cy="474994"/>
          </a:xfrm>
          <a:prstGeom prst="rect">
            <a:avLst/>
          </a:prstGeom>
          <a:noFill/>
          <a:ln w="3175" algn="ctr">
            <a:solidFill>
              <a:schemeClr val="tx1"/>
            </a:solidFill>
            <a:miter lim="800000"/>
            <a:headEnd/>
            <a:tailEnd/>
          </a:ln>
        </p:spPr>
        <p:txBody>
          <a:bodyPr lIns="93600" tIns="82800" rIns="93600" bIns="82800">
            <a:spAutoFit/>
          </a:bodyPr>
          <a:lstStyle/>
          <a:p>
            <a:pPr marL="342900" indent="-342900" algn="ctr">
              <a:spcBef>
                <a:spcPct val="50000"/>
              </a:spcBef>
            </a:pPr>
            <a:r>
              <a:rPr lang="zh-CN" altLang="en-US" sz="2000" dirty="0" smtClean="0">
                <a:latin typeface="宋体" pitchFamily="2" charset="-122"/>
                <a:ea typeface="宋体" pitchFamily="2" charset="-122"/>
              </a:rPr>
              <a:t>基金托管人</a:t>
            </a:r>
            <a:endParaRPr lang="zh-CN" altLang="en-US" sz="2000" dirty="0">
              <a:latin typeface="宋体" pitchFamily="2" charset="-122"/>
              <a:ea typeface="宋体" pitchFamily="2" charset="-122"/>
            </a:endParaRPr>
          </a:p>
        </p:txBody>
      </p:sp>
      <p:cxnSp>
        <p:nvCxnSpPr>
          <p:cNvPr id="42" name="直接箭头连接符 41"/>
          <p:cNvCxnSpPr/>
          <p:nvPr/>
        </p:nvCxnSpPr>
        <p:spPr bwMode="auto">
          <a:xfrm>
            <a:off x="8412480" y="3314700"/>
            <a:ext cx="914400" cy="914400"/>
          </a:xfrm>
          <a:prstGeom prst="straightConnector1">
            <a:avLst/>
          </a:prstGeom>
          <a:noFill/>
          <a:ln w="12700" cap="flat" cmpd="sng" algn="ctr">
            <a:noFill/>
            <a:prstDash val="solid"/>
            <a:round/>
            <a:headEnd type="none" w="med" len="med"/>
            <a:tailEnd type="arrow"/>
          </a:ln>
          <a:effectLst/>
        </p:spPr>
      </p:cxnSp>
      <p:sp>
        <p:nvSpPr>
          <p:cNvPr id="46" name="Text Box 24"/>
          <p:cNvSpPr txBox="1">
            <a:spLocks noChangeArrowheads="1"/>
          </p:cNvSpPr>
          <p:nvPr/>
        </p:nvSpPr>
        <p:spPr bwMode="auto">
          <a:xfrm>
            <a:off x="4937760" y="3139758"/>
            <a:ext cx="1280160" cy="598104"/>
          </a:xfrm>
          <a:prstGeom prst="rect">
            <a:avLst/>
          </a:prstGeom>
          <a:noFill/>
          <a:ln w="3175" algn="ctr">
            <a:noFill/>
            <a:miter lim="800000"/>
            <a:headEnd/>
            <a:tailEnd/>
          </a:ln>
        </p:spPr>
        <p:txBody>
          <a:bodyPr wrap="square" lIns="93600" tIns="82800" rIns="93600" bIns="82800">
            <a:spAutoFit/>
          </a:bodyPr>
          <a:lstStyle/>
          <a:p>
            <a:pPr>
              <a:spcBef>
                <a:spcPct val="50000"/>
              </a:spcBef>
            </a:pPr>
            <a:r>
              <a:rPr lang="en-US" altLang="zh-CN" sz="1400" dirty="0" smtClean="0">
                <a:latin typeface="宋体" pitchFamily="2" charset="-122"/>
                <a:ea typeface="宋体" pitchFamily="2" charset="-122"/>
              </a:rPr>
              <a:t>5</a:t>
            </a:r>
            <a:r>
              <a:rPr lang="zh-CN" altLang="en-US" sz="1400" dirty="0" smtClean="0">
                <a:latin typeface="宋体" pitchFamily="2" charset="-122"/>
                <a:ea typeface="宋体" pitchFamily="2" charset="-122"/>
              </a:rPr>
              <a:t>、确认赎回，记减份额</a:t>
            </a:r>
            <a:endParaRPr lang="zh-CN" altLang="en-US" sz="1400" dirty="0">
              <a:latin typeface="宋体" pitchFamily="2" charset="-122"/>
              <a:ea typeface="宋体" pitchFamily="2" charset="-122"/>
            </a:endParaRPr>
          </a:p>
        </p:txBody>
      </p:sp>
      <p:cxnSp>
        <p:nvCxnSpPr>
          <p:cNvPr id="48" name="直接箭头连接符 47"/>
          <p:cNvCxnSpPr/>
          <p:nvPr/>
        </p:nvCxnSpPr>
        <p:spPr bwMode="auto">
          <a:xfrm rot="10800000" flipV="1">
            <a:off x="2994660" y="3097530"/>
            <a:ext cx="2548890" cy="742950"/>
          </a:xfrm>
          <a:prstGeom prst="straightConnector1">
            <a:avLst/>
          </a:prstGeom>
          <a:noFill/>
          <a:ln w="12700" cap="flat" cmpd="sng" algn="ctr">
            <a:solidFill>
              <a:schemeClr val="tx1"/>
            </a:solidFill>
            <a:prstDash val="solid"/>
            <a:round/>
            <a:headEnd type="none" w="med" len="med"/>
            <a:tailEnd type="triangle" w="med" len="med"/>
          </a:ln>
          <a:effectLst/>
        </p:spPr>
      </p:cxnSp>
      <p:cxnSp>
        <p:nvCxnSpPr>
          <p:cNvPr id="55" name="直接箭头连接符 54"/>
          <p:cNvCxnSpPr/>
          <p:nvPr/>
        </p:nvCxnSpPr>
        <p:spPr bwMode="auto">
          <a:xfrm rot="5400000">
            <a:off x="1440180" y="4709160"/>
            <a:ext cx="1017270" cy="11430"/>
          </a:xfrm>
          <a:prstGeom prst="straightConnector1">
            <a:avLst/>
          </a:prstGeom>
          <a:noFill/>
          <a:ln w="12700" cap="flat" cmpd="sng" algn="ctr">
            <a:solidFill>
              <a:schemeClr val="tx1"/>
            </a:solidFill>
            <a:prstDash val="solid"/>
            <a:round/>
            <a:headEnd type="none" w="med" len="med"/>
            <a:tailEnd type="triangle" w="med" len="med"/>
          </a:ln>
          <a:effectLst/>
        </p:spPr>
      </p:cxnSp>
      <p:cxnSp>
        <p:nvCxnSpPr>
          <p:cNvPr id="72" name="直接箭头连接符 71"/>
          <p:cNvCxnSpPr>
            <a:stCxn id="6152" idx="0"/>
            <a:endCxn id="6170" idx="2"/>
          </p:cNvCxnSpPr>
          <p:nvPr/>
        </p:nvCxnSpPr>
        <p:spPr bwMode="auto">
          <a:xfrm rot="16200000" flipV="1">
            <a:off x="1639340" y="4707818"/>
            <a:ext cx="1036623" cy="1000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76" name="直接箭头连接符 75"/>
          <p:cNvCxnSpPr>
            <a:stCxn id="6152" idx="3"/>
            <a:endCxn id="6150" idx="1"/>
          </p:cNvCxnSpPr>
          <p:nvPr/>
        </p:nvCxnSpPr>
        <p:spPr bwMode="auto">
          <a:xfrm>
            <a:off x="3074670" y="5468627"/>
            <a:ext cx="2338070" cy="2223"/>
          </a:xfrm>
          <a:prstGeom prst="straightConnector1">
            <a:avLst/>
          </a:prstGeom>
          <a:noFill/>
          <a:ln w="12700" cap="flat" cmpd="sng" algn="ctr">
            <a:solidFill>
              <a:schemeClr val="tx1"/>
            </a:solidFill>
            <a:prstDash val="solid"/>
            <a:round/>
            <a:headEnd type="triangle" w="med" len="med"/>
            <a:tailEnd type="triangle" w="med" len="med"/>
          </a:ln>
          <a:effectLst/>
        </p:spPr>
      </p:cxnSp>
      <p:cxnSp>
        <p:nvCxnSpPr>
          <p:cNvPr id="81" name="直接箭头连接符 80"/>
          <p:cNvCxnSpPr/>
          <p:nvPr/>
        </p:nvCxnSpPr>
        <p:spPr bwMode="auto">
          <a:xfrm rot="5400000" flipH="1" flipV="1">
            <a:off x="1896904" y="3398998"/>
            <a:ext cx="633414" cy="7618"/>
          </a:xfrm>
          <a:prstGeom prst="straightConnector1">
            <a:avLst/>
          </a:prstGeom>
          <a:noFill/>
          <a:ln w="12700" cap="flat" cmpd="sng" algn="ctr">
            <a:solidFill>
              <a:schemeClr val="tx1"/>
            </a:solidFill>
            <a:prstDash val="solid"/>
            <a:round/>
            <a:headEnd type="none" w="med" len="med"/>
            <a:tailEnd type="triangle" w="med" len="med"/>
          </a:ln>
          <a:effectLst/>
        </p:spPr>
      </p:cxnSp>
      <p:sp>
        <p:nvSpPr>
          <p:cNvPr id="86" name="Text Box 28"/>
          <p:cNvSpPr txBox="1">
            <a:spLocks noChangeArrowheads="1"/>
          </p:cNvSpPr>
          <p:nvPr/>
        </p:nvSpPr>
        <p:spPr bwMode="auto">
          <a:xfrm>
            <a:off x="434340" y="3065780"/>
            <a:ext cx="1673225" cy="705826"/>
          </a:xfrm>
          <a:prstGeom prst="rect">
            <a:avLst/>
          </a:prstGeom>
          <a:noFill/>
          <a:ln w="3175" algn="ctr">
            <a:noFill/>
            <a:miter lim="800000"/>
            <a:headEnd/>
            <a:tailEnd/>
          </a:ln>
        </p:spPr>
        <p:txBody>
          <a:bodyPr wrap="square" lIns="93600" tIns="82800" rIns="93600" bIns="82800">
            <a:spAutoFit/>
          </a:bodyPr>
          <a:lstStyle/>
          <a:p>
            <a:pPr>
              <a:spcBef>
                <a:spcPct val="50000"/>
              </a:spcBef>
            </a:pPr>
            <a:r>
              <a:rPr lang="en-US" altLang="zh-CN" sz="1400" dirty="0" smtClean="0">
                <a:latin typeface="宋体" pitchFamily="2" charset="-122"/>
                <a:ea typeface="宋体" pitchFamily="2" charset="-122"/>
              </a:rPr>
              <a:t>7</a:t>
            </a:r>
            <a:r>
              <a:rPr lang="zh-CN" altLang="en-US" sz="1400" dirty="0" smtClean="0">
                <a:latin typeface="宋体" pitchFamily="2" charset="-122"/>
                <a:ea typeface="宋体" pitchFamily="2" charset="-122"/>
              </a:rPr>
              <a:t>、现金差额交收</a:t>
            </a:r>
            <a:endParaRPr lang="en-US" altLang="zh-CN" sz="1400" dirty="0" smtClean="0">
              <a:latin typeface="宋体" pitchFamily="2" charset="-122"/>
              <a:ea typeface="宋体" pitchFamily="2" charset="-122"/>
            </a:endParaRPr>
          </a:p>
          <a:p>
            <a:pPr>
              <a:spcBef>
                <a:spcPct val="50000"/>
              </a:spcBef>
            </a:pPr>
            <a:r>
              <a:rPr lang="en-US" altLang="zh-CN" sz="1400" dirty="0" smtClean="0">
                <a:latin typeface="宋体" pitchFamily="2" charset="-122"/>
                <a:ea typeface="宋体" pitchFamily="2" charset="-122"/>
              </a:rPr>
              <a:t>12</a:t>
            </a:r>
            <a:r>
              <a:rPr lang="zh-CN" altLang="en-US" sz="1400" dirty="0" smtClean="0">
                <a:latin typeface="宋体" pitchFamily="2" charset="-122"/>
                <a:ea typeface="宋体" pitchFamily="2" charset="-122"/>
              </a:rPr>
              <a:t>、赎回款的交收</a:t>
            </a:r>
            <a:endParaRPr lang="en-US" altLang="zh-CN" sz="1400" dirty="0" smtClean="0">
              <a:latin typeface="宋体" pitchFamily="2" charset="-122"/>
              <a:ea typeface="宋体" pitchFamily="2" charset="-122"/>
            </a:endParaRPr>
          </a:p>
        </p:txBody>
      </p:sp>
      <p:sp>
        <p:nvSpPr>
          <p:cNvPr id="87" name="Text Box 8"/>
          <p:cNvSpPr txBox="1">
            <a:spLocks noChangeArrowheads="1"/>
          </p:cNvSpPr>
          <p:nvPr/>
        </p:nvSpPr>
        <p:spPr bwMode="auto">
          <a:xfrm>
            <a:off x="5547360" y="4172903"/>
            <a:ext cx="2235200" cy="474994"/>
          </a:xfrm>
          <a:prstGeom prst="rect">
            <a:avLst/>
          </a:prstGeom>
          <a:noFill/>
          <a:ln w="3175" algn="ctr">
            <a:solidFill>
              <a:schemeClr val="tx1"/>
            </a:solidFill>
            <a:miter lim="800000"/>
            <a:headEnd/>
            <a:tailEnd/>
          </a:ln>
        </p:spPr>
        <p:txBody>
          <a:bodyPr lIns="93600" tIns="82800" rIns="93600" bIns="82800">
            <a:spAutoFit/>
          </a:bodyPr>
          <a:lstStyle/>
          <a:p>
            <a:pPr marL="342900" indent="-342900" algn="ctr">
              <a:spcBef>
                <a:spcPct val="50000"/>
              </a:spcBef>
            </a:pPr>
            <a:r>
              <a:rPr lang="zh-CN" altLang="en-US" sz="2000" dirty="0" smtClean="0">
                <a:latin typeface="宋体" pitchFamily="2" charset="-122"/>
                <a:ea typeface="宋体" pitchFamily="2" charset="-122"/>
              </a:rPr>
              <a:t>境外托管人</a:t>
            </a:r>
            <a:endParaRPr lang="zh-CN" altLang="en-US" sz="2000" dirty="0">
              <a:latin typeface="宋体" pitchFamily="2" charset="-122"/>
              <a:ea typeface="宋体" pitchFamily="2" charset="-122"/>
            </a:endParaRPr>
          </a:p>
        </p:txBody>
      </p:sp>
      <p:cxnSp>
        <p:nvCxnSpPr>
          <p:cNvPr id="89" name="直接箭头连接符 88"/>
          <p:cNvCxnSpPr>
            <a:stCxn id="87" idx="2"/>
          </p:cNvCxnSpPr>
          <p:nvPr/>
        </p:nvCxnSpPr>
        <p:spPr bwMode="auto">
          <a:xfrm rot="16200000" flipH="1">
            <a:off x="6387949" y="4924908"/>
            <a:ext cx="564183" cy="10160"/>
          </a:xfrm>
          <a:prstGeom prst="straightConnector1">
            <a:avLst/>
          </a:prstGeom>
          <a:noFill/>
          <a:ln w="12700" cap="flat" cmpd="sng" algn="ctr">
            <a:solidFill>
              <a:schemeClr val="tx1"/>
            </a:solidFill>
            <a:prstDash val="solid"/>
            <a:round/>
            <a:headEnd type="triangle" w="med" len="med"/>
            <a:tailEnd type="triangle" w="med" len="med"/>
          </a:ln>
          <a:effectLst/>
        </p:spPr>
      </p:cxnSp>
      <p:sp>
        <p:nvSpPr>
          <p:cNvPr id="91" name="Text Box 30"/>
          <p:cNvSpPr txBox="1">
            <a:spLocks noChangeArrowheads="1"/>
          </p:cNvSpPr>
          <p:nvPr/>
        </p:nvSpPr>
        <p:spPr bwMode="auto">
          <a:xfrm>
            <a:off x="6758941" y="4715193"/>
            <a:ext cx="1722120" cy="598104"/>
          </a:xfrm>
          <a:prstGeom prst="rect">
            <a:avLst/>
          </a:prstGeom>
          <a:noFill/>
          <a:ln w="3175" algn="ctr">
            <a:noFill/>
            <a:miter lim="800000"/>
            <a:headEnd/>
            <a:tailEnd/>
          </a:ln>
        </p:spPr>
        <p:txBody>
          <a:bodyPr wrap="square" lIns="93600" tIns="82800" rIns="93600" bIns="82800">
            <a:spAutoFit/>
          </a:bodyPr>
          <a:lstStyle/>
          <a:p>
            <a:pPr>
              <a:spcBef>
                <a:spcPct val="50000"/>
              </a:spcBef>
            </a:pPr>
            <a:r>
              <a:rPr lang="en-US" altLang="zh-CN" sz="1400" dirty="0" smtClean="0">
                <a:latin typeface="宋体" pitchFamily="2" charset="-122"/>
                <a:ea typeface="宋体" pitchFamily="2" charset="-122"/>
              </a:rPr>
              <a:t>10</a:t>
            </a:r>
            <a:r>
              <a:rPr lang="zh-CN" altLang="en-US" sz="1400" dirty="0" smtClean="0">
                <a:latin typeface="宋体" pitchFamily="2" charset="-122"/>
                <a:ea typeface="宋体" pitchFamily="2" charset="-122"/>
              </a:rPr>
              <a:t>、净赎回卖券资金与证券的交收</a:t>
            </a:r>
            <a:endParaRPr lang="zh-CN" altLang="en-US" sz="1400" dirty="0">
              <a:latin typeface="宋体" pitchFamily="2" charset="-122"/>
              <a:ea typeface="宋体" pitchFamily="2" charset="-122"/>
            </a:endParaRPr>
          </a:p>
        </p:txBody>
      </p:sp>
      <p:cxnSp>
        <p:nvCxnSpPr>
          <p:cNvPr id="93" name="直接箭头连接符 92"/>
          <p:cNvCxnSpPr>
            <a:stCxn id="6170" idx="3"/>
            <a:endCxn id="33" idx="1"/>
          </p:cNvCxnSpPr>
          <p:nvPr/>
        </p:nvCxnSpPr>
        <p:spPr bwMode="auto">
          <a:xfrm flipV="1">
            <a:off x="3028950" y="3937960"/>
            <a:ext cx="2514600" cy="19050"/>
          </a:xfrm>
          <a:prstGeom prst="straightConnector1">
            <a:avLst/>
          </a:prstGeom>
          <a:noFill/>
          <a:ln w="12700" cap="flat" cmpd="sng" algn="ctr">
            <a:solidFill>
              <a:schemeClr val="tx1"/>
            </a:solidFill>
            <a:prstDash val="solid"/>
            <a:round/>
            <a:headEnd type="none" w="med" len="med"/>
            <a:tailEnd type="triangle" w="med" len="med"/>
          </a:ln>
          <a:effectLst/>
        </p:spPr>
      </p:cxnSp>
      <p:sp>
        <p:nvSpPr>
          <p:cNvPr id="94" name="Text Box 28"/>
          <p:cNvSpPr txBox="1">
            <a:spLocks noChangeArrowheads="1"/>
          </p:cNvSpPr>
          <p:nvPr/>
        </p:nvSpPr>
        <p:spPr bwMode="auto">
          <a:xfrm>
            <a:off x="3165792" y="4083050"/>
            <a:ext cx="1943417" cy="382661"/>
          </a:xfrm>
          <a:prstGeom prst="rect">
            <a:avLst/>
          </a:prstGeom>
          <a:noFill/>
          <a:ln w="3175" algn="ctr">
            <a:noFill/>
            <a:miter lim="800000"/>
            <a:headEnd/>
            <a:tailEnd/>
          </a:ln>
        </p:spPr>
        <p:txBody>
          <a:bodyPr wrap="square" lIns="93600" tIns="82800" rIns="93600" bIns="82800">
            <a:spAutoFit/>
          </a:bodyPr>
          <a:lstStyle/>
          <a:p>
            <a:pPr>
              <a:spcBef>
                <a:spcPct val="50000"/>
              </a:spcBef>
            </a:pPr>
            <a:r>
              <a:rPr lang="en-US" altLang="zh-CN" sz="1400" dirty="0" smtClean="0">
                <a:latin typeface="宋体" pitchFamily="2" charset="-122"/>
                <a:ea typeface="宋体" pitchFamily="2" charset="-122"/>
              </a:rPr>
              <a:t>11</a:t>
            </a:r>
            <a:r>
              <a:rPr lang="zh-CN" altLang="en-US" sz="1400" dirty="0" smtClean="0">
                <a:latin typeface="宋体" pitchFamily="2" charset="-122"/>
                <a:ea typeface="宋体" pitchFamily="2" charset="-122"/>
              </a:rPr>
              <a:t>、划款与换汇</a:t>
            </a:r>
            <a:endParaRPr lang="zh-CN" altLang="en-US" sz="1400" dirty="0">
              <a:latin typeface="宋体" pitchFamily="2" charset="-122"/>
              <a:ea typeface="宋体" pitchFamily="2" charset="-122"/>
            </a:endParaRPr>
          </a:p>
        </p:txBody>
      </p:sp>
      <p:cxnSp>
        <p:nvCxnSpPr>
          <p:cNvPr id="47" name="直接箭头连接符 46"/>
          <p:cNvCxnSpPr>
            <a:stCxn id="31" idx="1"/>
            <a:endCxn id="6148" idx="3"/>
          </p:cNvCxnSpPr>
          <p:nvPr/>
        </p:nvCxnSpPr>
        <p:spPr bwMode="auto">
          <a:xfrm rot="10800000">
            <a:off x="2880360" y="2825757"/>
            <a:ext cx="2621598" cy="15240"/>
          </a:xfrm>
          <a:prstGeom prst="straightConnector1">
            <a:avLst/>
          </a:prstGeom>
          <a:noFill/>
          <a:ln w="12700" cap="flat" cmpd="sng" algn="ctr">
            <a:solidFill>
              <a:schemeClr val="tx1"/>
            </a:solidFill>
            <a:prstDash val="solid"/>
            <a:round/>
            <a:headEnd type="none" w="med" len="med"/>
            <a:tailEnd type="triangle" w="med" len="med"/>
          </a:ln>
          <a:effectLst/>
        </p:spPr>
      </p:cxnSp>
      <p:sp>
        <p:nvSpPr>
          <p:cNvPr id="49" name="Text Box 24"/>
          <p:cNvSpPr txBox="1">
            <a:spLocks noChangeArrowheads="1"/>
          </p:cNvSpPr>
          <p:nvPr/>
        </p:nvSpPr>
        <p:spPr bwMode="auto">
          <a:xfrm>
            <a:off x="3009900" y="2473008"/>
            <a:ext cx="2400299" cy="382661"/>
          </a:xfrm>
          <a:prstGeom prst="rect">
            <a:avLst/>
          </a:prstGeom>
          <a:noFill/>
          <a:ln w="3175" algn="ctr">
            <a:noFill/>
            <a:miter lim="800000"/>
            <a:headEnd/>
            <a:tailEnd/>
          </a:ln>
        </p:spPr>
        <p:txBody>
          <a:bodyPr wrap="square" lIns="93600" tIns="82800" rIns="93600" bIns="82800">
            <a:spAutoFit/>
          </a:bodyPr>
          <a:lstStyle/>
          <a:p>
            <a:pPr>
              <a:spcBef>
                <a:spcPct val="50000"/>
              </a:spcBef>
            </a:pPr>
            <a:r>
              <a:rPr lang="en-US" altLang="zh-CN" sz="1400" dirty="0" smtClean="0">
                <a:latin typeface="宋体" pitchFamily="2" charset="-122"/>
                <a:ea typeface="宋体" pitchFamily="2" charset="-122"/>
              </a:rPr>
              <a:t>6</a:t>
            </a:r>
            <a:r>
              <a:rPr lang="zh-CN" altLang="en-US" sz="1400" dirty="0" smtClean="0">
                <a:latin typeface="宋体" pitchFamily="2" charset="-122"/>
                <a:ea typeface="宋体" pitchFamily="2" charset="-122"/>
              </a:rPr>
              <a:t>、现金差额清算</a:t>
            </a:r>
            <a:endParaRPr lang="en-US" altLang="zh-CN" sz="1400" dirty="0" smtClean="0">
              <a:latin typeface="宋体" pitchFamily="2" charset="-122"/>
              <a:ea typeface="宋体" pitchFamily="2" charset="-122"/>
            </a:endParaRPr>
          </a:p>
        </p:txBody>
      </p:sp>
    </p:spTree>
  </p:cSld>
  <p:clrMapOvr>
    <a:masterClrMapping/>
  </p:clrMapOvr>
  <p:transition advTm="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产品方案</a:t>
            </a:r>
            <a:endParaRPr lang="zh-CN" altLang="en-US" dirty="0"/>
          </a:p>
        </p:txBody>
      </p:sp>
      <p:sp>
        <p:nvSpPr>
          <p:cNvPr id="3" name="内容占位符 2"/>
          <p:cNvSpPr>
            <a:spLocks noGrp="1"/>
          </p:cNvSpPr>
          <p:nvPr>
            <p:ph idx="1"/>
          </p:nvPr>
        </p:nvSpPr>
        <p:spPr/>
        <p:txBody>
          <a:bodyPr/>
          <a:lstStyle/>
          <a:p>
            <a:r>
              <a:rPr lang="zh-CN" altLang="en-US" dirty="0" smtClean="0"/>
              <a:t>申购与赎回的业务流程</a:t>
            </a:r>
            <a:endParaRPr lang="en-US" altLang="zh-CN" dirty="0" smtClean="0"/>
          </a:p>
          <a:p>
            <a:pPr lvl="1"/>
            <a:r>
              <a:rPr lang="en-US" altLang="zh-CN" dirty="0" smtClean="0"/>
              <a:t>ETF</a:t>
            </a:r>
            <a:r>
              <a:rPr lang="zh-CN" altLang="en-US" dirty="0" smtClean="0"/>
              <a:t>赎回流程</a:t>
            </a:r>
            <a:endParaRPr lang="en-US" altLang="zh-CN" dirty="0" smtClean="0"/>
          </a:p>
          <a:p>
            <a:pPr lvl="2"/>
            <a:r>
              <a:rPr lang="en-US" altLang="zh-CN" dirty="0" smtClean="0"/>
              <a:t>T</a:t>
            </a:r>
            <a:r>
              <a:rPr lang="zh-CN" altLang="zh-CN" dirty="0" smtClean="0"/>
              <a:t>日交易时间：投资者提出赎回申请时，参与券商实时检查赎回对价是否充足；若赎回对价充足，则对赎回对价予以冻结，并将投资者赎回申请发送上交所。上交所不进行份额的实时计减。当日二级市场购买的份额可当日赎回</a:t>
            </a:r>
            <a:endParaRPr lang="zh-CN" altLang="zh-CN" sz="1400" dirty="0" smtClean="0"/>
          </a:p>
          <a:p>
            <a:pPr lvl="2"/>
            <a:r>
              <a:rPr lang="en-US" altLang="zh-CN" dirty="0" smtClean="0"/>
              <a:t>T</a:t>
            </a:r>
            <a:r>
              <a:rPr lang="zh-CN" altLang="zh-CN" dirty="0" smtClean="0"/>
              <a:t>日日终：中国结算上海分公司将清算结果发送相关结算参与人和基金管理人</a:t>
            </a:r>
            <a:endParaRPr lang="zh-CN" altLang="zh-CN" sz="1400" dirty="0" smtClean="0"/>
          </a:p>
          <a:p>
            <a:pPr lvl="2"/>
            <a:r>
              <a:rPr lang="en-US" altLang="zh-CN" dirty="0" smtClean="0"/>
              <a:t>T</a:t>
            </a:r>
            <a:r>
              <a:rPr lang="zh-CN" altLang="zh-CN" dirty="0" smtClean="0"/>
              <a:t>日日终：基金管理人计算基金净值和份额净值，并与托管银行进行核对</a:t>
            </a:r>
            <a:endParaRPr lang="en-US" altLang="zh-CN" dirty="0" smtClean="0"/>
          </a:p>
          <a:p>
            <a:pPr lvl="2"/>
            <a:r>
              <a:rPr lang="en-US" altLang="zh-CN" dirty="0" smtClean="0"/>
              <a:t>T+1</a:t>
            </a:r>
            <a:r>
              <a:rPr lang="zh-CN" altLang="zh-CN" dirty="0" smtClean="0"/>
              <a:t>日收盘后</a:t>
            </a:r>
            <a:endParaRPr lang="zh-CN" altLang="zh-CN" sz="1400" dirty="0" smtClean="0"/>
          </a:p>
          <a:p>
            <a:pPr lvl="3"/>
            <a:r>
              <a:rPr lang="zh-CN" altLang="zh-CN" dirty="0" smtClean="0"/>
              <a:t>中国结算上海分公司根据上海证券交易所传输的赎回申报数据，按照相应证券账户交易型指数基金的可用数量，办理交易型指数基金份额的记减，并将结果发送相关结算参与人和基金管理人</a:t>
            </a:r>
            <a:endParaRPr lang="zh-CN" altLang="zh-CN" sz="2400" dirty="0" smtClean="0"/>
          </a:p>
          <a:p>
            <a:pPr lvl="2"/>
            <a:endParaRPr lang="zh-CN" alt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产品设计的主要依据</a:t>
            </a:r>
            <a:endParaRPr lang="zh-CN" altLang="en-US" dirty="0"/>
          </a:p>
        </p:txBody>
      </p:sp>
      <p:sp>
        <p:nvSpPr>
          <p:cNvPr id="3" name="内容占位符 2"/>
          <p:cNvSpPr>
            <a:spLocks noGrp="1"/>
          </p:cNvSpPr>
          <p:nvPr>
            <p:ph idx="1"/>
          </p:nvPr>
        </p:nvSpPr>
        <p:spPr/>
        <p:txBody>
          <a:bodyPr/>
          <a:lstStyle/>
          <a:p>
            <a:r>
              <a:rPr lang="zh-CN" altLang="en-US" dirty="0" smtClean="0"/>
              <a:t>证监会的指导方针</a:t>
            </a:r>
            <a:endParaRPr lang="en-US" altLang="zh-CN" dirty="0" smtClean="0"/>
          </a:p>
          <a:p>
            <a:pPr lvl="1"/>
            <a:r>
              <a:rPr lang="zh-CN" altLang="en-US" dirty="0" smtClean="0"/>
              <a:t>跨境</a:t>
            </a:r>
            <a:r>
              <a:rPr lang="en-US" altLang="zh-CN" dirty="0" smtClean="0"/>
              <a:t>ETF</a:t>
            </a:r>
            <a:r>
              <a:rPr lang="zh-CN" altLang="en-US" dirty="0" smtClean="0"/>
              <a:t>产品按照“非担保交收、</a:t>
            </a:r>
            <a:r>
              <a:rPr lang="en-US" altLang="zh-CN" dirty="0" smtClean="0"/>
              <a:t>T+2</a:t>
            </a:r>
            <a:r>
              <a:rPr lang="zh-CN" altLang="en-US" dirty="0" smtClean="0"/>
              <a:t>”方案准备</a:t>
            </a:r>
            <a:endParaRPr lang="en-US" altLang="zh-CN" dirty="0" smtClean="0"/>
          </a:p>
          <a:p>
            <a:r>
              <a:rPr lang="zh-CN" altLang="en-US" dirty="0" smtClean="0"/>
              <a:t>登记结算主要原则与规定</a:t>
            </a:r>
            <a:endParaRPr lang="en-US" altLang="zh-CN" dirty="0" smtClean="0"/>
          </a:p>
          <a:p>
            <a:pPr lvl="1"/>
            <a:r>
              <a:rPr lang="zh-CN" altLang="zh-CN" dirty="0" smtClean="0"/>
              <a:t>对于</a:t>
            </a:r>
            <a:r>
              <a:rPr lang="en-US" altLang="zh-CN" dirty="0" smtClean="0"/>
              <a:t>ETF</a:t>
            </a:r>
            <a:r>
              <a:rPr lang="zh-CN" altLang="zh-CN" dirty="0" smtClean="0"/>
              <a:t>的</a:t>
            </a:r>
            <a:r>
              <a:rPr lang="zh-CN" altLang="zh-CN" b="1" dirty="0" smtClean="0"/>
              <a:t>二级市场交易</a:t>
            </a:r>
            <a:r>
              <a:rPr lang="zh-CN" altLang="zh-CN" dirty="0" smtClean="0"/>
              <a:t>，由</a:t>
            </a:r>
            <a:r>
              <a:rPr lang="zh-CN" altLang="en-US" dirty="0" smtClean="0"/>
              <a:t>中国结算</a:t>
            </a:r>
            <a:r>
              <a:rPr lang="zh-CN" altLang="zh-CN" dirty="0" smtClean="0"/>
              <a:t>作为共同对手方，按照货银对付的原则，提供</a:t>
            </a:r>
            <a:r>
              <a:rPr lang="zh-CN" altLang="zh-CN" b="1" dirty="0" smtClean="0"/>
              <a:t>净额结算</a:t>
            </a:r>
            <a:r>
              <a:rPr lang="zh-CN" altLang="zh-CN" dirty="0" smtClean="0"/>
              <a:t>服务</a:t>
            </a:r>
            <a:endParaRPr lang="en-US" altLang="zh-CN" dirty="0" smtClean="0"/>
          </a:p>
          <a:p>
            <a:pPr lvl="1"/>
            <a:r>
              <a:rPr lang="zh-CN" altLang="zh-CN" dirty="0" smtClean="0"/>
              <a:t>对于申购当日未卖出的</a:t>
            </a:r>
            <a:r>
              <a:rPr lang="en-US" altLang="zh-CN" dirty="0" smtClean="0"/>
              <a:t>ETF</a:t>
            </a:r>
            <a:r>
              <a:rPr lang="zh-CN" altLang="zh-CN" b="1" dirty="0" smtClean="0"/>
              <a:t>申购</a:t>
            </a:r>
            <a:r>
              <a:rPr lang="zh-CN" altLang="zh-CN" dirty="0" smtClean="0"/>
              <a:t>业务中涉及的</a:t>
            </a:r>
            <a:r>
              <a:rPr lang="zh-CN" altLang="zh-CN" b="1" dirty="0" smtClean="0"/>
              <a:t>非沪市组合证券的现金替代</a:t>
            </a:r>
            <a:r>
              <a:rPr lang="zh-CN" altLang="zh-CN" dirty="0" smtClean="0"/>
              <a:t>，</a:t>
            </a:r>
            <a:r>
              <a:rPr lang="zh-CN" altLang="en-US" dirty="0" smtClean="0"/>
              <a:t>中国结算</a:t>
            </a:r>
            <a:r>
              <a:rPr lang="zh-CN" altLang="zh-CN" dirty="0" smtClean="0"/>
              <a:t>可提供</a:t>
            </a:r>
            <a:r>
              <a:rPr lang="zh-CN" altLang="zh-CN" b="1" dirty="0" smtClean="0"/>
              <a:t>逐笔全额</a:t>
            </a:r>
            <a:r>
              <a:rPr lang="zh-CN" altLang="zh-CN" dirty="0" smtClean="0"/>
              <a:t>结算服务</a:t>
            </a:r>
            <a:endParaRPr lang="en-US" altLang="zh-CN" dirty="0" smtClean="0"/>
          </a:p>
          <a:p>
            <a:pPr lvl="1"/>
            <a:r>
              <a:rPr lang="zh-CN" altLang="zh-CN" dirty="0" smtClean="0"/>
              <a:t>对于</a:t>
            </a:r>
            <a:r>
              <a:rPr lang="en-US" altLang="zh-CN" dirty="0" smtClean="0"/>
              <a:t>ETF</a:t>
            </a:r>
            <a:r>
              <a:rPr lang="zh-CN" altLang="zh-CN" b="1" dirty="0" smtClean="0"/>
              <a:t>赎回</a:t>
            </a:r>
            <a:r>
              <a:rPr lang="zh-CN" altLang="zh-CN" dirty="0" smtClean="0"/>
              <a:t>业务中涉及的</a:t>
            </a:r>
            <a:r>
              <a:rPr lang="zh-CN" altLang="zh-CN" b="1" dirty="0" smtClean="0"/>
              <a:t>非沪市组合证券的现金替代</a:t>
            </a:r>
            <a:r>
              <a:rPr lang="zh-CN" altLang="zh-CN" dirty="0" smtClean="0"/>
              <a:t>，</a:t>
            </a:r>
            <a:r>
              <a:rPr lang="zh-CN" altLang="en-US" dirty="0" smtClean="0"/>
              <a:t>中国结算</a:t>
            </a:r>
            <a:r>
              <a:rPr lang="zh-CN" altLang="zh-CN" dirty="0" smtClean="0"/>
              <a:t>可提供</a:t>
            </a:r>
            <a:r>
              <a:rPr lang="zh-CN" altLang="zh-CN" b="1" dirty="0" smtClean="0"/>
              <a:t>代收代付</a:t>
            </a:r>
            <a:r>
              <a:rPr lang="zh-CN" altLang="zh-CN" dirty="0" smtClean="0"/>
              <a:t>服务</a:t>
            </a:r>
            <a:endParaRPr lang="en-US" altLang="zh-CN" dirty="0" smtClean="0"/>
          </a:p>
          <a:p>
            <a:pPr lvl="1"/>
            <a:r>
              <a:rPr lang="zh-CN" altLang="zh-CN" dirty="0" smtClean="0"/>
              <a:t>对于</a:t>
            </a:r>
            <a:r>
              <a:rPr lang="en-US" altLang="zh-CN" dirty="0" smtClean="0"/>
              <a:t>ETF</a:t>
            </a:r>
            <a:r>
              <a:rPr lang="zh-CN" altLang="zh-CN" dirty="0" smtClean="0"/>
              <a:t>的现金差额、现金替代的退补款，本公司可提供</a:t>
            </a:r>
            <a:r>
              <a:rPr lang="zh-CN" altLang="zh-CN" b="1" dirty="0" smtClean="0"/>
              <a:t>代收代付</a:t>
            </a:r>
            <a:r>
              <a:rPr lang="zh-CN" altLang="zh-CN" dirty="0" smtClean="0"/>
              <a:t>服务</a:t>
            </a:r>
            <a:endParaRPr lang="zh-CN" alt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产品方案</a:t>
            </a:r>
            <a:endParaRPr lang="zh-CN" altLang="en-US" dirty="0"/>
          </a:p>
        </p:txBody>
      </p:sp>
      <p:sp>
        <p:nvSpPr>
          <p:cNvPr id="3" name="内容占位符 2"/>
          <p:cNvSpPr>
            <a:spLocks noGrp="1"/>
          </p:cNvSpPr>
          <p:nvPr>
            <p:ph idx="1"/>
          </p:nvPr>
        </p:nvSpPr>
        <p:spPr/>
        <p:txBody>
          <a:bodyPr/>
          <a:lstStyle/>
          <a:p>
            <a:r>
              <a:rPr lang="zh-CN" altLang="en-US" dirty="0" smtClean="0"/>
              <a:t>申购与赎回的业务流程</a:t>
            </a:r>
            <a:endParaRPr lang="en-US" altLang="zh-CN" dirty="0" smtClean="0"/>
          </a:p>
          <a:p>
            <a:pPr lvl="1"/>
            <a:r>
              <a:rPr lang="en-US" altLang="zh-CN" dirty="0" smtClean="0"/>
              <a:t>ETF</a:t>
            </a:r>
            <a:r>
              <a:rPr lang="zh-CN" altLang="en-US" dirty="0" smtClean="0"/>
              <a:t>赎回流程</a:t>
            </a:r>
            <a:endParaRPr lang="en-US" altLang="zh-CN" dirty="0" smtClean="0"/>
          </a:p>
          <a:p>
            <a:pPr lvl="3"/>
            <a:r>
              <a:rPr lang="zh-CN" altLang="zh-CN" dirty="0" smtClean="0"/>
              <a:t>中国结算上海分公司办理交易型指数基金份额记减的最小单位是单笔赎回对应的数量，不办理部分记减。如相应证券账户</a:t>
            </a:r>
            <a:r>
              <a:rPr lang="en-US" altLang="zh-CN" dirty="0" smtClean="0"/>
              <a:t>ETF</a:t>
            </a:r>
            <a:r>
              <a:rPr lang="zh-CN" altLang="zh-CN" dirty="0" smtClean="0"/>
              <a:t>可用数量不足，中国结算上海分公司确认赎回失败</a:t>
            </a:r>
            <a:endParaRPr lang="en-US" altLang="zh-CN" dirty="0" smtClean="0"/>
          </a:p>
          <a:p>
            <a:pPr lvl="2"/>
            <a:r>
              <a:rPr lang="en-US" altLang="zh-CN" dirty="0" smtClean="0"/>
              <a:t>T+1</a:t>
            </a:r>
            <a:r>
              <a:rPr lang="zh-CN" altLang="zh-CN" dirty="0" smtClean="0"/>
              <a:t>日：中国结算上海分公司进行现金差额的清算，并将现金差额清算数据发给参与券商</a:t>
            </a:r>
            <a:endParaRPr lang="zh-CN" altLang="zh-CN" sz="1400" dirty="0" smtClean="0"/>
          </a:p>
          <a:p>
            <a:pPr lvl="2"/>
            <a:r>
              <a:rPr lang="en-US" altLang="zh-CN" dirty="0" smtClean="0"/>
              <a:t>T+2</a:t>
            </a:r>
            <a:r>
              <a:rPr lang="zh-CN" altLang="zh-CN" dirty="0" smtClean="0"/>
              <a:t>日：基金管理人与参与券商进行现金差额的交收</a:t>
            </a:r>
            <a:endParaRPr lang="zh-CN" altLang="zh-CN" sz="1400" dirty="0" smtClean="0"/>
          </a:p>
          <a:p>
            <a:pPr lvl="2"/>
            <a:r>
              <a:rPr lang="en-US" altLang="zh-CN" dirty="0" smtClean="0"/>
              <a:t>T</a:t>
            </a:r>
            <a:r>
              <a:rPr lang="zh-CN" altLang="zh-CN" dirty="0" smtClean="0"/>
              <a:t>日后的</a:t>
            </a:r>
            <a:r>
              <a:rPr lang="zh-CN" altLang="en-US" dirty="0" smtClean="0"/>
              <a:t>两</a:t>
            </a:r>
            <a:r>
              <a:rPr lang="zh-CN" altLang="zh-CN" dirty="0" smtClean="0"/>
              <a:t>个上海证券交易所和香港证券交易所共同交易日</a:t>
            </a:r>
            <a:r>
              <a:rPr lang="zh-CN" altLang="en-US" dirty="0" smtClean="0"/>
              <a:t>之内</a:t>
            </a:r>
            <a:r>
              <a:rPr lang="zh-CN" altLang="zh-CN" dirty="0" smtClean="0"/>
              <a:t>（卖券日）：基金管理人根据净赎回数量，按照</a:t>
            </a:r>
            <a:r>
              <a:rPr lang="en-US" altLang="zh-CN" dirty="0" smtClean="0"/>
              <a:t>T</a:t>
            </a:r>
            <a:r>
              <a:rPr lang="zh-CN" altLang="zh-CN" dirty="0" smtClean="0"/>
              <a:t>日公布的申赎清单，通过境外券商在香港交易所卖出组合证券</a:t>
            </a:r>
            <a:endParaRPr lang="en-US" altLang="zh-CN" dirty="0" smtClean="0"/>
          </a:p>
          <a:p>
            <a:pPr lvl="2"/>
            <a:r>
              <a:rPr lang="zh-CN" altLang="zh-CN" dirty="0" smtClean="0"/>
              <a:t>卖券日晚：基金管理人根据境外券商交易回报计算卖出股票清算金额</a:t>
            </a:r>
            <a:endParaRPr lang="zh-CN" alt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产品方案</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申购与赎回的业务流程</a:t>
            </a:r>
            <a:endParaRPr lang="en-US" altLang="zh-CN" dirty="0" smtClean="0"/>
          </a:p>
          <a:p>
            <a:pPr lvl="1">
              <a:lnSpc>
                <a:spcPct val="150000"/>
              </a:lnSpc>
            </a:pPr>
            <a:r>
              <a:rPr lang="en-US" altLang="zh-CN" dirty="0" smtClean="0"/>
              <a:t>ETF</a:t>
            </a:r>
            <a:r>
              <a:rPr lang="zh-CN" altLang="en-US" dirty="0" smtClean="0"/>
              <a:t>赎回流程</a:t>
            </a:r>
            <a:endParaRPr lang="en-US" altLang="zh-CN" dirty="0" smtClean="0"/>
          </a:p>
          <a:p>
            <a:pPr lvl="2">
              <a:lnSpc>
                <a:spcPct val="150000"/>
              </a:lnSpc>
            </a:pPr>
            <a:r>
              <a:rPr lang="zh-CN" altLang="zh-CN" dirty="0" smtClean="0"/>
              <a:t>卖券日的</a:t>
            </a:r>
            <a:r>
              <a:rPr lang="zh-CN" altLang="en-US" dirty="0" smtClean="0"/>
              <a:t>第</a:t>
            </a:r>
            <a:r>
              <a:rPr lang="en-US" altLang="zh-CN" dirty="0" smtClean="0"/>
              <a:t>2</a:t>
            </a:r>
            <a:r>
              <a:rPr lang="zh-CN" altLang="en-US" dirty="0" smtClean="0"/>
              <a:t>个</a:t>
            </a:r>
            <a:r>
              <a:rPr lang="zh-CN" altLang="zh-CN" dirty="0" smtClean="0"/>
              <a:t>香港证券交易所交易日：境外托管人与境外经纪券商完成卖出组合证券的资金和证券的交收</a:t>
            </a:r>
          </a:p>
          <a:p>
            <a:pPr lvl="2">
              <a:lnSpc>
                <a:spcPct val="150000"/>
              </a:lnSpc>
            </a:pPr>
            <a:r>
              <a:rPr lang="zh-CN" altLang="zh-CN" dirty="0" smtClean="0"/>
              <a:t>正常情况下，卖券日后的第</a:t>
            </a:r>
            <a:r>
              <a:rPr lang="en-US" altLang="zh-CN" dirty="0" smtClean="0"/>
              <a:t>4</a:t>
            </a:r>
            <a:r>
              <a:rPr lang="zh-CN" altLang="zh-CN" dirty="0" smtClean="0"/>
              <a:t>个上海证券交易所和香港证券交易所共同交易日：基金管理人通过中国结算上海分公司的平台与参与券商进行赎回款的交收，并在交收日前一上海证券交易所交易日将清算数据发给参与券商</a:t>
            </a:r>
            <a:endParaRPr lang="zh-CN" alt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产品方案</a:t>
            </a:r>
            <a:endParaRPr lang="zh-CN" altLang="en-US" dirty="0"/>
          </a:p>
        </p:txBody>
      </p:sp>
      <p:sp>
        <p:nvSpPr>
          <p:cNvPr id="3" name="内容占位符 2"/>
          <p:cNvSpPr>
            <a:spLocks noGrp="1"/>
          </p:cNvSpPr>
          <p:nvPr>
            <p:ph idx="1"/>
          </p:nvPr>
        </p:nvSpPr>
        <p:spPr/>
        <p:txBody>
          <a:bodyPr/>
          <a:lstStyle/>
          <a:p>
            <a:r>
              <a:rPr lang="zh-CN" altLang="en-US" dirty="0" smtClean="0"/>
              <a:t>申赎清单的内容与格式</a:t>
            </a:r>
            <a:endParaRPr lang="en-US" altLang="zh-CN" dirty="0" smtClean="0"/>
          </a:p>
          <a:p>
            <a:pPr lvl="1"/>
            <a:r>
              <a:rPr lang="zh-CN" altLang="zh-CN" dirty="0" smtClean="0"/>
              <a:t>申购、赎回清单的内容</a:t>
            </a:r>
            <a:endParaRPr lang="en-US" altLang="zh-CN" dirty="0" smtClean="0"/>
          </a:p>
          <a:p>
            <a:pPr lvl="2"/>
            <a:r>
              <a:rPr lang="zh-CN" altLang="zh-CN" dirty="0" smtClean="0"/>
              <a:t>最小申购、赎回单位所对应的组合证券内各成份证券数据、</a:t>
            </a:r>
            <a:r>
              <a:rPr lang="en-US" altLang="zh-CN" dirty="0" smtClean="0"/>
              <a:t>T</a:t>
            </a:r>
            <a:r>
              <a:rPr lang="zh-CN" altLang="zh-CN" dirty="0" smtClean="0"/>
              <a:t>日预估现金部分、</a:t>
            </a:r>
            <a:r>
              <a:rPr lang="en-US" altLang="zh-CN" dirty="0" smtClean="0"/>
              <a:t>T-1</a:t>
            </a:r>
            <a:r>
              <a:rPr lang="zh-CN" altLang="zh-CN" dirty="0" smtClean="0"/>
              <a:t>日现金差额、基金份额净值以及其他相关内容</a:t>
            </a:r>
            <a:endParaRPr lang="en-US" altLang="zh-CN" dirty="0" smtClean="0"/>
          </a:p>
          <a:p>
            <a:pPr lvl="1"/>
            <a:r>
              <a:rPr lang="zh-CN" altLang="en-US" dirty="0" smtClean="0"/>
              <a:t>现金替代</a:t>
            </a:r>
            <a:endParaRPr lang="en-US" altLang="zh-CN" dirty="0" smtClean="0"/>
          </a:p>
          <a:p>
            <a:pPr lvl="2"/>
            <a:r>
              <a:rPr lang="zh-CN" altLang="en-US" dirty="0" smtClean="0"/>
              <a:t>分为退补现金替代与必须现金替代</a:t>
            </a:r>
            <a:endParaRPr lang="en-US" altLang="zh-CN" dirty="0" smtClean="0"/>
          </a:p>
          <a:p>
            <a:pPr lvl="2"/>
            <a:r>
              <a:rPr lang="zh-CN" altLang="en-US" dirty="0" smtClean="0"/>
              <a:t>退补现金替代</a:t>
            </a:r>
            <a:endParaRPr lang="en-US" altLang="zh-CN" dirty="0" smtClean="0"/>
          </a:p>
          <a:p>
            <a:pPr lvl="3"/>
            <a:r>
              <a:rPr lang="zh-CN" altLang="zh-CN" dirty="0" smtClean="0"/>
              <a:t>基金管理人认为需要在投资者申购或赎回时代投资者买入或卖出的证券</a:t>
            </a:r>
            <a:endParaRPr lang="en-US" altLang="zh-CN" dirty="0" smtClean="0"/>
          </a:p>
          <a:p>
            <a:pPr lvl="3"/>
            <a:r>
              <a:rPr lang="zh-CN" altLang="en-US" dirty="0" smtClean="0"/>
              <a:t>申购时替代金额的计算</a:t>
            </a:r>
            <a:endParaRPr lang="en-US" altLang="zh-CN" dirty="0" smtClean="0"/>
          </a:p>
          <a:p>
            <a:pPr lvl="4"/>
            <a:r>
              <a:rPr lang="zh-CN" altLang="zh-CN" dirty="0" smtClean="0"/>
              <a:t>替代金额＝替代证券数量×该证券</a:t>
            </a:r>
            <a:r>
              <a:rPr lang="en-US" altLang="zh-CN" dirty="0" smtClean="0"/>
              <a:t>T</a:t>
            </a:r>
            <a:r>
              <a:rPr lang="zh-CN" altLang="zh-CN" dirty="0" smtClean="0"/>
              <a:t>日预计港币开盘价×</a:t>
            </a:r>
            <a:r>
              <a:rPr lang="en-US" altLang="zh-CN" dirty="0" smtClean="0"/>
              <a:t>T-1</a:t>
            </a:r>
            <a:r>
              <a:rPr lang="zh-CN" altLang="zh-CN" dirty="0" smtClean="0"/>
              <a:t>日估值汇率×</a:t>
            </a:r>
            <a:r>
              <a:rPr lang="en-US" altLang="zh-CN" dirty="0" smtClean="0"/>
              <a:t>(1</a:t>
            </a:r>
            <a:r>
              <a:rPr lang="zh-CN" altLang="zh-CN" dirty="0" smtClean="0"/>
              <a:t>＋现金替代溢价率</a:t>
            </a:r>
            <a:r>
              <a:rPr lang="en-US" altLang="zh-CN" dirty="0" smtClean="0"/>
              <a:t>) </a:t>
            </a:r>
            <a:endParaRPr lang="zh-CN" alt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产品方案</a:t>
            </a:r>
            <a:endParaRPr lang="zh-CN" altLang="en-US" dirty="0"/>
          </a:p>
        </p:txBody>
      </p:sp>
      <p:sp>
        <p:nvSpPr>
          <p:cNvPr id="3" name="内容占位符 2"/>
          <p:cNvSpPr>
            <a:spLocks noGrp="1"/>
          </p:cNvSpPr>
          <p:nvPr>
            <p:ph idx="1"/>
          </p:nvPr>
        </p:nvSpPr>
        <p:spPr/>
        <p:txBody>
          <a:bodyPr/>
          <a:lstStyle/>
          <a:p>
            <a:r>
              <a:rPr lang="zh-CN" altLang="en-US" dirty="0" smtClean="0"/>
              <a:t>申赎清单的内容与格式</a:t>
            </a:r>
            <a:endParaRPr lang="en-US" altLang="zh-CN" dirty="0" smtClean="0"/>
          </a:p>
          <a:p>
            <a:pPr lvl="2"/>
            <a:r>
              <a:rPr lang="zh-CN" altLang="en-US" dirty="0" smtClean="0"/>
              <a:t>退补现金替代：与</a:t>
            </a:r>
            <a:r>
              <a:rPr lang="zh-CN" altLang="zh-CN" dirty="0" smtClean="0"/>
              <a:t>投资者结算的补卖券金额计算规则</a:t>
            </a:r>
            <a:endParaRPr lang="en-US" altLang="zh-CN" dirty="0" smtClean="0"/>
          </a:p>
          <a:p>
            <a:pPr lvl="3"/>
            <a:r>
              <a:rPr lang="zh-CN" altLang="zh-CN" dirty="0" smtClean="0"/>
              <a:t>申购赎回现金替代证券轧差后的抵销部分（简称“抵销部分”）按</a:t>
            </a:r>
            <a:r>
              <a:rPr lang="en-US" altLang="zh-CN" dirty="0" smtClean="0"/>
              <a:t>T+2</a:t>
            </a:r>
            <a:r>
              <a:rPr lang="zh-CN" altLang="zh-CN" dirty="0" smtClean="0"/>
              <a:t>日</a:t>
            </a:r>
            <a:r>
              <a:rPr lang="zh-CN" altLang="en-US" dirty="0" smtClean="0"/>
              <a:t>（指</a:t>
            </a:r>
            <a:r>
              <a:rPr lang="en-US" altLang="zh-CN" dirty="0" smtClean="0"/>
              <a:t>T</a:t>
            </a:r>
            <a:r>
              <a:rPr lang="zh-CN" altLang="en-US" dirty="0" smtClean="0"/>
              <a:t>日后第二个共同交易日）</a:t>
            </a:r>
            <a:r>
              <a:rPr lang="zh-CN" altLang="zh-CN" dirty="0" smtClean="0"/>
              <a:t>收盘价计算</a:t>
            </a:r>
            <a:endParaRPr lang="zh-CN" altLang="zh-CN" sz="1400" dirty="0" smtClean="0"/>
          </a:p>
          <a:p>
            <a:pPr lvl="3"/>
            <a:r>
              <a:rPr lang="zh-CN" altLang="zh-CN" dirty="0" smtClean="0"/>
              <a:t>申购赎回现金替代证券轧差后的净额部分（简称“净额部分”）按实际成交成本（考虑相关交易费用）计算。净额部分未买入或未卖出证券按</a:t>
            </a:r>
            <a:r>
              <a:rPr lang="en-US" altLang="zh-CN" dirty="0" smtClean="0"/>
              <a:t>T+2</a:t>
            </a:r>
            <a:r>
              <a:rPr lang="zh-CN" altLang="zh-CN" dirty="0" smtClean="0"/>
              <a:t>日收盘价计算</a:t>
            </a:r>
            <a:endParaRPr lang="zh-CN" altLang="zh-CN" sz="1400" dirty="0" smtClean="0"/>
          </a:p>
          <a:p>
            <a:pPr lvl="3"/>
            <a:r>
              <a:rPr lang="zh-CN" altLang="zh-CN" dirty="0" smtClean="0"/>
              <a:t>对于抵销部分及净额部分未补卖的当日停牌证券，以最近交易日的收盘价计算。如最近交易日后发生分红派送等公司行动的，相应进行除权处理</a:t>
            </a:r>
            <a:endParaRPr lang="zh-CN" altLang="zh-CN" sz="1400" dirty="0" smtClean="0"/>
          </a:p>
          <a:p>
            <a:pPr lvl="3"/>
            <a:r>
              <a:rPr lang="zh-CN" altLang="zh-CN" dirty="0" smtClean="0"/>
              <a:t>在计算补卖券金额时，采用</a:t>
            </a:r>
            <a:r>
              <a:rPr lang="en-US" altLang="zh-CN" dirty="0" smtClean="0"/>
              <a:t>T+2</a:t>
            </a:r>
            <a:r>
              <a:rPr lang="zh-CN" altLang="zh-CN" dirty="0" smtClean="0"/>
              <a:t>日的估值汇率折算为人民币</a:t>
            </a:r>
            <a:endParaRPr lang="zh-CN" altLang="zh-CN" sz="1400" dirty="0" smtClean="0"/>
          </a:p>
          <a:p>
            <a:pPr lvl="3"/>
            <a:r>
              <a:rPr lang="zh-CN" altLang="zh-CN" dirty="0" smtClean="0"/>
              <a:t>与投资者结算的单位补券金额和单位卖券金额均按抵销部分及净额部分加权平均计算；每个申购投资者的单位补券金额一致，每个赎回投资者的单位卖券金额一致</a:t>
            </a:r>
            <a:endParaRPr lang="zh-CN" altLang="zh-CN" sz="1400" dirty="0" smtClean="0"/>
          </a:p>
          <a:p>
            <a:pPr lvl="3"/>
            <a:endParaRPr lang="zh-CN" alt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产品方案</a:t>
            </a:r>
            <a:endParaRPr lang="zh-CN" altLang="en-US" dirty="0"/>
          </a:p>
        </p:txBody>
      </p:sp>
      <p:sp>
        <p:nvSpPr>
          <p:cNvPr id="3" name="内容占位符 2"/>
          <p:cNvSpPr>
            <a:spLocks noGrp="1"/>
          </p:cNvSpPr>
          <p:nvPr>
            <p:ph idx="1"/>
          </p:nvPr>
        </p:nvSpPr>
        <p:spPr/>
        <p:txBody>
          <a:bodyPr/>
          <a:lstStyle/>
          <a:p>
            <a:pPr>
              <a:lnSpc>
                <a:spcPct val="125000"/>
              </a:lnSpc>
            </a:pPr>
            <a:r>
              <a:rPr lang="zh-CN" altLang="en-US" dirty="0" smtClean="0"/>
              <a:t>申赎清单的内容与格式</a:t>
            </a:r>
            <a:endParaRPr lang="en-US" altLang="zh-CN" dirty="0" smtClean="0"/>
          </a:p>
          <a:p>
            <a:pPr lvl="2">
              <a:lnSpc>
                <a:spcPct val="125000"/>
              </a:lnSpc>
            </a:pPr>
            <a:r>
              <a:rPr lang="zh-CN" altLang="zh-CN" dirty="0" smtClean="0"/>
              <a:t>必须现金替代</a:t>
            </a:r>
            <a:endParaRPr lang="en-US" altLang="zh-CN" dirty="0" smtClean="0"/>
          </a:p>
          <a:p>
            <a:pPr lvl="3">
              <a:lnSpc>
                <a:spcPct val="125000"/>
              </a:lnSpc>
            </a:pPr>
            <a:r>
              <a:rPr lang="zh-CN" altLang="zh-CN" dirty="0" smtClean="0"/>
              <a:t>必须现金替代的证券一般是由于标的指数调整</a:t>
            </a:r>
            <a:r>
              <a:rPr lang="en-US" altLang="zh-CN" dirty="0" smtClean="0"/>
              <a:t>,</a:t>
            </a:r>
            <a:r>
              <a:rPr lang="zh-CN" altLang="zh-CN" dirty="0" smtClean="0"/>
              <a:t>即将被剔除的成份证券；或法律法规限制投资的证券；或基金管理人出于保护基金份额持有人利益等原因认为有必要实行必须现金替代的成份证券</a:t>
            </a:r>
            <a:endParaRPr lang="en-US" altLang="zh-CN" dirty="0" smtClean="0"/>
          </a:p>
          <a:p>
            <a:pPr lvl="3">
              <a:lnSpc>
                <a:spcPct val="125000"/>
              </a:lnSpc>
            </a:pPr>
            <a:r>
              <a:rPr lang="zh-CN" altLang="zh-CN" dirty="0" smtClean="0"/>
              <a:t>对于必须现金替代的证券</a:t>
            </a:r>
            <a:r>
              <a:rPr lang="en-US" altLang="zh-CN" dirty="0" smtClean="0"/>
              <a:t>,</a:t>
            </a:r>
            <a:r>
              <a:rPr lang="zh-CN" altLang="zh-CN" dirty="0" smtClean="0"/>
              <a:t>基金管理人将在申购、赎回清单中公告替代的一定数量的现金</a:t>
            </a:r>
            <a:r>
              <a:rPr lang="en-US" altLang="zh-CN" dirty="0" smtClean="0"/>
              <a:t>,</a:t>
            </a:r>
            <a:r>
              <a:rPr lang="zh-CN" altLang="zh-CN" dirty="0" smtClean="0"/>
              <a:t>即</a:t>
            </a:r>
            <a:r>
              <a:rPr lang="en-US" altLang="zh-CN" dirty="0" smtClean="0"/>
              <a:t>“</a:t>
            </a:r>
            <a:r>
              <a:rPr lang="zh-CN" altLang="zh-CN" dirty="0" smtClean="0"/>
              <a:t>固定替代金额</a:t>
            </a:r>
            <a:r>
              <a:rPr lang="en-US" altLang="zh-CN" dirty="0" smtClean="0"/>
              <a:t>”</a:t>
            </a:r>
            <a:r>
              <a:rPr lang="zh-CN" altLang="zh-CN" dirty="0" smtClean="0"/>
              <a:t>。固定替代金额的计算方法为申购、赎回清单中该证券的数量乘以其</a:t>
            </a:r>
            <a:r>
              <a:rPr lang="en-US" altLang="zh-CN" dirty="0" smtClean="0"/>
              <a:t>T</a:t>
            </a:r>
            <a:r>
              <a:rPr lang="zh-CN" altLang="zh-CN" dirty="0" smtClean="0"/>
              <a:t>日预计开盘价并按照</a:t>
            </a:r>
            <a:r>
              <a:rPr lang="en-US" altLang="zh-CN" dirty="0" smtClean="0"/>
              <a:t>T-1</a:t>
            </a:r>
            <a:r>
              <a:rPr lang="zh-CN" altLang="zh-CN" dirty="0" smtClean="0"/>
              <a:t>日估值汇率换算或基金管理人认为合理的其他方法</a:t>
            </a:r>
            <a:endParaRPr lang="en-US" altLang="zh-CN" dirty="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产品方案</a:t>
            </a:r>
            <a:endParaRPr lang="zh-CN" altLang="en-US" dirty="0"/>
          </a:p>
        </p:txBody>
      </p:sp>
      <p:sp>
        <p:nvSpPr>
          <p:cNvPr id="3" name="内容占位符 2"/>
          <p:cNvSpPr>
            <a:spLocks noGrp="1"/>
          </p:cNvSpPr>
          <p:nvPr>
            <p:ph idx="1"/>
          </p:nvPr>
        </p:nvSpPr>
        <p:spPr>
          <a:xfrm>
            <a:off x="393699" y="1196975"/>
            <a:ext cx="8276575" cy="5291960"/>
          </a:xfrm>
        </p:spPr>
        <p:txBody>
          <a:bodyPr/>
          <a:lstStyle/>
          <a:p>
            <a:pPr>
              <a:lnSpc>
                <a:spcPct val="125000"/>
              </a:lnSpc>
            </a:pPr>
            <a:r>
              <a:rPr lang="zh-CN" altLang="en-US" dirty="0" smtClean="0"/>
              <a:t>申赎清单的内容与格式</a:t>
            </a:r>
            <a:endParaRPr lang="en-US" altLang="zh-CN" dirty="0" smtClean="0"/>
          </a:p>
          <a:p>
            <a:pPr lvl="2">
              <a:lnSpc>
                <a:spcPct val="125000"/>
              </a:lnSpc>
            </a:pPr>
            <a:r>
              <a:rPr lang="zh-CN" altLang="zh-CN" dirty="0" smtClean="0"/>
              <a:t>预估现金部分</a:t>
            </a:r>
            <a:endParaRPr lang="en-US" altLang="zh-CN" dirty="0" smtClean="0"/>
          </a:p>
          <a:p>
            <a:pPr lvl="3">
              <a:lnSpc>
                <a:spcPct val="125000"/>
              </a:lnSpc>
            </a:pPr>
            <a:r>
              <a:rPr lang="en-US" altLang="zh-CN" dirty="0" smtClean="0"/>
              <a:t>T</a:t>
            </a:r>
            <a:r>
              <a:rPr lang="zh-CN" altLang="zh-CN" dirty="0" smtClean="0"/>
              <a:t>日预估现金部分＝</a:t>
            </a:r>
            <a:r>
              <a:rPr lang="en-US" altLang="zh-CN" dirty="0" smtClean="0"/>
              <a:t>T-1</a:t>
            </a:r>
            <a:r>
              <a:rPr lang="zh-CN" altLang="zh-CN" dirty="0" smtClean="0"/>
              <a:t>日最小申购、赎回单位的基金资产净值－（申购、赎回清单中必须现金替代成份证券的替代金额＋申购、赎回清单中退补现金替代成份证券的数量、</a:t>
            </a:r>
            <a:r>
              <a:rPr lang="en-US" altLang="zh-CN" dirty="0" smtClean="0"/>
              <a:t>T</a:t>
            </a:r>
            <a:r>
              <a:rPr lang="zh-CN" altLang="zh-CN" dirty="0" smtClean="0"/>
              <a:t>日预计开盘价以及</a:t>
            </a:r>
            <a:r>
              <a:rPr lang="en-US" altLang="zh-CN" dirty="0" smtClean="0"/>
              <a:t>T-1</a:t>
            </a:r>
            <a:r>
              <a:rPr lang="zh-CN" altLang="zh-CN" dirty="0" smtClean="0"/>
              <a:t>日估值汇率的乘积之和）</a:t>
            </a:r>
            <a:endParaRPr lang="en-US" altLang="zh-CN" dirty="0" smtClean="0"/>
          </a:p>
          <a:p>
            <a:pPr lvl="3">
              <a:buNone/>
            </a:pPr>
            <a:r>
              <a:rPr lang="en-US" altLang="zh-CN" dirty="0" smtClean="0"/>
              <a:t>	</a:t>
            </a:r>
          </a:p>
          <a:p>
            <a:pPr lvl="3">
              <a:buNone/>
            </a:pPr>
            <a:r>
              <a:rPr lang="en-US" altLang="zh-CN" dirty="0" smtClean="0"/>
              <a:t>	</a:t>
            </a:r>
            <a:r>
              <a:rPr lang="zh-CN" altLang="zh-CN" dirty="0" smtClean="0"/>
              <a:t>如果</a:t>
            </a:r>
            <a:r>
              <a:rPr lang="en-US" altLang="zh-CN" dirty="0" smtClean="0"/>
              <a:t>T</a:t>
            </a:r>
            <a:r>
              <a:rPr lang="zh-CN" altLang="zh-CN" dirty="0" smtClean="0"/>
              <a:t>日前一香港证券交易所交易日非申赎开放日</a:t>
            </a:r>
            <a:endParaRPr lang="zh-CN" altLang="zh-CN" sz="1400" dirty="0" smtClean="0"/>
          </a:p>
          <a:p>
            <a:pPr lvl="3"/>
            <a:r>
              <a:rPr lang="en-US" altLang="zh-CN" dirty="0" smtClean="0"/>
              <a:t>T</a:t>
            </a:r>
            <a:r>
              <a:rPr lang="zh-CN" altLang="zh-CN" dirty="0" smtClean="0"/>
              <a:t>日预估现金部分＝估计的</a:t>
            </a:r>
            <a:r>
              <a:rPr lang="en-US" altLang="zh-CN" dirty="0" smtClean="0"/>
              <a:t>T</a:t>
            </a:r>
            <a:r>
              <a:rPr lang="zh-CN" altLang="zh-CN" dirty="0" smtClean="0"/>
              <a:t>日前一香港证券交易所交易</a:t>
            </a:r>
            <a:r>
              <a:rPr lang="zh-CN" altLang="zh-CN" dirty="0" smtClean="0"/>
              <a:t>日最小申购、赎回单位的基金</a:t>
            </a:r>
            <a:r>
              <a:rPr lang="zh-CN" altLang="zh-CN" dirty="0" smtClean="0"/>
              <a:t>资产净值－（申购、赎回清单中必须现金替代成份证券的替代金额</a:t>
            </a:r>
            <a:r>
              <a:rPr lang="zh-CN" altLang="zh-CN" sz="1400" dirty="0" smtClean="0"/>
              <a:t>＋</a:t>
            </a:r>
            <a:r>
              <a:rPr lang="zh-CN" altLang="zh-CN" dirty="0" smtClean="0"/>
              <a:t>申购、赎回清单中退补现金替代成份证券的数量、</a:t>
            </a:r>
            <a:r>
              <a:rPr lang="en-US" altLang="zh-CN" dirty="0" smtClean="0"/>
              <a:t>T</a:t>
            </a:r>
            <a:r>
              <a:rPr lang="zh-CN" altLang="zh-CN" dirty="0" smtClean="0"/>
              <a:t>日预计开盘价以及</a:t>
            </a:r>
            <a:r>
              <a:rPr lang="en-US" altLang="zh-CN" dirty="0" smtClean="0"/>
              <a:t>T-1</a:t>
            </a:r>
            <a:r>
              <a:rPr lang="zh-CN" altLang="zh-CN" dirty="0" smtClean="0"/>
              <a:t>日估值汇率的乘积之和）</a:t>
            </a:r>
            <a:endParaRPr lang="zh-CN" altLang="zh-CN" sz="1400" dirty="0" smtClean="0"/>
          </a:p>
          <a:p>
            <a:pPr lvl="3"/>
            <a:r>
              <a:rPr lang="en-US" altLang="zh-CN" dirty="0" smtClean="0"/>
              <a:t>T-1</a:t>
            </a:r>
            <a:r>
              <a:rPr lang="zh-CN" altLang="en-US" dirty="0" smtClean="0"/>
              <a:t>日</a:t>
            </a:r>
            <a:r>
              <a:rPr lang="en-US" altLang="zh-CN" dirty="0" smtClean="0"/>
              <a:t>NAV</a:t>
            </a:r>
            <a:r>
              <a:rPr lang="zh-CN" altLang="en-US" dirty="0" smtClean="0"/>
              <a:t>需作分红除息处理</a:t>
            </a:r>
            <a:endParaRPr lang="zh-CN" alt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产品方案</a:t>
            </a:r>
            <a:endParaRPr lang="zh-CN" altLang="en-US" dirty="0"/>
          </a:p>
        </p:txBody>
      </p:sp>
      <p:sp>
        <p:nvSpPr>
          <p:cNvPr id="3" name="内容占位符 2"/>
          <p:cNvSpPr>
            <a:spLocks noGrp="1"/>
          </p:cNvSpPr>
          <p:nvPr>
            <p:ph idx="1"/>
          </p:nvPr>
        </p:nvSpPr>
        <p:spPr/>
        <p:txBody>
          <a:bodyPr/>
          <a:lstStyle/>
          <a:p>
            <a:r>
              <a:rPr lang="zh-CN" altLang="en-US" dirty="0" smtClean="0"/>
              <a:t>申赎清单的内容与格式</a:t>
            </a:r>
            <a:endParaRPr lang="en-US" altLang="zh-CN" dirty="0" smtClean="0"/>
          </a:p>
          <a:p>
            <a:pPr lvl="1"/>
            <a:r>
              <a:rPr lang="zh-CN" altLang="en-US" dirty="0" smtClean="0"/>
              <a:t>现金差额</a:t>
            </a:r>
            <a:endParaRPr lang="en-US" altLang="zh-CN" dirty="0" smtClean="0"/>
          </a:p>
          <a:p>
            <a:pPr lvl="2"/>
            <a:r>
              <a:rPr lang="en-US" altLang="zh-CN" dirty="0" smtClean="0"/>
              <a:t>T</a:t>
            </a:r>
            <a:r>
              <a:rPr lang="zh-CN" altLang="zh-CN" dirty="0" smtClean="0"/>
              <a:t>日现金差额在</a:t>
            </a:r>
            <a:r>
              <a:rPr lang="en-US" altLang="zh-CN" dirty="0" smtClean="0"/>
              <a:t>T</a:t>
            </a:r>
            <a:r>
              <a:rPr lang="zh-CN" altLang="zh-CN" dirty="0" smtClean="0"/>
              <a:t>日后的第一个上海证券交易所交易日的申购、赎回清单中公告</a:t>
            </a:r>
            <a:endParaRPr lang="en-US" altLang="zh-CN" dirty="0" smtClean="0"/>
          </a:p>
          <a:p>
            <a:pPr lvl="2"/>
            <a:r>
              <a:rPr lang="en-US" altLang="zh-CN" dirty="0" smtClean="0"/>
              <a:t>T</a:t>
            </a:r>
            <a:r>
              <a:rPr lang="zh-CN" altLang="zh-CN" dirty="0" smtClean="0"/>
              <a:t>日现金差额＝</a:t>
            </a:r>
            <a:r>
              <a:rPr lang="en-US" altLang="zh-CN" dirty="0" smtClean="0"/>
              <a:t>T</a:t>
            </a:r>
            <a:r>
              <a:rPr lang="zh-CN" altLang="zh-CN" dirty="0" smtClean="0"/>
              <a:t>日最小申购、赎回单位的基金资产净值－（申购、赎回清单中必须现金替代成份证券的替代金额</a:t>
            </a:r>
            <a:r>
              <a:rPr lang="zh-CN" altLang="zh-CN" sz="1400" dirty="0" smtClean="0"/>
              <a:t>＋</a:t>
            </a:r>
            <a:r>
              <a:rPr lang="zh-CN" altLang="zh-CN" dirty="0" smtClean="0"/>
              <a:t>申购、赎回清单中退补现金替代成份证券的数量、</a:t>
            </a:r>
            <a:r>
              <a:rPr lang="en-US" altLang="zh-CN" dirty="0" smtClean="0"/>
              <a:t>T</a:t>
            </a:r>
            <a:r>
              <a:rPr lang="zh-CN" altLang="zh-CN" dirty="0" smtClean="0"/>
              <a:t>日预计开盘价以及</a:t>
            </a:r>
            <a:r>
              <a:rPr lang="en-US" altLang="zh-CN" dirty="0" smtClean="0"/>
              <a:t>T</a:t>
            </a:r>
            <a:r>
              <a:rPr lang="zh-CN" altLang="zh-CN" dirty="0" smtClean="0"/>
              <a:t>日估值汇率的乘积之和）</a:t>
            </a:r>
            <a:endParaRPr lang="zh-CN" altLang="zh-CN" sz="1400" dirty="0" smtClean="0"/>
          </a:p>
          <a:p>
            <a:pPr lvl="2"/>
            <a:r>
              <a:rPr lang="en-US" altLang="zh-CN" dirty="0" smtClean="0"/>
              <a:t>T</a:t>
            </a:r>
            <a:r>
              <a:rPr lang="zh-CN" altLang="zh-CN" dirty="0" smtClean="0"/>
              <a:t>日投资者申购、赎回基金份额时，需按</a:t>
            </a:r>
            <a:r>
              <a:rPr lang="en-US" altLang="zh-CN" dirty="0" smtClean="0"/>
              <a:t>T+1</a:t>
            </a:r>
            <a:r>
              <a:rPr lang="zh-CN" altLang="zh-CN" dirty="0" smtClean="0"/>
              <a:t>日公告的</a:t>
            </a:r>
            <a:r>
              <a:rPr lang="en-US" altLang="zh-CN" dirty="0" smtClean="0"/>
              <a:t>T</a:t>
            </a:r>
            <a:r>
              <a:rPr lang="zh-CN" altLang="zh-CN" dirty="0" smtClean="0"/>
              <a:t>日现金差额进行资金的清算交收</a:t>
            </a:r>
            <a:endParaRPr lang="zh-CN" alt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产品方案</a:t>
            </a:r>
            <a:endParaRPr lang="zh-CN" altLang="en-US" dirty="0"/>
          </a:p>
        </p:txBody>
      </p:sp>
      <p:sp>
        <p:nvSpPr>
          <p:cNvPr id="3" name="内容占位符 2"/>
          <p:cNvSpPr>
            <a:spLocks noGrp="1"/>
          </p:cNvSpPr>
          <p:nvPr>
            <p:ph idx="1"/>
          </p:nvPr>
        </p:nvSpPr>
        <p:spPr/>
        <p:txBody>
          <a:bodyPr/>
          <a:lstStyle/>
          <a:p>
            <a:pPr algn="ctr">
              <a:buNone/>
            </a:pPr>
            <a:r>
              <a:rPr lang="zh-CN" altLang="en-US" dirty="0" smtClean="0"/>
              <a:t>投资者可以考虑的典型套利模式</a:t>
            </a:r>
            <a:endParaRPr lang="en-US" altLang="zh-CN" dirty="0" smtClean="0"/>
          </a:p>
          <a:p>
            <a:r>
              <a:rPr lang="zh-CN" altLang="en-US" dirty="0" smtClean="0"/>
              <a:t>溢价时的申购卖出套利</a:t>
            </a:r>
            <a:endParaRPr lang="en-US" altLang="zh-CN" dirty="0" smtClean="0"/>
          </a:p>
          <a:p>
            <a:pPr lvl="1"/>
            <a:r>
              <a:rPr lang="en-US" altLang="zh-CN" dirty="0" smtClean="0"/>
              <a:t>T</a:t>
            </a:r>
            <a:r>
              <a:rPr lang="zh-CN" altLang="en-US" dirty="0" smtClean="0"/>
              <a:t>日前</a:t>
            </a:r>
            <a:endParaRPr lang="en-US" altLang="zh-CN" dirty="0" smtClean="0"/>
          </a:p>
          <a:p>
            <a:pPr lvl="2"/>
            <a:r>
              <a:rPr lang="zh-CN" altLang="en-US" dirty="0" smtClean="0"/>
              <a:t>在上交所持有份额，在香港卖空期货，使净头寸为零</a:t>
            </a:r>
            <a:endParaRPr lang="en-US" altLang="zh-CN" dirty="0" smtClean="0"/>
          </a:p>
          <a:p>
            <a:pPr lvl="1"/>
            <a:r>
              <a:rPr lang="en-US" altLang="zh-CN" dirty="0" smtClean="0"/>
              <a:t>T</a:t>
            </a:r>
            <a:r>
              <a:rPr lang="zh-CN" altLang="en-US" dirty="0" smtClean="0"/>
              <a:t>日</a:t>
            </a:r>
            <a:endParaRPr lang="en-US" altLang="zh-CN" dirty="0" smtClean="0"/>
          </a:p>
          <a:p>
            <a:pPr lvl="2"/>
            <a:r>
              <a:rPr lang="zh-CN" altLang="en-US" dirty="0" smtClean="0"/>
              <a:t>准备现金替代与溢价资金，提交申购申请</a:t>
            </a:r>
            <a:endParaRPr lang="en-US" altLang="zh-CN" dirty="0" smtClean="0"/>
          </a:p>
          <a:p>
            <a:pPr lvl="2"/>
            <a:r>
              <a:rPr lang="zh-CN" altLang="en-US" dirty="0" smtClean="0"/>
              <a:t>在香港市场买入组合证券或买入期货</a:t>
            </a:r>
            <a:endParaRPr lang="en-US" altLang="zh-CN" dirty="0" smtClean="0"/>
          </a:p>
          <a:p>
            <a:pPr lvl="2"/>
            <a:r>
              <a:rPr lang="zh-CN" altLang="en-US" dirty="0" smtClean="0"/>
              <a:t>在上海市场卖出已持有的</a:t>
            </a:r>
            <a:r>
              <a:rPr lang="en-US" altLang="zh-CN" dirty="0" smtClean="0"/>
              <a:t>ETF</a:t>
            </a:r>
            <a:r>
              <a:rPr lang="zh-CN" altLang="en-US" dirty="0" smtClean="0"/>
              <a:t>份额</a:t>
            </a:r>
            <a:endParaRPr lang="en-US" altLang="zh-CN" dirty="0" smtClean="0"/>
          </a:p>
          <a:p>
            <a:pPr lvl="1"/>
            <a:r>
              <a:rPr lang="en-US" altLang="zh-CN" dirty="0" smtClean="0"/>
              <a:t>T</a:t>
            </a:r>
            <a:r>
              <a:rPr lang="zh-CN" altLang="en-US" dirty="0" smtClean="0"/>
              <a:t>日后第二个共同交易日</a:t>
            </a:r>
            <a:endParaRPr lang="en-US" altLang="zh-CN" dirty="0" smtClean="0"/>
          </a:p>
          <a:p>
            <a:pPr lvl="2"/>
            <a:r>
              <a:rPr lang="zh-CN" altLang="en-US" dirty="0" smtClean="0"/>
              <a:t>在收盘价附近卖出已持有的组合证券或期货</a:t>
            </a:r>
            <a:endParaRPr lang="en-US" altLang="zh-CN" dirty="0" smtClean="0"/>
          </a:p>
          <a:p>
            <a:pPr lvl="2"/>
            <a:r>
              <a:rPr lang="zh-CN" altLang="en-US" dirty="0" smtClean="0"/>
              <a:t>（当净申购时，基金管理人代申赎投资者买入组合证券）</a:t>
            </a:r>
            <a:endParaRPr lang="en-US" altLang="zh-CN" dirty="0"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产品方案</a:t>
            </a:r>
            <a:endParaRPr lang="zh-CN" altLang="en-US" dirty="0"/>
          </a:p>
        </p:txBody>
      </p:sp>
      <p:sp>
        <p:nvSpPr>
          <p:cNvPr id="3" name="内容占位符 2"/>
          <p:cNvSpPr>
            <a:spLocks noGrp="1"/>
          </p:cNvSpPr>
          <p:nvPr>
            <p:ph idx="1"/>
          </p:nvPr>
        </p:nvSpPr>
        <p:spPr/>
        <p:txBody>
          <a:bodyPr/>
          <a:lstStyle/>
          <a:p>
            <a:pPr algn="ctr">
              <a:buNone/>
            </a:pPr>
            <a:r>
              <a:rPr lang="zh-CN" altLang="en-US" dirty="0" smtClean="0"/>
              <a:t>投资者可以考虑的典型套利模式</a:t>
            </a:r>
            <a:endParaRPr lang="en-US" altLang="zh-CN" dirty="0" smtClean="0"/>
          </a:p>
          <a:p>
            <a:r>
              <a:rPr lang="zh-CN" altLang="en-US" dirty="0" smtClean="0"/>
              <a:t>折价时的买入赎回套利</a:t>
            </a:r>
          </a:p>
          <a:p>
            <a:pPr lvl="1"/>
            <a:r>
              <a:rPr lang="en-US" altLang="zh-CN" dirty="0" smtClean="0"/>
              <a:t>T</a:t>
            </a:r>
            <a:r>
              <a:rPr lang="zh-CN" altLang="en-US" dirty="0" smtClean="0"/>
              <a:t>日</a:t>
            </a:r>
            <a:endParaRPr lang="en-US" altLang="zh-CN" dirty="0" smtClean="0"/>
          </a:p>
          <a:p>
            <a:pPr lvl="2"/>
            <a:r>
              <a:rPr lang="zh-CN" altLang="en-US" dirty="0" smtClean="0"/>
              <a:t>买入份额</a:t>
            </a:r>
            <a:endParaRPr lang="en-US" altLang="zh-CN" dirty="0" smtClean="0"/>
          </a:p>
          <a:p>
            <a:pPr lvl="2"/>
            <a:r>
              <a:rPr lang="zh-CN" altLang="en-US" dirty="0" smtClean="0"/>
              <a:t>提交赎回指令</a:t>
            </a:r>
            <a:endParaRPr lang="en-US" altLang="zh-CN" dirty="0" smtClean="0"/>
          </a:p>
          <a:p>
            <a:pPr lvl="2"/>
            <a:r>
              <a:rPr lang="zh-CN" altLang="en-US" dirty="0" smtClean="0"/>
              <a:t>在香港市场卖空期货</a:t>
            </a:r>
            <a:endParaRPr lang="en-US" altLang="zh-CN" dirty="0" smtClean="0"/>
          </a:p>
          <a:p>
            <a:pPr lvl="1"/>
            <a:r>
              <a:rPr lang="en-US" altLang="zh-CN" dirty="0" smtClean="0"/>
              <a:t>T</a:t>
            </a:r>
            <a:r>
              <a:rPr lang="zh-CN" altLang="en-US" dirty="0" smtClean="0"/>
              <a:t>日后第二个共同交易日</a:t>
            </a:r>
            <a:endParaRPr lang="en-US" altLang="zh-CN" dirty="0" smtClean="0"/>
          </a:p>
          <a:p>
            <a:pPr lvl="2"/>
            <a:r>
              <a:rPr lang="zh-CN" altLang="en-US" dirty="0" smtClean="0"/>
              <a:t>在收盘价附近将卖空期货平仓</a:t>
            </a:r>
            <a:endParaRPr lang="en-US" altLang="zh-CN" dirty="0" smtClean="0"/>
          </a:p>
          <a:p>
            <a:pPr lvl="2"/>
            <a:r>
              <a:rPr lang="zh-CN" altLang="en-US" dirty="0" smtClean="0"/>
              <a:t>（当净赎回时，基金管理人代申赎投资者卖出组合证券）</a:t>
            </a:r>
            <a:endParaRPr lang="zh-CN" alt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汇报完毕，请提意见！</a:t>
            </a:r>
            <a:endParaRPr lang="zh-CN" altLang="en-US" dirty="0"/>
          </a:p>
        </p:txBody>
      </p:sp>
      <p:sp>
        <p:nvSpPr>
          <p:cNvPr id="3" name="内容占位符 2"/>
          <p:cNvSpPr>
            <a:spLocks noGrp="1"/>
          </p:cNvSpPr>
          <p:nvPr>
            <p:ph idx="1"/>
          </p:nvPr>
        </p:nvSpPr>
        <p:spPr/>
        <p:txBody>
          <a:bodyPr/>
          <a:lstStyle/>
          <a:p>
            <a:pPr>
              <a:buNone/>
            </a:pPr>
            <a:endParaRPr lang="en-US" altLang="zh-CN" dirty="0" smtClean="0"/>
          </a:p>
          <a:p>
            <a:pPr>
              <a:buNone/>
            </a:pPr>
            <a:endParaRPr lang="en-US" altLang="zh-CN" dirty="0" smtClean="0"/>
          </a:p>
          <a:p>
            <a:pPr>
              <a:buNone/>
            </a:pPr>
            <a:endParaRPr lang="en-US" altLang="zh-CN" dirty="0" smtClean="0"/>
          </a:p>
          <a:p>
            <a:pPr>
              <a:buNone/>
            </a:pPr>
            <a:r>
              <a:rPr lang="en-US" altLang="zh-CN" dirty="0" smtClean="0"/>
              <a:t>	</a:t>
            </a:r>
          </a:p>
          <a:p>
            <a:pPr>
              <a:buNone/>
            </a:pPr>
            <a:endParaRPr lang="en-US" altLang="zh-CN" dirty="0" smtClean="0"/>
          </a:p>
          <a:p>
            <a:pPr lvl="1">
              <a:buNone/>
            </a:pPr>
            <a:r>
              <a:rPr lang="zh-CN" altLang="en-US" dirty="0" smtClean="0"/>
              <a:t>易方达基金管理有限公司</a:t>
            </a:r>
            <a:endParaRPr lang="en-US" altLang="zh-CN" dirty="0" smtClean="0"/>
          </a:p>
          <a:p>
            <a:pPr lvl="1">
              <a:buNone/>
            </a:pPr>
            <a:r>
              <a:rPr lang="zh-CN" altLang="en-US" dirty="0" smtClean="0"/>
              <a:t>投资发展部总经理</a:t>
            </a:r>
            <a:endParaRPr lang="en-US" altLang="zh-CN" dirty="0" smtClean="0"/>
          </a:p>
          <a:p>
            <a:pPr lvl="1">
              <a:buNone/>
            </a:pPr>
            <a:r>
              <a:rPr lang="zh-CN" altLang="en-US" dirty="0" smtClean="0"/>
              <a:t>陈朝阳</a:t>
            </a:r>
            <a:endParaRPr lang="en-US" altLang="zh-CN" dirty="0" smtClean="0"/>
          </a:p>
          <a:p>
            <a:pPr lvl="1">
              <a:buNone/>
            </a:pPr>
            <a:r>
              <a:rPr lang="zh-CN" altLang="en-US" dirty="0" smtClean="0"/>
              <a:t>电话：</a:t>
            </a:r>
            <a:r>
              <a:rPr lang="en-US" altLang="zh-CN" b="0" dirty="0" smtClean="0">
                <a:latin typeface="Arial Unicode MS" pitchFamily="34" charset="-122"/>
                <a:ea typeface="Arial Unicode MS" pitchFamily="34" charset="-122"/>
                <a:cs typeface="Arial Unicode MS" pitchFamily="34" charset="-122"/>
              </a:rPr>
              <a:t>020-85102728</a:t>
            </a:r>
            <a:r>
              <a:rPr lang="zh-CN" altLang="en-US" b="0" dirty="0" smtClean="0">
                <a:latin typeface="Arial Unicode MS" pitchFamily="34" charset="-122"/>
                <a:ea typeface="Arial Unicode MS" pitchFamily="34" charset="-122"/>
                <a:cs typeface="Arial Unicode MS" pitchFamily="34" charset="-122"/>
              </a:rPr>
              <a:t>，</a:t>
            </a:r>
            <a:r>
              <a:rPr lang="en-US" altLang="zh-CN" b="0" dirty="0" smtClean="0">
                <a:latin typeface="Arial Unicode MS" pitchFamily="34" charset="-122"/>
                <a:ea typeface="Arial Unicode MS" pitchFamily="34" charset="-122"/>
                <a:cs typeface="Arial Unicode MS" pitchFamily="34" charset="-122"/>
              </a:rPr>
              <a:t>13602719401</a:t>
            </a:r>
          </a:p>
          <a:p>
            <a:pPr lvl="1">
              <a:buNone/>
            </a:pPr>
            <a:r>
              <a:rPr lang="zh-CN" altLang="en-US" dirty="0" smtClean="0"/>
              <a:t>邮箱：</a:t>
            </a:r>
            <a:r>
              <a:rPr lang="en-US" altLang="zh-CN" b="0" dirty="0" smtClean="0">
                <a:latin typeface="Arial Unicode MS" pitchFamily="34" charset="-122"/>
                <a:ea typeface="Arial Unicode MS" pitchFamily="34" charset="-122"/>
                <a:cs typeface="Arial Unicode MS" pitchFamily="34" charset="-122"/>
              </a:rPr>
              <a:t>eric@efunds.com.cn</a:t>
            </a:r>
            <a:endParaRPr lang="zh-CN" altLang="en-US" b="0" dirty="0">
              <a:latin typeface="Arial Unicode MS" pitchFamily="34" charset="-122"/>
              <a:ea typeface="Arial Unicode MS" pitchFamily="34" charset="-122"/>
              <a:cs typeface="Arial Unicode MS" pitchFamily="34"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产品设计的主要依据</a:t>
            </a:r>
            <a:endParaRPr lang="zh-CN" altLang="en-US" dirty="0"/>
          </a:p>
        </p:txBody>
      </p:sp>
      <p:sp>
        <p:nvSpPr>
          <p:cNvPr id="3" name="内容占位符 2"/>
          <p:cNvSpPr>
            <a:spLocks noGrp="1"/>
          </p:cNvSpPr>
          <p:nvPr>
            <p:ph idx="1"/>
          </p:nvPr>
        </p:nvSpPr>
        <p:spPr/>
        <p:txBody>
          <a:bodyPr/>
          <a:lstStyle/>
          <a:p>
            <a:r>
              <a:rPr lang="zh-CN" altLang="en-US" sz="2000" dirty="0" smtClean="0"/>
              <a:t>登记结算主要原则与规定</a:t>
            </a:r>
            <a:endParaRPr lang="en-US" altLang="zh-CN" sz="2000" dirty="0" smtClean="0"/>
          </a:p>
          <a:p>
            <a:pPr lvl="1"/>
            <a:r>
              <a:rPr lang="zh-CN" altLang="en-US" sz="2000" dirty="0" smtClean="0"/>
              <a:t>逐笔全额结算</a:t>
            </a:r>
            <a:endParaRPr lang="en-US" altLang="zh-CN" sz="2000" dirty="0" smtClean="0"/>
          </a:p>
          <a:p>
            <a:pPr lvl="2"/>
            <a:r>
              <a:rPr lang="en-US" altLang="zh-CN" sz="1800" dirty="0" smtClean="0"/>
              <a:t>T</a:t>
            </a:r>
            <a:r>
              <a:rPr lang="zh-CN" altLang="zh-CN" sz="1800" dirty="0" smtClean="0"/>
              <a:t>日日终，</a:t>
            </a:r>
            <a:r>
              <a:rPr lang="zh-CN" altLang="en-US" sz="1800" dirty="0" smtClean="0"/>
              <a:t>中国结算</a:t>
            </a:r>
            <a:r>
              <a:rPr lang="en-US" altLang="zh-CN" sz="1800" dirty="0" smtClean="0"/>
              <a:t>……</a:t>
            </a:r>
            <a:r>
              <a:rPr lang="zh-CN" altLang="zh-CN" sz="1800" dirty="0" smtClean="0"/>
              <a:t>进行基金份额、相应现金替代的逐笔清算，计算出结算参与人每笔申购应收付的证券及资金数量，并将清算结果发送相关结算参与人和基金管理人</a:t>
            </a:r>
            <a:endParaRPr lang="en-US" altLang="zh-CN" sz="1800" dirty="0" smtClean="0"/>
          </a:p>
          <a:p>
            <a:pPr lvl="2"/>
            <a:r>
              <a:rPr lang="en-US" altLang="zh-CN" sz="1800" dirty="0" smtClean="0"/>
              <a:t>T+1</a:t>
            </a:r>
            <a:r>
              <a:rPr lang="zh-CN" altLang="zh-CN" sz="1800" dirty="0" smtClean="0"/>
              <a:t>日</a:t>
            </a:r>
            <a:r>
              <a:rPr lang="en-US" altLang="zh-CN" sz="1800" dirty="0" smtClean="0"/>
              <a:t>16</a:t>
            </a:r>
            <a:r>
              <a:rPr lang="zh-CN" altLang="zh-CN" sz="1800" dirty="0" smtClean="0"/>
              <a:t>点，</a:t>
            </a:r>
            <a:r>
              <a:rPr lang="zh-CN" altLang="en-US" sz="1800" dirty="0" smtClean="0"/>
              <a:t>中国结算</a:t>
            </a:r>
            <a:r>
              <a:rPr lang="zh-CN" altLang="zh-CN" sz="1800" dirty="0" smtClean="0"/>
              <a:t>根据</a:t>
            </a:r>
            <a:r>
              <a:rPr lang="en-US" altLang="zh-CN" sz="1800" dirty="0" smtClean="0"/>
              <a:t>T</a:t>
            </a:r>
            <a:r>
              <a:rPr lang="zh-CN" altLang="zh-CN" sz="1800" dirty="0" smtClean="0"/>
              <a:t>日</a:t>
            </a:r>
            <a:r>
              <a:rPr lang="en-US" altLang="zh-CN" sz="1800" dirty="0" smtClean="0"/>
              <a:t>ETF</a:t>
            </a:r>
            <a:r>
              <a:rPr lang="zh-CN" altLang="zh-CN" sz="1800" dirty="0" smtClean="0"/>
              <a:t>申购的逐笔全额清算结果，按照</a:t>
            </a:r>
            <a:r>
              <a:rPr lang="en-US" altLang="zh-CN" sz="1800" dirty="0" smtClean="0"/>
              <a:t>T</a:t>
            </a:r>
            <a:r>
              <a:rPr lang="zh-CN" altLang="zh-CN" sz="1800" dirty="0" smtClean="0"/>
              <a:t>日申报的先后顺序，逐笔检查该时点应付资金结算参与人专用资金交收账户中资金是否足额</a:t>
            </a:r>
            <a:endParaRPr lang="en-US" altLang="zh-CN" sz="1800" dirty="0" smtClean="0"/>
          </a:p>
          <a:p>
            <a:pPr lvl="2"/>
            <a:r>
              <a:rPr lang="zh-CN" altLang="zh-CN" sz="1800" dirty="0" smtClean="0"/>
              <a:t>结算参与人应付资金足额的，本公司将相应资金从应付资金结算参与人专用资金交收账户划出，并划付至应收资金结算参与人（基金托管人）专用资金交收账户；同时记增基金总份额，并将新增基金份额经结算参与人专用证券交收账户代为划拨至相应证券账户</a:t>
            </a:r>
            <a:endParaRPr lang="en-US" altLang="zh-CN" sz="1800" dirty="0" smtClean="0"/>
          </a:p>
          <a:p>
            <a:pPr lvl="2"/>
            <a:r>
              <a:rPr lang="zh-CN" altLang="en-US" sz="1800" dirty="0" smtClean="0"/>
              <a:t>中国结算</a:t>
            </a:r>
            <a:r>
              <a:rPr lang="zh-CN" altLang="zh-CN" sz="1800" dirty="0" smtClean="0"/>
              <a:t>在办理申购资金足额检查时的最小单位是单笔申购应付的资金金额，结算参与人应付资金不足的，相应的申购交收失败，不办理部分交收</a:t>
            </a:r>
            <a:endParaRPr lang="en-US" altLang="zh-CN" sz="1800" dirty="0" smtClean="0"/>
          </a:p>
          <a:p>
            <a:pPr lvl="2"/>
            <a:endParaRPr lang="zh-CN" altLang="en-US" sz="18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产品设计依据的主要规定</a:t>
            </a:r>
            <a:endParaRPr lang="zh-CN" altLang="en-US" dirty="0"/>
          </a:p>
        </p:txBody>
      </p:sp>
      <p:sp>
        <p:nvSpPr>
          <p:cNvPr id="3" name="内容占位符 2"/>
          <p:cNvSpPr>
            <a:spLocks noGrp="1"/>
          </p:cNvSpPr>
          <p:nvPr>
            <p:ph idx="1"/>
          </p:nvPr>
        </p:nvSpPr>
        <p:spPr/>
        <p:txBody>
          <a:bodyPr/>
          <a:lstStyle/>
          <a:p>
            <a:r>
              <a:rPr lang="zh-CN" altLang="en-US" dirty="0" smtClean="0"/>
              <a:t>登记结算主要原则与规定</a:t>
            </a:r>
            <a:endParaRPr lang="en-US" altLang="zh-CN" dirty="0" smtClean="0"/>
          </a:p>
          <a:p>
            <a:pPr lvl="1"/>
            <a:r>
              <a:rPr lang="zh-CN" altLang="en-US" dirty="0" smtClean="0"/>
              <a:t>代收代付</a:t>
            </a:r>
            <a:endParaRPr lang="en-US" altLang="zh-CN" dirty="0" smtClean="0"/>
          </a:p>
          <a:p>
            <a:pPr lvl="2"/>
            <a:r>
              <a:rPr lang="en-US" altLang="zh-CN" dirty="0" smtClean="0"/>
              <a:t>T+1</a:t>
            </a:r>
            <a:r>
              <a:rPr lang="zh-CN" altLang="zh-CN" dirty="0" smtClean="0"/>
              <a:t>日日终，</a:t>
            </a:r>
            <a:r>
              <a:rPr lang="zh-CN" altLang="en-US" dirty="0" smtClean="0"/>
              <a:t>中国结算</a:t>
            </a:r>
            <a:r>
              <a:rPr lang="zh-CN" altLang="zh-CN" dirty="0" smtClean="0"/>
              <a:t>根据上海证券交易所传输的赎回申报数据，按照相应证券账户交易型指数基金的可用数量，办理</a:t>
            </a:r>
            <a:r>
              <a:rPr lang="en-US" altLang="zh-CN" dirty="0" smtClean="0"/>
              <a:t>ETF</a:t>
            </a:r>
            <a:r>
              <a:rPr lang="zh-CN" altLang="zh-CN" dirty="0" smtClean="0"/>
              <a:t>份额的记减，并将结果发送相关结算参与人和基金管理人</a:t>
            </a:r>
            <a:endParaRPr lang="en-US" altLang="zh-CN" dirty="0" smtClean="0"/>
          </a:p>
          <a:p>
            <a:pPr lvl="2"/>
            <a:r>
              <a:rPr lang="zh-CN" altLang="en-US" dirty="0" smtClean="0"/>
              <a:t>中国结算</a:t>
            </a:r>
            <a:r>
              <a:rPr lang="zh-CN" altLang="zh-CN" dirty="0" smtClean="0"/>
              <a:t>办理交易型指数基金份额记减的最小单位是单笔赎回对应的数量，不办理部分记减</a:t>
            </a:r>
            <a:endParaRPr lang="en-US" altLang="zh-CN" dirty="0" smtClean="0"/>
          </a:p>
          <a:p>
            <a:pPr lvl="2"/>
            <a:r>
              <a:rPr lang="zh-CN" altLang="zh-CN" dirty="0" smtClean="0"/>
              <a:t>基金管理人负责向</a:t>
            </a:r>
            <a:r>
              <a:rPr lang="zh-CN" altLang="en-US" dirty="0" smtClean="0"/>
              <a:t>中国结算</a:t>
            </a:r>
            <a:r>
              <a:rPr lang="zh-CN" altLang="zh-CN" dirty="0" smtClean="0"/>
              <a:t>发送资金结算指令。应基金管理人要求，</a:t>
            </a:r>
            <a:r>
              <a:rPr lang="zh-CN" altLang="en-US" dirty="0" smtClean="0"/>
              <a:t>中国结算</a:t>
            </a:r>
            <a:r>
              <a:rPr lang="zh-CN" altLang="zh-CN" dirty="0" smtClean="0"/>
              <a:t>可代为转发相关结算参与人结算明细数据。基金管理人或结算参与人对于核对无误的资金结算指令向</a:t>
            </a:r>
            <a:r>
              <a:rPr lang="zh-CN" altLang="en-US" dirty="0" smtClean="0"/>
              <a:t>中国结算</a:t>
            </a:r>
            <a:r>
              <a:rPr lang="zh-CN" altLang="zh-CN" dirty="0" smtClean="0"/>
              <a:t>发出确认，完成资金划付</a:t>
            </a:r>
            <a:endParaRPr lang="zh-CN" alt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产品方案</a:t>
            </a:r>
            <a:endParaRPr lang="zh-CN" altLang="en-US" dirty="0"/>
          </a:p>
        </p:txBody>
      </p:sp>
      <p:sp>
        <p:nvSpPr>
          <p:cNvPr id="3" name="内容占位符 2"/>
          <p:cNvSpPr>
            <a:spLocks noGrp="1"/>
          </p:cNvSpPr>
          <p:nvPr>
            <p:ph idx="1"/>
          </p:nvPr>
        </p:nvSpPr>
        <p:spPr/>
        <p:txBody>
          <a:bodyPr/>
          <a:lstStyle/>
          <a:p>
            <a:r>
              <a:rPr lang="zh-CN" altLang="en-US" sz="2000" dirty="0" smtClean="0"/>
              <a:t>基金名称</a:t>
            </a:r>
            <a:endParaRPr lang="en-US" altLang="zh-CN" sz="2000" dirty="0" smtClean="0"/>
          </a:p>
          <a:p>
            <a:pPr lvl="1"/>
            <a:r>
              <a:rPr lang="zh-CN" altLang="en-US" sz="2000" dirty="0" smtClean="0"/>
              <a:t>全称：易方达恒生中国企业交易型开放式指数证券投资基金</a:t>
            </a:r>
            <a:endParaRPr lang="en-US" altLang="zh-CN" sz="2000" dirty="0" smtClean="0"/>
          </a:p>
          <a:p>
            <a:pPr lvl="1"/>
            <a:r>
              <a:rPr lang="zh-CN" altLang="en-US" sz="2000" dirty="0" smtClean="0"/>
              <a:t>简称：易方达恒生</a:t>
            </a:r>
            <a:r>
              <a:rPr lang="en-US" altLang="zh-CN" sz="2000" dirty="0" smtClean="0"/>
              <a:t>H</a:t>
            </a:r>
            <a:r>
              <a:rPr lang="zh-CN" altLang="en-US" sz="2000" dirty="0" smtClean="0"/>
              <a:t>股</a:t>
            </a:r>
            <a:r>
              <a:rPr lang="en-US" altLang="zh-CN" sz="2000" dirty="0" smtClean="0"/>
              <a:t>ETF</a:t>
            </a:r>
          </a:p>
          <a:p>
            <a:r>
              <a:rPr lang="zh-CN" altLang="en-US" sz="2000" dirty="0" smtClean="0"/>
              <a:t>投资目标</a:t>
            </a:r>
            <a:endParaRPr lang="en-US" altLang="zh-CN" sz="2000" dirty="0" smtClean="0"/>
          </a:p>
          <a:p>
            <a:pPr lvl="1"/>
            <a:r>
              <a:rPr lang="zh-CN" altLang="zh-CN" sz="2000" dirty="0" smtClean="0"/>
              <a:t>紧密跟踪标的指数，追求跟踪偏离度及跟踪误差的最小化</a:t>
            </a:r>
            <a:endParaRPr lang="en-US" altLang="zh-CN" sz="2000" dirty="0" smtClean="0"/>
          </a:p>
          <a:p>
            <a:r>
              <a:rPr lang="zh-CN" altLang="en-US" sz="2000" dirty="0" smtClean="0"/>
              <a:t>投资范围</a:t>
            </a:r>
            <a:endParaRPr lang="en-US" altLang="zh-CN" sz="2000" dirty="0" smtClean="0"/>
          </a:p>
          <a:p>
            <a:pPr lvl="1"/>
            <a:r>
              <a:rPr lang="zh-CN" altLang="zh-CN" sz="2000" dirty="0" smtClean="0"/>
              <a:t>基金投资标的指数成份股、备选成份股的金额以及同一标的指数股指期货等金融衍生品合约价值合计不低于基金资产净值的</a:t>
            </a:r>
            <a:r>
              <a:rPr lang="en-US" altLang="zh-CN" sz="2000" dirty="0" smtClean="0"/>
              <a:t>95%</a:t>
            </a:r>
          </a:p>
          <a:p>
            <a:r>
              <a:rPr lang="zh-CN" altLang="en-US" sz="2000" dirty="0" smtClean="0"/>
              <a:t>业绩比较基准</a:t>
            </a:r>
            <a:endParaRPr lang="en-US" altLang="zh-CN" sz="2000" dirty="0" smtClean="0"/>
          </a:p>
          <a:p>
            <a:pPr lvl="1"/>
            <a:r>
              <a:rPr lang="zh-CN" altLang="en-US" sz="2000" dirty="0" smtClean="0"/>
              <a:t>恒生中国企业指数</a:t>
            </a:r>
            <a:r>
              <a:rPr lang="zh-CN" altLang="zh-CN" sz="2000" dirty="0" smtClean="0"/>
              <a:t>（使用估值汇率折算为人民币指数点位）</a:t>
            </a:r>
            <a:endParaRPr lang="en-US" altLang="zh-CN" sz="2000" dirty="0" smtClean="0"/>
          </a:p>
          <a:p>
            <a:r>
              <a:rPr lang="zh-CN" altLang="en-US" sz="2000" dirty="0" smtClean="0"/>
              <a:t>投资策略</a:t>
            </a:r>
            <a:endParaRPr lang="en-US" altLang="zh-CN" sz="2000" dirty="0" smtClean="0"/>
          </a:p>
          <a:p>
            <a:pPr lvl="1"/>
            <a:r>
              <a:rPr lang="zh-CN" altLang="en-US" sz="2000" dirty="0" smtClean="0"/>
              <a:t>组合复制策略</a:t>
            </a:r>
            <a:endParaRPr lang="en-US" altLang="zh-CN" sz="2000" dirty="0" smtClean="0"/>
          </a:p>
          <a:p>
            <a:pPr lvl="1"/>
            <a:r>
              <a:rPr lang="zh-CN" altLang="en-US" sz="2000" dirty="0" smtClean="0"/>
              <a:t>替代性策略：成份股替代、跟踪同一指数的金融衍生工具的替代</a:t>
            </a:r>
            <a:endParaRPr lang="en-US" altLang="zh-CN" sz="2000" dirty="0" smtClean="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产品方案</a:t>
            </a:r>
            <a:endParaRPr lang="zh-CN" altLang="en-US" dirty="0"/>
          </a:p>
        </p:txBody>
      </p:sp>
      <p:sp>
        <p:nvSpPr>
          <p:cNvPr id="3" name="内容占位符 2"/>
          <p:cNvSpPr>
            <a:spLocks noGrp="1"/>
          </p:cNvSpPr>
          <p:nvPr>
            <p:ph idx="1"/>
          </p:nvPr>
        </p:nvSpPr>
        <p:spPr/>
        <p:txBody>
          <a:bodyPr/>
          <a:lstStyle/>
          <a:p>
            <a:r>
              <a:rPr lang="zh-CN" altLang="en-US" sz="1800" dirty="0" smtClean="0"/>
              <a:t>恒生</a:t>
            </a:r>
            <a:r>
              <a:rPr lang="en-US" altLang="zh-CN" sz="1800" dirty="0" smtClean="0"/>
              <a:t>H</a:t>
            </a:r>
            <a:r>
              <a:rPr lang="zh-CN" altLang="en-US" sz="1800" dirty="0" smtClean="0"/>
              <a:t>股指数走势</a:t>
            </a:r>
            <a:endParaRPr lang="en-US" altLang="zh-CN" sz="1800" dirty="0" smtClean="0"/>
          </a:p>
          <a:p>
            <a:pPr lvl="1"/>
            <a:r>
              <a:rPr lang="en-US" altLang="zh-CN" sz="1800" dirty="0" smtClean="0"/>
              <a:t>10</a:t>
            </a:r>
            <a:r>
              <a:rPr lang="zh-CN" altLang="en-US" sz="1800" dirty="0" smtClean="0"/>
              <a:t>月</a:t>
            </a:r>
            <a:r>
              <a:rPr lang="en-US" altLang="zh-CN" sz="1800" dirty="0" smtClean="0"/>
              <a:t>14</a:t>
            </a:r>
            <a:r>
              <a:rPr lang="zh-CN" altLang="en-US" sz="1800" dirty="0" smtClean="0"/>
              <a:t>日恒生</a:t>
            </a:r>
            <a:r>
              <a:rPr lang="en-US" altLang="zh-CN" sz="1800" dirty="0" smtClean="0"/>
              <a:t>AH</a:t>
            </a:r>
            <a:r>
              <a:rPr lang="zh-CN" altLang="en-US" sz="1800" dirty="0" smtClean="0"/>
              <a:t>股溢价指数为</a:t>
            </a:r>
            <a:r>
              <a:rPr lang="en-US" altLang="zh-CN" sz="1800" dirty="0" smtClean="0"/>
              <a:t>121</a:t>
            </a:r>
            <a:r>
              <a:rPr lang="zh-CN" altLang="en-US" sz="1800" dirty="0" smtClean="0"/>
              <a:t>，意谓着相应股票的</a:t>
            </a:r>
            <a:r>
              <a:rPr lang="en-US" altLang="zh-CN" sz="1800" dirty="0" smtClean="0"/>
              <a:t>H</a:t>
            </a:r>
            <a:r>
              <a:rPr lang="zh-CN" altLang="en-US" sz="1800" dirty="0" smtClean="0"/>
              <a:t>股价格比</a:t>
            </a:r>
            <a:r>
              <a:rPr lang="en-US" altLang="zh-CN" sz="1800" dirty="0" smtClean="0"/>
              <a:t>A</a:t>
            </a:r>
            <a:r>
              <a:rPr lang="zh-CN" altLang="en-US" sz="1800" dirty="0" smtClean="0"/>
              <a:t>股价</a:t>
            </a:r>
            <a:r>
              <a:rPr lang="zh-CN" altLang="en-US" sz="1800" dirty="0" smtClean="0"/>
              <a:t>格低</a:t>
            </a:r>
            <a:r>
              <a:rPr lang="en-US" altLang="zh-CN" sz="1800" dirty="0" smtClean="0"/>
              <a:t>21</a:t>
            </a:r>
            <a:r>
              <a:rPr lang="en-US" altLang="zh-CN" sz="1800" dirty="0" smtClean="0"/>
              <a:t>%</a:t>
            </a:r>
            <a:endParaRPr lang="zh-CN" altLang="en-US" sz="1800" dirty="0"/>
          </a:p>
        </p:txBody>
      </p:sp>
      <p:pic>
        <p:nvPicPr>
          <p:cNvPr id="1027" name="Picture 3"/>
          <p:cNvPicPr>
            <a:picLocks noChangeAspect="1" noChangeArrowheads="1"/>
          </p:cNvPicPr>
          <p:nvPr/>
        </p:nvPicPr>
        <p:blipFill>
          <a:blip r:embed="rId2" cstate="print"/>
          <a:srcRect/>
          <a:stretch>
            <a:fillRect/>
          </a:stretch>
        </p:blipFill>
        <p:spPr bwMode="auto">
          <a:xfrm>
            <a:off x="1375735" y="2168165"/>
            <a:ext cx="6213824" cy="4052724"/>
          </a:xfrm>
          <a:prstGeom prst="rect">
            <a:avLst/>
          </a:prstGeom>
          <a:noFill/>
          <a:ln w="9525">
            <a:noFill/>
            <a:miter lim="800000"/>
            <a:headEnd/>
            <a:tailEnd/>
          </a:ln>
          <a:effec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产品方案</a:t>
            </a:r>
            <a:endParaRPr lang="zh-CN" altLang="en-US" dirty="0"/>
          </a:p>
        </p:txBody>
      </p:sp>
      <p:sp>
        <p:nvSpPr>
          <p:cNvPr id="3" name="内容占位符 2"/>
          <p:cNvSpPr>
            <a:spLocks noGrp="1"/>
          </p:cNvSpPr>
          <p:nvPr>
            <p:ph idx="1"/>
          </p:nvPr>
        </p:nvSpPr>
        <p:spPr/>
        <p:txBody>
          <a:bodyPr/>
          <a:lstStyle/>
          <a:p>
            <a:r>
              <a:rPr lang="zh-CN" altLang="en-US" dirty="0" smtClean="0"/>
              <a:t>基金份额发售</a:t>
            </a:r>
            <a:endParaRPr lang="en-US" altLang="zh-CN" dirty="0" smtClean="0"/>
          </a:p>
          <a:p>
            <a:pPr lvl="1"/>
            <a:r>
              <a:rPr lang="zh-CN" altLang="en-US" dirty="0" smtClean="0"/>
              <a:t>发售方式</a:t>
            </a:r>
            <a:endParaRPr lang="en-US" altLang="zh-CN" dirty="0" smtClean="0"/>
          </a:p>
          <a:p>
            <a:pPr lvl="2"/>
            <a:r>
              <a:rPr lang="zh-CN" altLang="zh-CN" dirty="0" smtClean="0"/>
              <a:t>网上现金认购和网下现金认购两种方式</a:t>
            </a:r>
            <a:endParaRPr lang="en-US" altLang="zh-CN" dirty="0" smtClean="0"/>
          </a:p>
          <a:p>
            <a:pPr lvl="1"/>
            <a:r>
              <a:rPr lang="zh-CN" altLang="en-US" dirty="0" smtClean="0"/>
              <a:t>募集规模上限</a:t>
            </a:r>
            <a:endParaRPr lang="en-US" altLang="zh-CN" dirty="0" smtClean="0"/>
          </a:p>
          <a:p>
            <a:pPr lvl="2"/>
            <a:r>
              <a:rPr lang="zh-CN" altLang="zh-CN" dirty="0" smtClean="0"/>
              <a:t>基金管理人以所持有的国家外汇管理局核准的外汇额度为上限，分别进行本基金网下直销现金认购、本基金除网下直销外的其他现金认购以及本基金联接基金的募集规模控制</a:t>
            </a:r>
            <a:endParaRPr lang="en-US" altLang="zh-CN" dirty="0" smtClean="0"/>
          </a:p>
          <a:p>
            <a:r>
              <a:rPr lang="zh-CN" altLang="en-US" dirty="0" smtClean="0"/>
              <a:t>基金份额折算</a:t>
            </a:r>
            <a:endParaRPr lang="en-US" altLang="zh-CN" dirty="0" smtClean="0"/>
          </a:p>
          <a:p>
            <a:pPr lvl="1"/>
            <a:r>
              <a:rPr lang="zh-CN" altLang="zh-CN" dirty="0" smtClean="0"/>
              <a:t>基金上市前，基金管理人不进行基金份额折算</a:t>
            </a:r>
            <a:endParaRPr lang="zh-CN" altLang="zh-CN" sz="1600" dirty="0" smtClean="0"/>
          </a:p>
          <a:p>
            <a:pPr lvl="1"/>
            <a:r>
              <a:rPr lang="zh-CN" altLang="zh-CN" dirty="0" smtClean="0"/>
              <a:t>本基金存续期间，基金管理人可根据实际需要对基金份额进行折算，并提前公告</a:t>
            </a:r>
            <a:endParaRPr lang="en-US" altLang="zh-CN" dirty="0" smtClean="0"/>
          </a:p>
          <a:p>
            <a:endParaRPr lang="zh-CN" alt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产品方案</a:t>
            </a:r>
            <a:endParaRPr lang="zh-CN" altLang="en-US" dirty="0"/>
          </a:p>
        </p:txBody>
      </p:sp>
      <p:sp>
        <p:nvSpPr>
          <p:cNvPr id="3" name="内容占位符 2"/>
          <p:cNvSpPr>
            <a:spLocks noGrp="1"/>
          </p:cNvSpPr>
          <p:nvPr>
            <p:ph idx="1"/>
          </p:nvPr>
        </p:nvSpPr>
        <p:spPr/>
        <p:txBody>
          <a:bodyPr/>
          <a:lstStyle/>
          <a:p>
            <a:r>
              <a:rPr lang="zh-CN" altLang="en-US" sz="2000" dirty="0" smtClean="0"/>
              <a:t>基金份额的交易</a:t>
            </a:r>
            <a:endParaRPr lang="en-US" altLang="zh-CN" sz="2000" dirty="0" smtClean="0"/>
          </a:p>
          <a:p>
            <a:pPr lvl="1"/>
            <a:r>
              <a:rPr lang="zh-CN" altLang="zh-CN" sz="2000" dirty="0" smtClean="0"/>
              <a:t>基金合同生效后，基金管理人可依据《上海证券交易所证券投资基金上市规则》，向上海证券交易所申请基金份额上市</a:t>
            </a:r>
            <a:endParaRPr lang="en-US" altLang="zh-CN" sz="2000" dirty="0" smtClean="0"/>
          </a:p>
          <a:p>
            <a:pPr lvl="1"/>
            <a:r>
              <a:rPr lang="zh-CN" altLang="en-US" sz="2000" dirty="0" smtClean="0"/>
              <a:t>基金份额的上市交易需遵照</a:t>
            </a:r>
            <a:r>
              <a:rPr lang="en-US" altLang="zh-CN" sz="2000" dirty="0" smtClean="0"/>
              <a:t>《</a:t>
            </a:r>
            <a:r>
              <a:rPr lang="zh-CN" altLang="en-US" sz="2000" dirty="0" smtClean="0"/>
              <a:t>上交所跨境</a:t>
            </a:r>
            <a:r>
              <a:rPr lang="en-US" altLang="zh-CN" sz="2000" dirty="0" smtClean="0"/>
              <a:t>ETF</a:t>
            </a:r>
            <a:r>
              <a:rPr lang="zh-CN" altLang="en-US" sz="2000" dirty="0" smtClean="0"/>
              <a:t>业务实施细则</a:t>
            </a:r>
            <a:r>
              <a:rPr lang="en-US" altLang="zh-CN" sz="2000" dirty="0" smtClean="0"/>
              <a:t>》</a:t>
            </a:r>
            <a:r>
              <a:rPr lang="zh-CN" altLang="en-US" sz="2000" dirty="0" smtClean="0"/>
              <a:t>等有关规定</a:t>
            </a:r>
            <a:endParaRPr lang="en-US" altLang="zh-CN" sz="2000" dirty="0" smtClean="0"/>
          </a:p>
          <a:p>
            <a:pPr lvl="1"/>
            <a:r>
              <a:rPr lang="zh-CN" altLang="zh-CN" sz="2000" dirty="0" smtClean="0"/>
              <a:t>基金管理人在每一个交易日开市前向中证指数有限公司提供当日的申购、赎回清单，中证指数有限公司在开市后根据申购、赎回清单和组合证券内各只证券的实时成交数据及汇率数据，计算并通过上海证券交易所发布基金份额参考净值（</a:t>
            </a:r>
            <a:r>
              <a:rPr lang="en-US" altLang="zh-CN" sz="2000" dirty="0" smtClean="0"/>
              <a:t>IOPV</a:t>
            </a:r>
            <a:r>
              <a:rPr lang="zh-CN" altLang="zh-CN" sz="2000" dirty="0" smtClean="0"/>
              <a:t>），供投资者交易、申购、赎回基金份额时参考</a:t>
            </a:r>
            <a:endParaRPr lang="en-US" altLang="zh-CN" sz="2000" dirty="0" smtClean="0"/>
          </a:p>
          <a:p>
            <a:pPr lvl="2"/>
            <a:r>
              <a:rPr lang="zh-CN" altLang="zh-CN" sz="1800" dirty="0" smtClean="0"/>
              <a:t>基金份额参考净值＝</a:t>
            </a:r>
            <a:r>
              <a:rPr lang="en-US" altLang="zh-CN" sz="1800" dirty="0" smtClean="0"/>
              <a:t>(</a:t>
            </a:r>
            <a:r>
              <a:rPr lang="zh-CN" altLang="zh-CN" sz="1800" dirty="0" smtClean="0"/>
              <a:t>申购、赎回清单中必须现金替代成份证券的替代金额＋申购、赎回清单中退补现金替代成份证券的数量、最新成交价以及中国人民银行公布的港币对人民币的汇率中间价的乘积之和＋申购、赎回清单中的预估现金部分</a:t>
            </a:r>
            <a:r>
              <a:rPr lang="en-US" altLang="zh-CN" sz="1800" dirty="0" smtClean="0"/>
              <a:t>)/</a:t>
            </a:r>
            <a:r>
              <a:rPr lang="zh-CN" altLang="zh-CN" sz="1800" dirty="0" smtClean="0"/>
              <a:t>最小申购、赎回单位对应的基金份额</a:t>
            </a:r>
            <a:endParaRPr lang="zh-CN" altLang="en-US" sz="18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产品方案</a:t>
            </a:r>
            <a:endParaRPr lang="zh-CN" altLang="en-US" dirty="0"/>
          </a:p>
        </p:txBody>
      </p:sp>
      <p:sp>
        <p:nvSpPr>
          <p:cNvPr id="3" name="内容占位符 2"/>
          <p:cNvSpPr>
            <a:spLocks noGrp="1"/>
          </p:cNvSpPr>
          <p:nvPr>
            <p:ph idx="1"/>
          </p:nvPr>
        </p:nvSpPr>
        <p:spPr/>
        <p:txBody>
          <a:bodyPr/>
          <a:lstStyle/>
          <a:p>
            <a:r>
              <a:rPr lang="zh-CN" altLang="en-US" sz="2000" dirty="0" smtClean="0"/>
              <a:t>基金份额的申购与赎回</a:t>
            </a:r>
            <a:endParaRPr lang="en-US" altLang="zh-CN" sz="2000" dirty="0" smtClean="0"/>
          </a:p>
          <a:p>
            <a:pPr lvl="1"/>
            <a:r>
              <a:rPr lang="zh-CN" altLang="en-US" sz="2000" dirty="0" smtClean="0"/>
              <a:t>申赎的场所</a:t>
            </a:r>
            <a:endParaRPr lang="en-US" altLang="zh-CN" sz="2000" dirty="0" smtClean="0"/>
          </a:p>
          <a:p>
            <a:pPr lvl="2"/>
            <a:r>
              <a:rPr lang="zh-CN" altLang="zh-CN" sz="1800" dirty="0" smtClean="0"/>
              <a:t>投资者应当在申购赎回代理券商办理基金申购、赎回的营业场所或按申购赎回代理券商提供的方式办理基金的申购和赎回</a:t>
            </a:r>
          </a:p>
          <a:p>
            <a:pPr lvl="2"/>
            <a:r>
              <a:rPr lang="zh-CN" altLang="zh-CN" sz="1800" dirty="0" smtClean="0"/>
              <a:t>基金管理人将在开始申购、赎回业务前公告申购赎回代理券商的名单</a:t>
            </a:r>
            <a:endParaRPr lang="en-US" altLang="zh-CN" sz="1800" dirty="0" smtClean="0"/>
          </a:p>
          <a:p>
            <a:pPr lvl="1"/>
            <a:r>
              <a:rPr lang="zh-CN" altLang="en-US" sz="2000" dirty="0" smtClean="0"/>
              <a:t>开放日与开放时间</a:t>
            </a:r>
            <a:endParaRPr lang="en-US" altLang="zh-CN" sz="2000" dirty="0" smtClean="0"/>
          </a:p>
          <a:p>
            <a:pPr lvl="2"/>
            <a:r>
              <a:rPr lang="zh-CN" altLang="zh-CN" sz="1800" dirty="0" smtClean="0"/>
              <a:t>投资者可办理申购、赎回等业务的开放日为上海证券交易所和香港证券交易所同时开放的每个交易日（基金管理人决定暂停申购或赎回时除外）</a:t>
            </a:r>
            <a:endParaRPr lang="en-US" altLang="zh-CN" sz="1800" dirty="0" smtClean="0"/>
          </a:p>
          <a:p>
            <a:pPr lvl="2"/>
            <a:r>
              <a:rPr lang="zh-CN" altLang="zh-CN" sz="1800" dirty="0" smtClean="0"/>
              <a:t>开放时间为上午</a:t>
            </a:r>
            <a:r>
              <a:rPr lang="en-US" altLang="zh-CN" sz="1800" dirty="0" smtClean="0"/>
              <a:t>9:30-11:30 </a:t>
            </a:r>
            <a:r>
              <a:rPr lang="zh-CN" altLang="zh-CN" sz="1800" dirty="0" smtClean="0"/>
              <a:t>和下午</a:t>
            </a:r>
            <a:r>
              <a:rPr lang="en-US" altLang="zh-CN" sz="1800" dirty="0" smtClean="0"/>
              <a:t>1:00-3:00</a:t>
            </a:r>
          </a:p>
          <a:p>
            <a:pPr lvl="2"/>
            <a:r>
              <a:rPr lang="zh-CN" altLang="zh-CN" sz="1800" dirty="0" smtClean="0"/>
              <a:t>在此时间之外不办理基金份额的申购、赎回</a:t>
            </a:r>
            <a:endParaRPr lang="en-US" altLang="zh-CN" sz="1800" dirty="0" smtClean="0"/>
          </a:p>
          <a:p>
            <a:pPr lvl="1"/>
            <a:r>
              <a:rPr lang="zh-CN" altLang="en-US" sz="2000" dirty="0" smtClean="0"/>
              <a:t>特殊申购</a:t>
            </a:r>
            <a:endParaRPr lang="en-US" altLang="zh-CN" sz="2000" dirty="0" smtClean="0"/>
          </a:p>
          <a:p>
            <a:pPr lvl="2"/>
            <a:r>
              <a:rPr lang="zh-CN" altLang="zh-CN" sz="1800" dirty="0" smtClean="0"/>
              <a:t>本基金在上市前可单独向本基金联接基金开放特殊的按金额进行的现金申购</a:t>
            </a:r>
            <a:endParaRPr lang="en-US" altLang="zh-CN" sz="1800" dirty="0" smtClean="0"/>
          </a:p>
          <a:p>
            <a:pPr lvl="2"/>
            <a:r>
              <a:rPr lang="zh-CN" altLang="zh-CN" sz="1800" dirty="0" smtClean="0"/>
              <a:t>申购以金额申请，并遵守“未知价法”原则，即基金的申购价格以申请当日的基金份额净值为基准进行计算</a:t>
            </a:r>
            <a:endParaRPr lang="en-US" altLang="zh-CN" sz="1800" dirty="0" smtClean="0"/>
          </a:p>
          <a:p>
            <a:pPr lvl="2"/>
            <a:endParaRPr lang="en-US" altLang="zh-CN" sz="1800" dirty="0" smtClean="0"/>
          </a:p>
          <a:p>
            <a:pPr lvl="2"/>
            <a:endParaRPr lang="zh-CN" altLang="en-US" sz="1800" dirty="0"/>
          </a:p>
        </p:txBody>
      </p:sp>
    </p:spTree>
  </p:cSld>
  <p:clrMapOvr>
    <a:masterClrMapping/>
  </p:clrMapOvr>
  <p:transition/>
</p:sld>
</file>

<file path=ppt/theme/theme1.xml><?xml version="1.0" encoding="utf-8"?>
<a:theme xmlns:a="http://schemas.openxmlformats.org/drawingml/2006/main" name="简洁型模板">
  <a:themeElements>
    <a:clrScheme name="自定义 1">
      <a:dk1>
        <a:sysClr val="windowText" lastClr="000000"/>
      </a:dk1>
      <a:lt1>
        <a:sysClr val="window" lastClr="FFFFFF"/>
      </a:lt1>
      <a:dk2>
        <a:srgbClr val="C00000"/>
      </a:dk2>
      <a:lt2>
        <a:srgbClr val="FF0000"/>
      </a:lt2>
      <a:accent1>
        <a:srgbClr val="FFC000"/>
      </a:accent1>
      <a:accent2>
        <a:srgbClr val="FFFF00"/>
      </a:accent2>
      <a:accent3>
        <a:srgbClr val="92D050"/>
      </a:accent3>
      <a:accent4>
        <a:srgbClr val="00B050"/>
      </a:accent4>
      <a:accent5>
        <a:srgbClr val="00B0F0"/>
      </a:accent5>
      <a:accent6>
        <a:srgbClr val="0070C0"/>
      </a:accent6>
      <a:hlink>
        <a:srgbClr val="002060"/>
      </a:hlink>
      <a:folHlink>
        <a:srgbClr val="7030A0"/>
      </a:folHlink>
    </a:clrScheme>
    <a:fontScheme name="简洁型模板">
      <a:majorFont>
        <a:latin typeface="黑体"/>
        <a:ea typeface="黑体"/>
        <a:cs typeface=""/>
      </a:majorFont>
      <a:minorFont>
        <a:latin typeface="楷体_GB2312"/>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342900" marR="0" indent="-342900" algn="just" defTabSz="914400" rtl="0" eaLnBrk="0" fontAlgn="base" latinLnBrk="0" hangingPunct="0">
          <a:lnSpc>
            <a:spcPct val="100000"/>
          </a:lnSpc>
          <a:spcBef>
            <a:spcPct val="20000"/>
          </a:spcBef>
          <a:spcAft>
            <a:spcPct val="0"/>
          </a:spcAft>
          <a:buClr>
            <a:srgbClr val="003366"/>
          </a:buClr>
          <a:buSzPct val="60000"/>
          <a:buFont typeface="Wingdings" pitchFamily="2" charset="2"/>
          <a:buNone/>
          <a:tabLst/>
          <a:defRPr kumimoji="0" lang="zh-CN" altLang="en-US" sz="2200" b="0" i="0" u="none" strike="noStrike" cap="none" normalizeH="0" baseline="0" smtClean="0">
            <a:ln>
              <a:noFill/>
            </a:ln>
            <a:solidFill>
              <a:schemeClr val="tx1"/>
            </a:solidFill>
            <a:effectLst/>
            <a:latin typeface="楷体_GB2312" pitchFamily="49" charset="-122"/>
            <a:ea typeface="楷体_GB2312" pitchFamily="49" charset="-122"/>
            <a:cs typeface="Arial" pitchFamily="34"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342900" marR="0" indent="-342900" algn="just" defTabSz="914400" rtl="0" eaLnBrk="0" fontAlgn="base" latinLnBrk="0" hangingPunct="0">
          <a:lnSpc>
            <a:spcPct val="100000"/>
          </a:lnSpc>
          <a:spcBef>
            <a:spcPct val="20000"/>
          </a:spcBef>
          <a:spcAft>
            <a:spcPct val="0"/>
          </a:spcAft>
          <a:buClr>
            <a:srgbClr val="003366"/>
          </a:buClr>
          <a:buSzPct val="60000"/>
          <a:buFont typeface="Wingdings" pitchFamily="2" charset="2"/>
          <a:buNone/>
          <a:tabLst/>
          <a:defRPr kumimoji="0" lang="zh-CN" altLang="en-US" sz="2200" b="0" i="0" u="none" strike="noStrike" cap="none" normalizeH="0" baseline="0" smtClean="0">
            <a:ln>
              <a:noFill/>
            </a:ln>
            <a:solidFill>
              <a:schemeClr val="tx1"/>
            </a:solidFill>
            <a:effectLst/>
            <a:latin typeface="楷体_GB2312" pitchFamily="49" charset="-122"/>
            <a:ea typeface="楷体_GB2312" pitchFamily="49" charset="-122"/>
            <a:cs typeface="Arial" pitchFamily="34" charset="0"/>
          </a:defRPr>
        </a:defPPr>
      </a:lstStyle>
    </a:lnDef>
  </a:objectDefaults>
  <a:extraClrSchemeLst>
    <a:extraClrScheme>
      <a:clrScheme name="简洁型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简洁型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简洁型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简洁型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简洁型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简洁型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简洁型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简洁型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简洁型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简洁型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简洁型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简洁型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28812</TotalTime>
  <Words>3874</Words>
  <Application>Microsoft Office PowerPoint</Application>
  <PresentationFormat>全屏显示(4:3)</PresentationFormat>
  <Paragraphs>268</Paragraphs>
  <Slides>29</Slides>
  <Notes>2</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简洁型模板</vt:lpstr>
      <vt:lpstr>恒生H股ETF产品方案介绍</vt:lpstr>
      <vt:lpstr>产品设计的主要依据</vt:lpstr>
      <vt:lpstr>产品设计的主要依据</vt:lpstr>
      <vt:lpstr>产品设计依据的主要规定</vt:lpstr>
      <vt:lpstr>产品方案</vt:lpstr>
      <vt:lpstr>产品方案</vt:lpstr>
      <vt:lpstr>产品方案</vt:lpstr>
      <vt:lpstr>产品方案</vt:lpstr>
      <vt:lpstr>产品方案</vt:lpstr>
      <vt:lpstr>产品方案</vt:lpstr>
      <vt:lpstr>产品方案</vt:lpstr>
      <vt:lpstr>产品方案</vt:lpstr>
      <vt:lpstr>恒生中国企业指数ETF申购流程</vt:lpstr>
      <vt:lpstr>产品方案</vt:lpstr>
      <vt:lpstr>产品方案</vt:lpstr>
      <vt:lpstr>产品方案</vt:lpstr>
      <vt:lpstr>产品方案</vt:lpstr>
      <vt:lpstr>恒生中国企业指数ETF赎回流程</vt:lpstr>
      <vt:lpstr>产品方案</vt:lpstr>
      <vt:lpstr>产品方案</vt:lpstr>
      <vt:lpstr>产品方案</vt:lpstr>
      <vt:lpstr>产品方案</vt:lpstr>
      <vt:lpstr>产品方案</vt:lpstr>
      <vt:lpstr>产品方案</vt:lpstr>
      <vt:lpstr>产品方案</vt:lpstr>
      <vt:lpstr>产品方案</vt:lpstr>
      <vt:lpstr>产品方案</vt:lpstr>
      <vt:lpstr>产品方案</vt:lpstr>
      <vt:lpstr>汇报完毕，请提意见！</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
  <cp:lastModifiedBy>程才</cp:lastModifiedBy>
  <cp:revision>3424</cp:revision>
  <cp:lastPrinted>2001-10-17T02:49:28Z</cp:lastPrinted>
  <dcterms:created xsi:type="dcterms:W3CDTF">2001-09-20T03:07:30Z</dcterms:created>
  <dcterms:modified xsi:type="dcterms:W3CDTF">2011-10-18T06:02:51Z</dcterms:modified>
</cp:coreProperties>
</file>