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56" r:id="rId2"/>
    <p:sldId id="281" r:id="rId3"/>
    <p:sldId id="284" r:id="rId4"/>
    <p:sldId id="317" r:id="rId5"/>
    <p:sldId id="285" r:id="rId6"/>
    <p:sldId id="336" r:id="rId7"/>
    <p:sldId id="337" r:id="rId8"/>
    <p:sldId id="339" r:id="rId9"/>
    <p:sldId id="340" r:id="rId10"/>
    <p:sldId id="318" r:id="rId11"/>
    <p:sldId id="319" r:id="rId12"/>
    <p:sldId id="320" r:id="rId13"/>
    <p:sldId id="321" r:id="rId14"/>
    <p:sldId id="322" r:id="rId15"/>
    <p:sldId id="323" r:id="rId16"/>
    <p:sldId id="325" r:id="rId17"/>
    <p:sldId id="324" r:id="rId18"/>
    <p:sldId id="326" r:id="rId19"/>
    <p:sldId id="327" r:id="rId20"/>
    <p:sldId id="335" r:id="rId21"/>
    <p:sldId id="328" r:id="rId22"/>
    <p:sldId id="330" r:id="rId23"/>
    <p:sldId id="329" r:id="rId24"/>
    <p:sldId id="331" r:id="rId25"/>
    <p:sldId id="332" r:id="rId26"/>
    <p:sldId id="333" r:id="rId27"/>
    <p:sldId id="334" r:id="rId28"/>
  </p:sldIdLst>
  <p:sldSz cx="9144000" cy="6858000" type="screen4x3"/>
  <p:notesSz cx="6858000" cy="9144000"/>
  <p:defaultTextStyle>
    <a:defPPr>
      <a:defRPr lang="zh-CN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7856A33B-6A97-47AA-87E6-CD40BF8F4B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022EE9-E65D-4E39-A6CE-8796C1B3A752}" type="slidenum">
              <a:rPr lang="en-US" altLang="zh-CN" smtClean="0"/>
              <a:pPr/>
              <a:t>1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5E54E1-B4DC-467A-895F-2503732D126F}" type="slidenum">
              <a:rPr lang="en-US" altLang="zh-CN" smtClean="0"/>
              <a:pPr/>
              <a:t>10</a:t>
            </a:fld>
            <a:endParaRPr lang="en-US" altLang="zh-CN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6125" cy="3416300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5E54E1-B4DC-467A-895F-2503732D126F}" type="slidenum">
              <a:rPr lang="en-US" altLang="zh-CN" smtClean="0"/>
              <a:pPr/>
              <a:t>11</a:t>
            </a:fld>
            <a:endParaRPr lang="en-US" altLang="zh-CN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6125" cy="3416300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5E54E1-B4DC-467A-895F-2503732D126F}" type="slidenum">
              <a:rPr lang="en-US" altLang="zh-CN" smtClean="0"/>
              <a:pPr/>
              <a:t>12</a:t>
            </a:fld>
            <a:endParaRPr lang="en-US" altLang="zh-CN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6125" cy="3416300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5E54E1-B4DC-467A-895F-2503732D126F}" type="slidenum">
              <a:rPr lang="en-US" altLang="zh-CN" smtClean="0"/>
              <a:pPr/>
              <a:t>13</a:t>
            </a:fld>
            <a:endParaRPr lang="en-US" altLang="zh-CN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6125" cy="3416300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5E54E1-B4DC-467A-895F-2503732D126F}" type="slidenum">
              <a:rPr lang="en-US" altLang="zh-CN" smtClean="0"/>
              <a:pPr/>
              <a:t>14</a:t>
            </a:fld>
            <a:endParaRPr lang="en-US" altLang="zh-CN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6125" cy="3416300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5E54E1-B4DC-467A-895F-2503732D126F}" type="slidenum">
              <a:rPr lang="en-US" altLang="zh-CN" smtClean="0"/>
              <a:pPr/>
              <a:t>15</a:t>
            </a:fld>
            <a:endParaRPr lang="en-US" altLang="zh-CN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6125" cy="3416300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5E54E1-B4DC-467A-895F-2503732D126F}" type="slidenum">
              <a:rPr lang="en-US" altLang="zh-CN" smtClean="0"/>
              <a:pPr/>
              <a:t>16</a:t>
            </a:fld>
            <a:endParaRPr lang="en-US" altLang="zh-CN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6125" cy="3416300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5E54E1-B4DC-467A-895F-2503732D126F}" type="slidenum">
              <a:rPr lang="en-US" altLang="zh-CN" smtClean="0"/>
              <a:pPr/>
              <a:t>17</a:t>
            </a:fld>
            <a:endParaRPr lang="en-US" altLang="zh-CN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6125" cy="3416300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5E54E1-B4DC-467A-895F-2503732D126F}" type="slidenum">
              <a:rPr lang="en-US" altLang="zh-CN" smtClean="0"/>
              <a:pPr/>
              <a:t>18</a:t>
            </a:fld>
            <a:endParaRPr lang="en-US" altLang="zh-CN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6125" cy="3416300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5E54E1-B4DC-467A-895F-2503732D126F}" type="slidenum">
              <a:rPr lang="en-US" altLang="zh-CN" smtClean="0"/>
              <a:pPr/>
              <a:t>19</a:t>
            </a:fld>
            <a:endParaRPr lang="en-US" altLang="zh-CN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6125" cy="3416300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520EC4-45AC-4B88-9FE2-C33A4C2AF0E2}" type="slidenum">
              <a:rPr lang="en-US" altLang="zh-CN" smtClean="0"/>
              <a:pPr/>
              <a:t>2</a:t>
            </a:fld>
            <a:endParaRPr lang="en-US" altLang="zh-CN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6125" cy="3416300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5E54E1-B4DC-467A-895F-2503732D126F}" type="slidenum">
              <a:rPr lang="en-US" altLang="zh-CN" smtClean="0"/>
              <a:pPr/>
              <a:t>20</a:t>
            </a:fld>
            <a:endParaRPr lang="en-US" altLang="zh-CN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6125" cy="3416300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5E54E1-B4DC-467A-895F-2503732D126F}" type="slidenum">
              <a:rPr lang="en-US" altLang="zh-CN" smtClean="0"/>
              <a:pPr/>
              <a:t>21</a:t>
            </a:fld>
            <a:endParaRPr lang="en-US" altLang="zh-CN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6125" cy="3416300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5E54E1-B4DC-467A-895F-2503732D126F}" type="slidenum">
              <a:rPr lang="en-US" altLang="zh-CN" smtClean="0"/>
              <a:pPr/>
              <a:t>22</a:t>
            </a:fld>
            <a:endParaRPr lang="en-US" altLang="zh-CN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6125" cy="3416300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5E54E1-B4DC-467A-895F-2503732D126F}" type="slidenum">
              <a:rPr lang="en-US" altLang="zh-CN" smtClean="0"/>
              <a:pPr/>
              <a:t>23</a:t>
            </a:fld>
            <a:endParaRPr lang="en-US" altLang="zh-CN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6125" cy="3416300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5E54E1-B4DC-467A-895F-2503732D126F}" type="slidenum">
              <a:rPr lang="en-US" altLang="zh-CN" smtClean="0"/>
              <a:pPr/>
              <a:t>24</a:t>
            </a:fld>
            <a:endParaRPr lang="en-US" altLang="zh-CN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6125" cy="3416300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5E54E1-B4DC-467A-895F-2503732D126F}" type="slidenum">
              <a:rPr lang="en-US" altLang="zh-CN" smtClean="0"/>
              <a:pPr/>
              <a:t>25</a:t>
            </a:fld>
            <a:endParaRPr lang="en-US" altLang="zh-CN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6125" cy="3416300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5E54E1-B4DC-467A-895F-2503732D126F}" type="slidenum">
              <a:rPr lang="en-US" altLang="zh-CN" smtClean="0"/>
              <a:pPr/>
              <a:t>26</a:t>
            </a:fld>
            <a:endParaRPr lang="en-US" altLang="zh-CN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6125" cy="3416300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5E54E1-B4DC-467A-895F-2503732D126F}" type="slidenum">
              <a:rPr lang="en-US" altLang="zh-CN" smtClean="0"/>
              <a:pPr/>
              <a:t>27</a:t>
            </a:fld>
            <a:endParaRPr lang="en-US" altLang="zh-CN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6125" cy="3416300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820145-0DBC-42AA-A8FB-6F1766EAA82B}" type="slidenum">
              <a:rPr lang="en-US" altLang="zh-CN" smtClean="0"/>
              <a:pPr/>
              <a:t>3</a:t>
            </a:fld>
            <a:endParaRPr lang="en-US" altLang="zh-CN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6125" cy="341630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820145-0DBC-42AA-A8FB-6F1766EAA82B}" type="slidenum">
              <a:rPr lang="en-US" altLang="zh-CN" smtClean="0"/>
              <a:pPr/>
              <a:t>4</a:t>
            </a:fld>
            <a:endParaRPr lang="en-US" altLang="zh-CN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6125" cy="341630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5E54E1-B4DC-467A-895F-2503732D126F}" type="slidenum">
              <a:rPr lang="en-US" altLang="zh-CN" smtClean="0"/>
              <a:pPr/>
              <a:t>5</a:t>
            </a:fld>
            <a:endParaRPr lang="en-US" altLang="zh-CN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6125" cy="3416300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5E54E1-B4DC-467A-895F-2503732D126F}" type="slidenum">
              <a:rPr lang="en-US" altLang="zh-CN" smtClean="0"/>
              <a:pPr/>
              <a:t>6</a:t>
            </a:fld>
            <a:endParaRPr lang="en-US" altLang="zh-CN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6125" cy="3416300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5E54E1-B4DC-467A-895F-2503732D126F}" type="slidenum">
              <a:rPr lang="en-US" altLang="zh-CN" smtClean="0"/>
              <a:pPr/>
              <a:t>7</a:t>
            </a:fld>
            <a:endParaRPr lang="en-US" altLang="zh-CN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6125" cy="3416300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5E54E1-B4DC-467A-895F-2503732D126F}" type="slidenum">
              <a:rPr lang="en-US" altLang="zh-CN" smtClean="0"/>
              <a:pPr/>
              <a:t>8</a:t>
            </a:fld>
            <a:endParaRPr lang="en-US" altLang="zh-CN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6125" cy="3416300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5E54E1-B4DC-467A-895F-2503732D126F}" type="slidenum">
              <a:rPr lang="en-US" altLang="zh-CN" smtClean="0"/>
              <a:pPr/>
              <a:t>9</a:t>
            </a:fld>
            <a:endParaRPr lang="en-US" altLang="zh-CN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6125" cy="3416300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 userDrawn="1"/>
        </p:nvSpPr>
        <p:spPr bwMode="auto">
          <a:xfrm flipH="1">
            <a:off x="0" y="692150"/>
            <a:ext cx="9144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pic>
        <p:nvPicPr>
          <p:cNvPr id="5" name="Picture 8" descr="Sse_Logo_l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588125" y="115888"/>
            <a:ext cx="24003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/>
          <p:cNvPicPr>
            <a:picLocks noChangeAspect="1" noChangeArrowheads="1"/>
          </p:cNvPicPr>
          <p:nvPr userDrawn="1"/>
        </p:nvPicPr>
        <p:blipFill>
          <a:blip r:embed="rId3"/>
          <a:srcRect l="40625" r="8333"/>
          <a:stretch>
            <a:fillRect/>
          </a:stretch>
        </p:blipFill>
        <p:spPr bwMode="auto">
          <a:xfrm>
            <a:off x="-57150" y="0"/>
            <a:ext cx="353536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08400" y="2130425"/>
            <a:ext cx="47498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211638" y="3886200"/>
            <a:ext cx="3560762" cy="1752600"/>
          </a:xfrm>
        </p:spPr>
        <p:txBody>
          <a:bodyPr/>
          <a:lstStyle>
            <a:lvl1pPr marL="0" indent="0">
              <a:buFontTx/>
              <a:buNone/>
              <a:defRPr sz="14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99338" y="44450"/>
            <a:ext cx="1420812" cy="64087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132138" y="44450"/>
            <a:ext cx="4114800" cy="64087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32138" y="44450"/>
            <a:ext cx="5688012" cy="561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276600" y="908050"/>
            <a:ext cx="5410200" cy="5545138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32138" y="44450"/>
            <a:ext cx="5688012" cy="561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276600" y="908050"/>
            <a:ext cx="2628900" cy="55451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57900" y="908050"/>
            <a:ext cx="2628900" cy="55451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76600" y="908050"/>
            <a:ext cx="2628900" cy="5545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57900" y="908050"/>
            <a:ext cx="2628900" cy="5545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/>
          <p:cNvPicPr>
            <a:picLocks noChangeAspect="1" noChangeArrowheads="1"/>
          </p:cNvPicPr>
          <p:nvPr/>
        </p:nvPicPr>
        <p:blipFill>
          <a:blip r:embed="rId15">
            <a:lum bright="70000" contrast="-70000"/>
          </a:blip>
          <a:srcRect l="40625" r="8333"/>
          <a:stretch>
            <a:fillRect/>
          </a:stretch>
        </p:blipFill>
        <p:spPr bwMode="auto">
          <a:xfrm>
            <a:off x="-57150" y="0"/>
            <a:ext cx="311626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6" name="Rectangle 12"/>
          <p:cNvSpPr>
            <a:spLocks noChangeArrowheads="1"/>
          </p:cNvSpPr>
          <p:nvPr/>
        </p:nvSpPr>
        <p:spPr bwMode="auto">
          <a:xfrm flipH="1">
            <a:off x="179388" y="0"/>
            <a:ext cx="3132137" cy="68453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  <a:alpha val="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32138" y="44450"/>
            <a:ext cx="5688012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76600" y="908050"/>
            <a:ext cx="5410200" cy="554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030" name="Picture 8" descr="Sse_Logo_l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179388" y="155575"/>
            <a:ext cx="24003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Line 9"/>
          <p:cNvSpPr>
            <a:spLocks noChangeShapeType="1"/>
          </p:cNvSpPr>
          <p:nvPr/>
        </p:nvSpPr>
        <p:spPr bwMode="auto">
          <a:xfrm flipH="1">
            <a:off x="0" y="692150"/>
            <a:ext cx="8964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宋体" pitchFamily="2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宋体" pitchFamily="2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宋体" pitchFamily="2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chemeClr val="tx1"/>
                </a:solidFill>
              </a:rPr>
              <a:t>上海证券交易所</a:t>
            </a:r>
            <a:br>
              <a:rPr lang="zh-CN" altLang="en-US" b="1" dirty="0" smtClean="0">
                <a:solidFill>
                  <a:schemeClr val="tx1"/>
                </a:solidFill>
              </a:rPr>
            </a:br>
            <a:r>
              <a:rPr lang="zh-CN" altLang="en-US" b="1" dirty="0" smtClean="0">
                <a:solidFill>
                  <a:schemeClr val="tx1"/>
                </a:solidFill>
              </a:rPr>
              <a:t/>
            </a:r>
            <a:br>
              <a:rPr lang="zh-CN" altLang="en-US" b="1" dirty="0" smtClean="0">
                <a:solidFill>
                  <a:schemeClr val="tx1"/>
                </a:solidFill>
              </a:rPr>
            </a:br>
            <a:r>
              <a:rPr lang="zh-CN" altLang="en-US" b="1" dirty="0" smtClean="0">
                <a:solidFill>
                  <a:schemeClr val="tx1"/>
                </a:solidFill>
              </a:rPr>
              <a:t>综合业务平台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en-US" altLang="zh-CN" sz="1800" b="1" dirty="0" err="1" smtClean="0"/>
              <a:t>EzQES</a:t>
            </a:r>
            <a:r>
              <a:rPr lang="zh-CN" altLang="en-US" sz="1800" b="1" dirty="0" smtClean="0"/>
              <a:t>技术特征介绍</a:t>
            </a:r>
            <a:endParaRPr lang="en-US" altLang="zh-CN" sz="1800" b="1" dirty="0" smtClean="0"/>
          </a:p>
          <a:p>
            <a:pPr algn="ctr" eaLnBrk="1" hangingPunct="1"/>
            <a:endParaRPr lang="en-US" altLang="zh-CN" sz="1800" b="1" dirty="0" smtClean="0"/>
          </a:p>
          <a:p>
            <a:pPr algn="ctr" eaLnBrk="1" hangingPunct="1"/>
            <a:endParaRPr lang="en-US" altLang="zh-CN" sz="1800" b="1" dirty="0" smtClean="0"/>
          </a:p>
          <a:p>
            <a:pPr algn="ctr" eaLnBrk="1" hangingPunct="1"/>
            <a:r>
              <a:rPr lang="en-US" altLang="zh-CN" sz="1800" b="1" dirty="0" smtClean="0"/>
              <a:t>2011.06</a:t>
            </a:r>
            <a:endParaRPr lang="zh-CN" altLang="en-US" sz="1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报价回购业务</a:t>
            </a:r>
            <a:endParaRPr lang="en-US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261938" y="858838"/>
            <a:ext cx="8043862" cy="477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报价回购申报主要分为以下几种：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出入库申报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出入库撤单申报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回购申报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回购撤单申报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提前购回申报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3678238" y="6588125"/>
            <a:ext cx="1693862" cy="26987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B80056-CF79-4DAD-AEA0-98CD02670C9E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报价回购业务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-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出入库申报</a:t>
            </a:r>
            <a:endParaRPr lang="en-US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285720" y="857232"/>
            <a:ext cx="8043862" cy="477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85720" y="785794"/>
            <a:ext cx="7943876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证券代码</a:t>
            </a: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现券代码</a:t>
            </a: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必须为能够进行报价回购业务的债券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订单类型</a:t>
            </a: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QBD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（入库）、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QBW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（出库）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帐号</a:t>
            </a: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出库时检查买方账户、入库时检查卖方账户</a:t>
            </a: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必须为具有报价回购资格的券商账户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PBU</a:t>
            </a: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出库时检查买方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PBU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、入库时检查卖方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PBU</a:t>
            </a: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必须为具有报价回购资格的券商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PBU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数量：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1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手的整数倍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申报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时间：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9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：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30-11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：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30  13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：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00-15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：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10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出入库生效时间：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T+0</a:t>
            </a:r>
            <a:r>
              <a:rPr kumimoji="0" lang="en-US" altLang="zh-CN" sz="12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or T+1</a:t>
            </a:r>
            <a:r>
              <a:rPr kumimoji="0" lang="zh-CN" alt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？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1200" kern="0" dirty="0" smtClean="0">
                <a:latin typeface="+mn-ea"/>
                <a:ea typeface="+mn-ea"/>
              </a:rPr>
              <a:t>实时返回：撤单成功标志或错误码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13" name="灯片编号占位符 3"/>
          <p:cNvSpPr txBox="1">
            <a:spLocks/>
          </p:cNvSpPr>
          <p:nvPr/>
        </p:nvSpPr>
        <p:spPr>
          <a:xfrm>
            <a:off x="3678238" y="6588125"/>
            <a:ext cx="1693862" cy="26987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B80056-CF79-4DAD-AEA0-98CD02670C9E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357158" y="4286256"/>
          <a:ext cx="8429683" cy="1838664"/>
        </p:xfrm>
        <a:graphic>
          <a:graphicData uri="http://schemas.openxmlformats.org/drawingml/2006/table">
            <a:tbl>
              <a:tblPr/>
              <a:tblGrid>
                <a:gridCol w="300005"/>
                <a:gridCol w="268186"/>
                <a:gridCol w="268186"/>
                <a:gridCol w="268186"/>
                <a:gridCol w="268186"/>
                <a:gridCol w="268186"/>
                <a:gridCol w="268186"/>
                <a:gridCol w="268186"/>
                <a:gridCol w="268186"/>
                <a:gridCol w="268186"/>
                <a:gridCol w="400007"/>
                <a:gridCol w="400007"/>
                <a:gridCol w="378415"/>
                <a:gridCol w="378415"/>
                <a:gridCol w="259095"/>
                <a:gridCol w="300005"/>
                <a:gridCol w="300005"/>
                <a:gridCol w="300005"/>
                <a:gridCol w="300005"/>
                <a:gridCol w="300005"/>
                <a:gridCol w="300005"/>
                <a:gridCol w="300005"/>
                <a:gridCol w="300005"/>
                <a:gridCol w="300005"/>
                <a:gridCol w="300005"/>
                <a:gridCol w="300005"/>
                <a:gridCol w="300005"/>
                <a:gridCol w="300005"/>
              </a:tblGrid>
              <a:tr h="135646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1" i="0" u="none" strike="noStrike">
                          <a:solidFill>
                            <a:srgbClr val="FFFFFF"/>
                          </a:solidFill>
                          <a:latin typeface="宋体"/>
                        </a:rPr>
                        <a:t>序号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6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7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8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9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11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12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13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14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15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16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17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18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19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20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21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22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23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24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26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27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64349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字段名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rec_num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reqdate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reqtime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reff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buypbu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buyacc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sellpbu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sellacc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stock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price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amt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callprice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callamt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qty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owflag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delflag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delreff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oldtrdnum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oldtrddate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buybranchid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sellbranchid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contractnum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status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rsptime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remark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trdnum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text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6434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报价回购出库申报</a:t>
                      </a:r>
                    </a:p>
                  </a:txBody>
                  <a:tcPr marL="2466" marR="2466" marT="24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记录编号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记录写入日期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记录写入时间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会员内部订单号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自营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PBU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自营证券账户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无意义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无意义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现券代码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无意义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无意义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无意义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无意义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整数，单位手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QBW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无意义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无意义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无意义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自营营业部代码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无意义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无意义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R/F/E/O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接收确认时间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错误信息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成交编号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保留字段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434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报价回购入库申报</a:t>
                      </a:r>
                    </a:p>
                  </a:txBody>
                  <a:tcPr marL="2466" marR="2466" marT="24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记录编号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记录写入日期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记录写入时间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会员内部订单号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无意义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无意义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自营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PBU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自营证券账户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现券代码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无意义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无意义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无意义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无意义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整数，单位手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QBD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无意义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无意义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无意义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无意义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自营营业部代码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无意义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R/F/E/O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接收确认时间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错误信息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成交编号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保留字段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报价回购业务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-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出入库申报举例</a:t>
            </a:r>
            <a:endParaRPr lang="en-US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261938" y="858839"/>
            <a:ext cx="8043862" cy="149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85720" y="785794"/>
            <a:ext cx="7943876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1200" kern="0" dirty="0" smtClean="0">
                <a:latin typeface="+mn-lt"/>
                <a:ea typeface="+mn-ea"/>
              </a:rPr>
              <a:t>20201		</a:t>
            </a:r>
            <a:r>
              <a:rPr lang="zh-CN" altLang="en-US" sz="1200" kern="0" dirty="0" smtClean="0">
                <a:latin typeface="+mn-lt"/>
                <a:ea typeface="+mn-ea"/>
              </a:rPr>
              <a:t>登录</a:t>
            </a:r>
            <a:r>
              <a:rPr lang="en-US" altLang="zh-CN" sz="1200" kern="0" dirty="0" smtClean="0">
                <a:latin typeface="+mn-lt"/>
                <a:ea typeface="+mn-ea"/>
              </a:rPr>
              <a:t>EzQES</a:t>
            </a:r>
            <a:r>
              <a:rPr lang="zh-CN" altLang="en-US" sz="1200" kern="0" dirty="0" smtClean="0">
                <a:latin typeface="+mn-lt"/>
                <a:ea typeface="+mn-ea"/>
              </a:rPr>
              <a:t>的</a:t>
            </a:r>
            <a:r>
              <a:rPr lang="en-US" altLang="zh-CN" sz="1200" kern="0" dirty="0" smtClean="0">
                <a:latin typeface="+mn-lt"/>
                <a:ea typeface="+mn-ea"/>
              </a:rPr>
              <a:t>PBU</a:t>
            </a:r>
          </a:p>
          <a:p>
            <a:pPr marL="342900" lvl="0" indent="-342900" algn="l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1200" kern="0" dirty="0" smtClean="0">
                <a:latin typeface="+mn-lt"/>
                <a:ea typeface="+mn-ea"/>
              </a:rPr>
              <a:t>A111222333	</a:t>
            </a:r>
            <a:r>
              <a:rPr lang="zh-CN" altLang="en-US" sz="1200" kern="0" dirty="0" smtClean="0">
                <a:latin typeface="+mn-lt"/>
                <a:ea typeface="+mn-ea"/>
              </a:rPr>
              <a:t>具有报价回购资格的券商账户</a:t>
            </a:r>
          </a:p>
          <a:p>
            <a:pPr marL="342900" lvl="0" indent="-342900" algn="l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1200" kern="0" dirty="0" smtClean="0">
                <a:latin typeface="+mn-lt"/>
                <a:ea typeface="+mn-ea"/>
              </a:rPr>
              <a:t>11122		</a:t>
            </a:r>
            <a:r>
              <a:rPr lang="zh-CN" altLang="en-US" sz="1200" kern="0" dirty="0" smtClean="0">
                <a:latin typeface="+mn-lt"/>
                <a:ea typeface="+mn-ea"/>
              </a:rPr>
              <a:t>券商账户所在的营业部代码，如无营业部代码，则用</a:t>
            </a:r>
            <a:r>
              <a:rPr lang="en-US" altLang="zh-CN" sz="1200" kern="0" dirty="0" smtClean="0">
                <a:latin typeface="+mn-lt"/>
                <a:ea typeface="+mn-ea"/>
              </a:rPr>
              <a:t>00000</a:t>
            </a:r>
          </a:p>
          <a:p>
            <a:pPr marL="342900" lvl="0" indent="-342900" algn="l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1200" kern="0" dirty="0" smtClean="0">
                <a:latin typeface="+mn-lt"/>
                <a:ea typeface="+mn-ea"/>
              </a:rPr>
              <a:t>21564		</a:t>
            </a:r>
            <a:r>
              <a:rPr lang="zh-CN" altLang="en-US" sz="1200" kern="0" dirty="0" smtClean="0">
                <a:latin typeface="+mn-lt"/>
                <a:ea typeface="+mn-ea"/>
              </a:rPr>
              <a:t>具有报价回购资格的券商</a:t>
            </a:r>
            <a:r>
              <a:rPr lang="en-US" altLang="zh-CN" sz="1200" kern="0" dirty="0" smtClean="0">
                <a:latin typeface="+mn-lt"/>
                <a:ea typeface="+mn-ea"/>
              </a:rPr>
              <a:t>PBU</a:t>
            </a:r>
          </a:p>
          <a:p>
            <a:pPr marL="342900" lvl="0" indent="-342900" algn="l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1200" kern="0" dirty="0" smtClean="0">
                <a:latin typeface="+mn-lt"/>
                <a:ea typeface="+mn-ea"/>
              </a:rPr>
              <a:t>A123456789	</a:t>
            </a:r>
            <a:r>
              <a:rPr lang="zh-CN" altLang="en-US" sz="1200" kern="0" dirty="0" smtClean="0">
                <a:latin typeface="+mn-lt"/>
                <a:ea typeface="+mn-ea"/>
              </a:rPr>
              <a:t>具有报价回购资格的合格投资者</a:t>
            </a:r>
          </a:p>
          <a:p>
            <a:pPr marL="342900" lvl="0" indent="-342900" algn="l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1200" kern="0" dirty="0" smtClean="0">
                <a:latin typeface="+mn-lt"/>
                <a:ea typeface="+mn-ea"/>
              </a:rPr>
              <a:t>31235		</a:t>
            </a:r>
            <a:r>
              <a:rPr lang="zh-CN" altLang="en-US" sz="1200" kern="0" dirty="0" smtClean="0">
                <a:latin typeface="+mn-lt"/>
                <a:ea typeface="+mn-ea"/>
              </a:rPr>
              <a:t>投资者对应的</a:t>
            </a:r>
            <a:r>
              <a:rPr lang="en-US" altLang="zh-CN" sz="1200" kern="0" dirty="0" smtClean="0">
                <a:latin typeface="+mn-lt"/>
                <a:ea typeface="+mn-ea"/>
              </a:rPr>
              <a:t>PBU</a:t>
            </a:r>
          </a:p>
          <a:p>
            <a:pPr marL="342900" lvl="0" indent="-342900" algn="l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1200" kern="0" dirty="0" smtClean="0">
                <a:latin typeface="+mn-lt"/>
                <a:ea typeface="+mn-ea"/>
              </a:rPr>
              <a:t>10125		</a:t>
            </a:r>
            <a:r>
              <a:rPr lang="zh-CN" altLang="en-US" sz="1200" kern="0" dirty="0" smtClean="0">
                <a:latin typeface="+mn-lt"/>
                <a:ea typeface="+mn-ea"/>
              </a:rPr>
              <a:t>投资者所在营业部代码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28596" y="6286520"/>
            <a:ext cx="7943876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蓝色部分：交易所填写的内容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85720" y="2285992"/>
            <a:ext cx="7943876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场景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1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：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342900" lvl="0" indent="-342900" algn="l">
              <a:lnSpc>
                <a:spcPct val="8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US" altLang="zh-CN" sz="1200" kern="0" dirty="0" smtClean="0"/>
              <a:t>A111222333</a:t>
            </a:r>
            <a:r>
              <a:rPr lang="zh-CN" altLang="en-US" sz="1200" kern="0" dirty="0" smtClean="0"/>
              <a:t>账户通过</a:t>
            </a:r>
            <a:r>
              <a:rPr lang="en-US" altLang="zh-CN" sz="1200" kern="0" dirty="0" smtClean="0"/>
              <a:t>PBU 21564</a:t>
            </a:r>
            <a:r>
              <a:rPr lang="zh-CN" altLang="en-US" sz="1200" kern="0" dirty="0" smtClean="0"/>
              <a:t>在</a:t>
            </a:r>
            <a:r>
              <a:rPr lang="en-US" altLang="zh-CN" sz="1200" kern="0" dirty="0" smtClean="0"/>
              <a:t>11122</a:t>
            </a:r>
            <a:r>
              <a:rPr lang="zh-CN" altLang="en-US" sz="1200" kern="0" dirty="0" smtClean="0"/>
              <a:t>营业部进行了一笔报价回购出库业务，出库证券为</a:t>
            </a:r>
            <a:r>
              <a:rPr lang="en-US" altLang="zh-CN" sz="1200" kern="0" dirty="0" smtClean="0"/>
              <a:t>100303</a:t>
            </a:r>
            <a:r>
              <a:rPr lang="zh-CN" altLang="en-US" sz="1200" kern="0" dirty="0" smtClean="0"/>
              <a:t>，数量</a:t>
            </a:r>
            <a:r>
              <a:rPr lang="en-US" altLang="zh-CN" sz="1200" kern="0" dirty="0" smtClean="0"/>
              <a:t>15</a:t>
            </a:r>
            <a:r>
              <a:rPr lang="zh-CN" altLang="en-US" sz="1200" kern="0" dirty="0" smtClean="0"/>
              <a:t>手；</a:t>
            </a:r>
            <a:endParaRPr lang="en-US" altLang="zh-CN" sz="1200" kern="0" dirty="0" smtClean="0"/>
          </a:p>
          <a:p>
            <a:pPr marL="342900" lvl="0" indent="-342900" algn="l">
              <a:lnSpc>
                <a:spcPct val="8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US" altLang="zh-CN" sz="1200" kern="0" dirty="0" smtClean="0"/>
              <a:t>A111222333</a:t>
            </a:r>
            <a:r>
              <a:rPr lang="zh-CN" altLang="en-US" sz="1200" kern="0" dirty="0" smtClean="0"/>
              <a:t>账户通过</a:t>
            </a:r>
            <a:r>
              <a:rPr lang="en-US" altLang="zh-CN" sz="1200" kern="0" dirty="0" smtClean="0"/>
              <a:t>PBU 21564</a:t>
            </a:r>
            <a:r>
              <a:rPr lang="zh-CN" altLang="en-US" sz="1200" kern="0" dirty="0" smtClean="0"/>
              <a:t>在</a:t>
            </a:r>
            <a:r>
              <a:rPr lang="en-US" altLang="zh-CN" sz="1200" kern="0" dirty="0" smtClean="0"/>
              <a:t>11122</a:t>
            </a:r>
            <a:r>
              <a:rPr lang="zh-CN" altLang="en-US" sz="1200" kern="0" dirty="0" smtClean="0"/>
              <a:t>营业部进行了一笔报价回购入库业务，入库证券为</a:t>
            </a:r>
            <a:r>
              <a:rPr lang="en-US" altLang="zh-CN" sz="1200" kern="0" dirty="0" smtClean="0"/>
              <a:t>100303</a:t>
            </a:r>
            <a:r>
              <a:rPr lang="zh-CN" altLang="en-US" sz="1200" kern="0" dirty="0" smtClean="0"/>
              <a:t>，数量</a:t>
            </a:r>
            <a:r>
              <a:rPr lang="en-US" altLang="zh-CN" sz="1200" kern="0" dirty="0" smtClean="0"/>
              <a:t>18</a:t>
            </a:r>
            <a:r>
              <a:rPr lang="zh-CN" altLang="en-US" sz="1200" kern="0" dirty="0" smtClean="0"/>
              <a:t>手；</a:t>
            </a:r>
            <a:endParaRPr lang="en-US" altLang="zh-CN" sz="1200" kern="0" dirty="0" smtClean="0"/>
          </a:p>
          <a:p>
            <a:pPr marL="342900" lvl="0" indent="-342900" algn="l">
              <a:lnSpc>
                <a:spcPct val="80000"/>
              </a:lnSpc>
              <a:spcBef>
                <a:spcPct val="20000"/>
              </a:spcBef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上面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lang="zh-CN" altLang="en-US" sz="1200" kern="0" dirty="0" smtClean="0">
                <a:latin typeface="+mn-lt"/>
                <a:ea typeface="+mn-ea"/>
              </a:rPr>
              <a:t>笔订单报送到</a:t>
            </a:r>
            <a:r>
              <a:rPr lang="en-US" altLang="zh-CN" sz="1200" kern="0" dirty="0" smtClean="0"/>
              <a:t>EzQES 20201 PBU</a:t>
            </a:r>
            <a:r>
              <a:rPr lang="zh-CN" altLang="en-US" sz="1200" kern="0" dirty="0" smtClean="0"/>
              <a:t>所对应的数据库表中。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13" name="灯片编号占位符 3"/>
          <p:cNvSpPr txBox="1">
            <a:spLocks/>
          </p:cNvSpPr>
          <p:nvPr/>
        </p:nvSpPr>
        <p:spPr>
          <a:xfrm>
            <a:off x="3678238" y="6588125"/>
            <a:ext cx="1693862" cy="26987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B80056-CF79-4DAD-AEA0-98CD02670C9E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285720" y="3429000"/>
          <a:ext cx="8429684" cy="1684479"/>
        </p:xfrm>
        <a:graphic>
          <a:graphicData uri="http://schemas.openxmlformats.org/drawingml/2006/table">
            <a:tbl>
              <a:tblPr/>
              <a:tblGrid>
                <a:gridCol w="575879"/>
                <a:gridCol w="228366"/>
                <a:gridCol w="268082"/>
                <a:gridCol w="268082"/>
                <a:gridCol w="307798"/>
                <a:gridCol w="268082"/>
                <a:gridCol w="287939"/>
                <a:gridCol w="268082"/>
                <a:gridCol w="332620"/>
                <a:gridCol w="268082"/>
                <a:gridCol w="387229"/>
                <a:gridCol w="387229"/>
                <a:gridCol w="392193"/>
                <a:gridCol w="392193"/>
                <a:gridCol w="268082"/>
                <a:gridCol w="268082"/>
                <a:gridCol w="268082"/>
                <a:gridCol w="312762"/>
                <a:gridCol w="268082"/>
                <a:gridCol w="268082"/>
                <a:gridCol w="268082"/>
                <a:gridCol w="268082"/>
                <a:gridCol w="268082"/>
                <a:gridCol w="268082"/>
                <a:gridCol w="268082"/>
                <a:gridCol w="268082"/>
                <a:gridCol w="268082"/>
                <a:gridCol w="268082"/>
              </a:tblGrid>
              <a:tr h="445264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字段名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rec_num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reqdate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reqtime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reff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buypbu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buyacc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sellpbu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sellacc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stock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price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amt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callprice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callamt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qty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owflag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delflag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delreff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oldtrdnum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oldtrddate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buybranchid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sellbranchid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contractnum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status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rsptime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remark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trdnum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text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4171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报价回购出库申报</a:t>
                      </a:r>
                    </a:p>
                  </a:txBody>
                  <a:tcPr marL="2693" marR="2693" marT="269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20110623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09:50:11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1234560001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21564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A111222333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空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空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100303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空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空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空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空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15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QBW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空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空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空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11122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空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空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100" b="0" i="0" u="none" strike="noStrike">
                          <a:solidFill>
                            <a:srgbClr val="3366FF"/>
                          </a:solidFill>
                          <a:latin typeface="宋体"/>
                        </a:rPr>
                        <a:t>09:50:11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3366FF"/>
                          </a:solidFill>
                          <a:latin typeface="宋体"/>
                        </a:rPr>
                        <a:t>O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100" b="0" i="0" u="none" strike="noStrike">
                          <a:solidFill>
                            <a:srgbClr val="3366FF"/>
                          </a:solidFill>
                          <a:latin typeface="宋体"/>
                        </a:rPr>
                        <a:t>656432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空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171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报价回购入库申报</a:t>
                      </a:r>
                    </a:p>
                  </a:txBody>
                  <a:tcPr marL="2693" marR="2693" marT="269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20110623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09:50:12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1234560002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空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空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21564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A111222333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100303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空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空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空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空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QBD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空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空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空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空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11122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空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100" b="0" i="0" u="none" strike="noStrike">
                          <a:solidFill>
                            <a:srgbClr val="3366FF"/>
                          </a:solidFill>
                          <a:latin typeface="宋体"/>
                        </a:rPr>
                        <a:t>09:50:12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3366FF"/>
                          </a:solidFill>
                          <a:latin typeface="宋体"/>
                        </a:rPr>
                        <a:t>O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100" b="0" i="0" u="none" strike="noStrike">
                          <a:solidFill>
                            <a:srgbClr val="3366FF"/>
                          </a:solidFill>
                          <a:latin typeface="宋体"/>
                        </a:rPr>
                        <a:t>656433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空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报价回购业务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-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出入库撤单申报</a:t>
            </a:r>
            <a:endParaRPr lang="en-US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261938" y="858838"/>
            <a:ext cx="8043862" cy="477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85720" y="857233"/>
            <a:ext cx="8043862" cy="3143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1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使用业务</a:t>
            </a:r>
            <a:r>
              <a:rPr kumimoji="0" lang="en-US" altLang="zh-CN" sz="1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PBU</a:t>
            </a:r>
            <a:r>
              <a:rPr kumimoji="0" lang="zh-CN" altLang="en-US" sz="1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和被撤单</a:t>
            </a:r>
            <a:r>
              <a:rPr kumimoji="0" lang="en-US" altLang="zh-CN" sz="14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reff</a:t>
            </a:r>
            <a:r>
              <a:rPr kumimoji="0" lang="zh-CN" altLang="en-US" sz="1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作为订单索引，找到出入库申报，并对以下内容进行检查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1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证券代码：必须同申报订单中证券代码</a:t>
            </a:r>
          </a:p>
          <a:p>
            <a:pPr marL="342900" indent="-342900" algn="l">
              <a:spcBef>
                <a:spcPct val="20000"/>
              </a:spcBef>
              <a:buFontTx/>
              <a:buChar char="•"/>
              <a:defRPr/>
            </a:pPr>
            <a:r>
              <a:rPr kumimoji="0" lang="zh-CN" altLang="en-US" sz="1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订单类型</a:t>
            </a:r>
            <a:r>
              <a:rPr kumimoji="0" lang="zh-CN" altLang="en-US" sz="1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：</a:t>
            </a:r>
            <a:r>
              <a:rPr lang="en-US" altLang="zh-CN" sz="1400" kern="0" dirty="0" smtClean="0">
                <a:latin typeface="+mn-ea"/>
              </a:rPr>
              <a:t>QBD</a:t>
            </a:r>
            <a:r>
              <a:rPr lang="zh-CN" altLang="en-US" sz="1400" kern="0" dirty="0" smtClean="0">
                <a:latin typeface="+mn-ea"/>
              </a:rPr>
              <a:t>（入库）、</a:t>
            </a:r>
            <a:r>
              <a:rPr lang="en-US" altLang="zh-CN" sz="1400" kern="0" dirty="0" smtClean="0">
                <a:latin typeface="+mn-ea"/>
              </a:rPr>
              <a:t>QBW</a:t>
            </a:r>
            <a:r>
              <a:rPr lang="zh-CN" altLang="en-US" sz="1400" kern="0" dirty="0" smtClean="0">
                <a:latin typeface="+mn-ea"/>
              </a:rPr>
              <a:t>（出库</a:t>
            </a:r>
            <a:r>
              <a:rPr lang="zh-CN" altLang="en-US" sz="1400" kern="0" dirty="0" smtClean="0">
                <a:latin typeface="+mn-ea"/>
              </a:rPr>
              <a:t>），</a:t>
            </a:r>
            <a:r>
              <a:rPr lang="en-US" altLang="zh-CN" sz="1400" kern="0" dirty="0" err="1" smtClean="0">
                <a:latin typeface="+mn-ea"/>
              </a:rPr>
              <a:t>delflag</a:t>
            </a:r>
            <a:r>
              <a:rPr lang="en-US" altLang="zh-CN" sz="1400" kern="0" dirty="0" smtClean="0">
                <a:latin typeface="+mn-ea"/>
              </a:rPr>
              <a:t>=1</a:t>
            </a:r>
            <a:endParaRPr kumimoji="0" lang="en-US" altLang="zh-CN" sz="14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1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帐号：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1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买方帐号必须同申报订单中买方帐号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1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卖方帐号必须同申报订单中卖方帐号</a:t>
            </a:r>
            <a:endParaRPr kumimoji="0" lang="en-US" altLang="zh-CN" sz="14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1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PBU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1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登录</a:t>
            </a:r>
            <a:r>
              <a:rPr kumimoji="0" lang="en-US" altLang="zh-CN" sz="1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PBU</a:t>
            </a:r>
            <a:r>
              <a:rPr kumimoji="0" lang="zh-CN" altLang="en-US" sz="1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必须与业务</a:t>
            </a:r>
            <a:r>
              <a:rPr kumimoji="0" lang="en-US" altLang="zh-CN" sz="1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PBU</a:t>
            </a:r>
            <a:r>
              <a:rPr kumimoji="0" lang="zh-CN" altLang="en-US" sz="1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属于同一家会员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1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业务</a:t>
            </a:r>
            <a:r>
              <a:rPr kumimoji="0" lang="en-US" altLang="zh-CN" sz="1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PBU</a:t>
            </a:r>
            <a:r>
              <a:rPr kumimoji="0" lang="zh-CN" altLang="en-US" sz="1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的概念：出库申报为买方</a:t>
            </a:r>
            <a:r>
              <a:rPr kumimoji="0" lang="en-US" altLang="zh-CN" sz="1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PBU</a:t>
            </a:r>
            <a:r>
              <a:rPr kumimoji="0" lang="zh-CN" altLang="en-US" sz="1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，入库申报为卖方</a:t>
            </a:r>
            <a:r>
              <a:rPr kumimoji="0" lang="en-US" altLang="zh-CN" sz="1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PBU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1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申报日期：必须为当前交易日申报时间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1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申报时间：</a:t>
            </a:r>
            <a:r>
              <a:rPr kumimoji="0" lang="en-US" altLang="zh-CN" sz="1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9</a:t>
            </a:r>
            <a:r>
              <a:rPr kumimoji="0" lang="zh-CN" altLang="en-US" sz="1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：</a:t>
            </a:r>
            <a:r>
              <a:rPr kumimoji="0" lang="en-US" altLang="zh-CN" sz="1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30-11</a:t>
            </a:r>
            <a:r>
              <a:rPr kumimoji="0" lang="zh-CN" altLang="en-US" sz="1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：</a:t>
            </a:r>
            <a:r>
              <a:rPr kumimoji="0" lang="en-US" altLang="zh-CN" sz="1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30  13</a:t>
            </a:r>
            <a:r>
              <a:rPr kumimoji="0" lang="zh-CN" altLang="en-US" sz="1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：</a:t>
            </a:r>
            <a:r>
              <a:rPr kumimoji="0" lang="en-US" altLang="zh-CN" sz="1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00-15</a:t>
            </a:r>
            <a:r>
              <a:rPr kumimoji="0" lang="zh-CN" altLang="en-US" sz="1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：</a:t>
            </a:r>
            <a:r>
              <a:rPr kumimoji="0" lang="en-US" altLang="zh-CN" sz="1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10</a:t>
            </a:r>
            <a:endParaRPr kumimoji="0" lang="zh-CN" altLang="en-US" sz="14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1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实时返回：撤单成功标志或错误码</a:t>
            </a:r>
            <a:endParaRPr kumimoji="0" lang="zh-CN" altLang="en-US" sz="14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9" name="灯片编号占位符 3"/>
          <p:cNvSpPr txBox="1">
            <a:spLocks/>
          </p:cNvSpPr>
          <p:nvPr/>
        </p:nvSpPr>
        <p:spPr>
          <a:xfrm>
            <a:off x="3678238" y="6588125"/>
            <a:ext cx="1693862" cy="26987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B80056-CF79-4DAD-AEA0-98CD02670C9E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214282" y="4357694"/>
          <a:ext cx="8715439" cy="1838664"/>
        </p:xfrm>
        <a:graphic>
          <a:graphicData uri="http://schemas.openxmlformats.org/drawingml/2006/table">
            <a:tbl>
              <a:tblPr/>
              <a:tblGrid>
                <a:gridCol w="310175"/>
                <a:gridCol w="277277"/>
                <a:gridCol w="277277"/>
                <a:gridCol w="277277"/>
                <a:gridCol w="277277"/>
                <a:gridCol w="277277"/>
                <a:gridCol w="277277"/>
                <a:gridCol w="277277"/>
                <a:gridCol w="277277"/>
                <a:gridCol w="277277"/>
                <a:gridCol w="413566"/>
                <a:gridCol w="413566"/>
                <a:gridCol w="391243"/>
                <a:gridCol w="391243"/>
                <a:gridCol w="267878"/>
                <a:gridCol w="310175"/>
                <a:gridCol w="310175"/>
                <a:gridCol w="310175"/>
                <a:gridCol w="310175"/>
                <a:gridCol w="310175"/>
                <a:gridCol w="310175"/>
                <a:gridCol w="310175"/>
                <a:gridCol w="310175"/>
                <a:gridCol w="310175"/>
                <a:gridCol w="310175"/>
                <a:gridCol w="310175"/>
                <a:gridCol w="310175"/>
                <a:gridCol w="310175"/>
              </a:tblGrid>
              <a:tr h="73040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1" i="0" u="none" strike="noStrike">
                          <a:solidFill>
                            <a:srgbClr val="FFFFFF"/>
                          </a:solidFill>
                          <a:latin typeface="宋体"/>
                        </a:rPr>
                        <a:t>序号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6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7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8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9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11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12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13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14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15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16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17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18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19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20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21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22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23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24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26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27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42342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字段名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rec_num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reqdate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reqtime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reff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buypbu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buyacc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sellpbu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sellacc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stock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price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amt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callprice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callamt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qty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owflag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delflag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delreff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oldtrdnum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oldtrddate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buybranchid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sellbranchid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contractnum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status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rsptime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remark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trdnum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text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4234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报价回购出库撤单</a:t>
                      </a:r>
                    </a:p>
                  </a:txBody>
                  <a:tcPr marL="2466" marR="2466" marT="24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记录编号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记录写入日期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记录写入时间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会员内部订单号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同被撤订单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同被撤订单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无意义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无意义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同被撤订单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无意义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无意义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同被撤订单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无意义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同被撤订单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QBW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被撤订单的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reff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无意义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无意义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同被撤订单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同被撤订单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无意义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R/F/E/O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接收确认时间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错误信息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成交编号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保留字段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234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报价回购入库撤单</a:t>
                      </a:r>
                    </a:p>
                  </a:txBody>
                  <a:tcPr marL="2466" marR="2466" marT="24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记录编号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记录写入日期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记录写入时间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会员内部订单号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同被撤订单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同被撤订单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无意义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无意义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同被撤订单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无意义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无意义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同被撤订单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无意义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同被撤订单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QBD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被撤订单的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reff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无意义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无意义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同被撤订单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同被撤订单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无意义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R/F/E/O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接收确认时间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错误信息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成交编号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保留字段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报价回购业务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-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出入库撤单申报举例</a:t>
            </a:r>
            <a:endParaRPr lang="en-US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261938" y="858839"/>
            <a:ext cx="8043862" cy="149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85720" y="785794"/>
            <a:ext cx="7943876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1200" kern="0" dirty="0" smtClean="0">
                <a:latin typeface="+mn-lt"/>
                <a:ea typeface="+mn-ea"/>
              </a:rPr>
              <a:t>20201		</a:t>
            </a:r>
            <a:r>
              <a:rPr lang="zh-CN" altLang="en-US" sz="1200" kern="0" dirty="0" smtClean="0">
                <a:latin typeface="+mn-lt"/>
                <a:ea typeface="+mn-ea"/>
              </a:rPr>
              <a:t>登录</a:t>
            </a:r>
            <a:r>
              <a:rPr lang="en-US" altLang="zh-CN" sz="1200" kern="0" dirty="0" smtClean="0">
                <a:latin typeface="+mn-lt"/>
                <a:ea typeface="+mn-ea"/>
              </a:rPr>
              <a:t>EzQES</a:t>
            </a:r>
            <a:r>
              <a:rPr lang="zh-CN" altLang="en-US" sz="1200" kern="0" dirty="0" smtClean="0">
                <a:latin typeface="+mn-lt"/>
                <a:ea typeface="+mn-ea"/>
              </a:rPr>
              <a:t>的</a:t>
            </a:r>
            <a:r>
              <a:rPr lang="en-US" altLang="zh-CN" sz="1200" kern="0" dirty="0" smtClean="0">
                <a:latin typeface="+mn-lt"/>
                <a:ea typeface="+mn-ea"/>
              </a:rPr>
              <a:t>PBU</a:t>
            </a:r>
          </a:p>
          <a:p>
            <a:pPr marL="342900" lvl="0" indent="-342900" algn="l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1200" kern="0" dirty="0" smtClean="0">
                <a:latin typeface="+mn-lt"/>
                <a:ea typeface="+mn-ea"/>
              </a:rPr>
              <a:t>A111222333	</a:t>
            </a:r>
            <a:r>
              <a:rPr lang="zh-CN" altLang="en-US" sz="1200" kern="0" dirty="0" smtClean="0">
                <a:latin typeface="+mn-lt"/>
                <a:ea typeface="+mn-ea"/>
              </a:rPr>
              <a:t>具有报价回购资格的券商账户</a:t>
            </a:r>
          </a:p>
          <a:p>
            <a:pPr marL="342900" lvl="0" indent="-342900" algn="l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1200" kern="0" dirty="0" smtClean="0">
                <a:latin typeface="+mn-lt"/>
                <a:ea typeface="+mn-ea"/>
              </a:rPr>
              <a:t>11122		</a:t>
            </a:r>
            <a:r>
              <a:rPr lang="zh-CN" altLang="en-US" sz="1200" kern="0" dirty="0" smtClean="0">
                <a:latin typeface="+mn-lt"/>
                <a:ea typeface="+mn-ea"/>
              </a:rPr>
              <a:t>券商账户所在的营业部代码，如无营业部代码，则用</a:t>
            </a:r>
            <a:r>
              <a:rPr lang="en-US" altLang="zh-CN" sz="1200" kern="0" dirty="0" smtClean="0">
                <a:latin typeface="+mn-lt"/>
                <a:ea typeface="+mn-ea"/>
              </a:rPr>
              <a:t>00000</a:t>
            </a:r>
          </a:p>
          <a:p>
            <a:pPr marL="342900" lvl="0" indent="-342900" algn="l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1200" kern="0" dirty="0" smtClean="0">
                <a:latin typeface="+mn-lt"/>
                <a:ea typeface="+mn-ea"/>
              </a:rPr>
              <a:t>21564		</a:t>
            </a:r>
            <a:r>
              <a:rPr lang="zh-CN" altLang="en-US" sz="1200" kern="0" dirty="0" smtClean="0">
                <a:latin typeface="+mn-lt"/>
                <a:ea typeface="+mn-ea"/>
              </a:rPr>
              <a:t>具有报价回购资格的券商</a:t>
            </a:r>
            <a:r>
              <a:rPr lang="en-US" altLang="zh-CN" sz="1200" kern="0" dirty="0" smtClean="0">
                <a:latin typeface="+mn-lt"/>
                <a:ea typeface="+mn-ea"/>
              </a:rPr>
              <a:t>PBU</a:t>
            </a:r>
          </a:p>
          <a:p>
            <a:pPr marL="342900" lvl="0" indent="-342900" algn="l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1200" kern="0" dirty="0" smtClean="0">
                <a:latin typeface="+mn-lt"/>
                <a:ea typeface="+mn-ea"/>
              </a:rPr>
              <a:t>A123456789	</a:t>
            </a:r>
            <a:r>
              <a:rPr lang="zh-CN" altLang="en-US" sz="1200" kern="0" dirty="0" smtClean="0">
                <a:latin typeface="+mn-lt"/>
                <a:ea typeface="+mn-ea"/>
              </a:rPr>
              <a:t>具有报价回购资格的合格投资者</a:t>
            </a:r>
          </a:p>
          <a:p>
            <a:pPr marL="342900" lvl="0" indent="-342900" algn="l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1200" kern="0" dirty="0" smtClean="0">
                <a:latin typeface="+mn-lt"/>
                <a:ea typeface="+mn-ea"/>
              </a:rPr>
              <a:t>31235		</a:t>
            </a:r>
            <a:r>
              <a:rPr lang="zh-CN" altLang="en-US" sz="1200" kern="0" dirty="0" smtClean="0">
                <a:latin typeface="+mn-lt"/>
                <a:ea typeface="+mn-ea"/>
              </a:rPr>
              <a:t>投资者对应的</a:t>
            </a:r>
            <a:r>
              <a:rPr lang="en-US" altLang="zh-CN" sz="1200" kern="0" dirty="0" smtClean="0">
                <a:latin typeface="+mn-lt"/>
                <a:ea typeface="+mn-ea"/>
              </a:rPr>
              <a:t>PBU</a:t>
            </a:r>
          </a:p>
          <a:p>
            <a:pPr marL="342900" lvl="0" indent="-342900" algn="l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1200" kern="0" dirty="0" smtClean="0">
                <a:latin typeface="+mn-lt"/>
                <a:ea typeface="+mn-ea"/>
              </a:rPr>
              <a:t>10125		</a:t>
            </a:r>
            <a:r>
              <a:rPr lang="zh-CN" altLang="en-US" sz="1200" kern="0" dirty="0" smtClean="0">
                <a:latin typeface="+mn-lt"/>
                <a:ea typeface="+mn-ea"/>
              </a:rPr>
              <a:t>投资者所在营业部代码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28596" y="6286520"/>
            <a:ext cx="7943876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蓝色部分：交易所填写的内容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85720" y="2285992"/>
            <a:ext cx="7943876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场景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1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中</a:t>
            </a:r>
            <a:r>
              <a:rPr lang="en-US" altLang="zh-CN" sz="1200" kern="0" dirty="0" smtClean="0"/>
              <a:t>A111222333 </a:t>
            </a:r>
            <a:r>
              <a:rPr lang="zh-CN" altLang="en-US" sz="1200" kern="0" dirty="0" smtClean="0"/>
              <a:t>进行了出入库；</a:t>
            </a:r>
            <a:endParaRPr lang="en-US" altLang="zh-CN" sz="1200" kern="0" dirty="0" smtClean="0"/>
          </a:p>
          <a:p>
            <a:pPr marL="342900" lvl="0" indent="-342900" algn="l">
              <a:lnSpc>
                <a:spcPct val="8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US" altLang="zh-CN" sz="1200" kern="0" dirty="0" smtClean="0"/>
              <a:t>A111222333</a:t>
            </a:r>
            <a:r>
              <a:rPr lang="zh-CN" altLang="en-US" sz="1200" kern="0" dirty="0" smtClean="0"/>
              <a:t>账户通过</a:t>
            </a:r>
            <a:r>
              <a:rPr lang="en-US" altLang="zh-CN" sz="1200" kern="0" dirty="0" smtClean="0"/>
              <a:t>PBU 21564</a:t>
            </a:r>
            <a:r>
              <a:rPr lang="zh-CN" altLang="en-US" sz="1200" kern="0" dirty="0" smtClean="0"/>
              <a:t>在</a:t>
            </a:r>
            <a:r>
              <a:rPr lang="en-US" altLang="zh-CN" sz="1200" kern="0" dirty="0" smtClean="0"/>
              <a:t>11122</a:t>
            </a:r>
            <a:r>
              <a:rPr lang="zh-CN" altLang="en-US" sz="1200" kern="0" dirty="0" smtClean="0"/>
              <a:t>营业部进行了一笔报价回购出库业务，出库证券为</a:t>
            </a:r>
            <a:r>
              <a:rPr lang="en-US" altLang="zh-CN" sz="1200" kern="0" dirty="0" smtClean="0"/>
              <a:t>100303</a:t>
            </a:r>
            <a:r>
              <a:rPr lang="zh-CN" altLang="en-US" sz="1200" kern="0" dirty="0" smtClean="0"/>
              <a:t>，数量</a:t>
            </a:r>
            <a:r>
              <a:rPr lang="en-US" altLang="zh-CN" sz="1200" kern="0" dirty="0" smtClean="0"/>
              <a:t>15</a:t>
            </a:r>
            <a:r>
              <a:rPr lang="zh-CN" altLang="en-US" sz="1200" kern="0" dirty="0" smtClean="0"/>
              <a:t>手；</a:t>
            </a:r>
            <a:endParaRPr lang="en-US" altLang="zh-CN" sz="1200" kern="0" dirty="0" smtClean="0"/>
          </a:p>
          <a:p>
            <a:pPr marL="342900" lvl="0" indent="-342900" algn="l">
              <a:lnSpc>
                <a:spcPct val="8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US" altLang="zh-CN" sz="1200" kern="0" dirty="0" smtClean="0"/>
              <a:t>A111222333</a:t>
            </a:r>
            <a:r>
              <a:rPr lang="zh-CN" altLang="en-US" sz="1200" kern="0" dirty="0" smtClean="0"/>
              <a:t>账户通过</a:t>
            </a:r>
            <a:r>
              <a:rPr lang="en-US" altLang="zh-CN" sz="1200" kern="0" dirty="0" smtClean="0"/>
              <a:t>PBU 21564</a:t>
            </a:r>
            <a:r>
              <a:rPr lang="zh-CN" altLang="en-US" sz="1200" kern="0" dirty="0" smtClean="0"/>
              <a:t>在</a:t>
            </a:r>
            <a:r>
              <a:rPr lang="en-US" altLang="zh-CN" sz="1200" kern="0" dirty="0" smtClean="0"/>
              <a:t>11122</a:t>
            </a:r>
            <a:r>
              <a:rPr lang="zh-CN" altLang="en-US" sz="1200" kern="0" dirty="0" smtClean="0"/>
              <a:t>营业部进行了一笔报价回购入库业务，入库证券为</a:t>
            </a:r>
            <a:r>
              <a:rPr lang="en-US" altLang="zh-CN" sz="1200" kern="0" dirty="0" smtClean="0"/>
              <a:t>100303</a:t>
            </a:r>
            <a:r>
              <a:rPr lang="zh-CN" altLang="en-US" sz="1200" kern="0" dirty="0" smtClean="0"/>
              <a:t>，数量</a:t>
            </a:r>
            <a:r>
              <a:rPr lang="en-US" altLang="zh-CN" sz="1200" kern="0" dirty="0" smtClean="0"/>
              <a:t>18</a:t>
            </a:r>
            <a:r>
              <a:rPr lang="zh-CN" altLang="en-US" sz="1200" kern="0" dirty="0" smtClean="0"/>
              <a:t>手</a:t>
            </a:r>
            <a:endParaRPr lang="en-US" altLang="zh-CN" sz="1200" kern="0" dirty="0" smtClean="0"/>
          </a:p>
          <a:p>
            <a:pPr marL="342900" lvl="0" indent="-342900" algn="l">
              <a:lnSpc>
                <a:spcPct val="80000"/>
              </a:lnSpc>
              <a:spcBef>
                <a:spcPct val="20000"/>
              </a:spcBef>
              <a:buFont typeface="+mj-lt"/>
              <a:buAutoNum type="arabicPeriod"/>
            </a:pP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342900" lvl="0" indent="-342900" algn="l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1200" kern="0" dirty="0" smtClean="0">
                <a:latin typeface="+mn-lt"/>
                <a:ea typeface="+mn-ea"/>
              </a:rPr>
              <a:t>场景</a:t>
            </a:r>
            <a:r>
              <a:rPr lang="en-US" altLang="zh-CN" sz="1200" kern="0" dirty="0" smtClean="0">
                <a:latin typeface="+mn-lt"/>
                <a:ea typeface="+mn-ea"/>
              </a:rPr>
              <a:t>2</a:t>
            </a:r>
            <a:r>
              <a:rPr lang="zh-CN" altLang="en-US" sz="1200" kern="0" dirty="0" smtClean="0">
                <a:latin typeface="+mn-lt"/>
                <a:ea typeface="+mn-ea"/>
              </a:rPr>
              <a:t>：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342900" lvl="0" indent="-342900" algn="l">
              <a:lnSpc>
                <a:spcPct val="80000"/>
              </a:lnSpc>
              <a:spcBef>
                <a:spcPct val="20000"/>
              </a:spcBef>
            </a:pPr>
            <a:r>
              <a:rPr lang="en-US" altLang="zh-CN" sz="1200" kern="0" dirty="0" smtClean="0"/>
              <a:t>	</a:t>
            </a:r>
            <a:r>
              <a:rPr lang="zh-CN" altLang="en-US" sz="1200" kern="0" dirty="0" smtClean="0"/>
              <a:t>对上述</a:t>
            </a:r>
            <a:r>
              <a:rPr lang="en-US" altLang="zh-CN" sz="1200" kern="0" dirty="0" smtClean="0"/>
              <a:t>2</a:t>
            </a:r>
            <a:r>
              <a:rPr lang="zh-CN" altLang="en-US" sz="1200" kern="0" dirty="0" smtClean="0"/>
              <a:t>笔出入库业务进行撤单；</a:t>
            </a:r>
            <a:endParaRPr lang="en-US" altLang="zh-CN" sz="1200" kern="0" dirty="0" smtClean="0"/>
          </a:p>
          <a:p>
            <a:pPr marL="342900" lvl="0" indent="-342900" algn="l">
              <a:lnSpc>
                <a:spcPct val="80000"/>
              </a:lnSpc>
              <a:spcBef>
                <a:spcPct val="20000"/>
              </a:spcBef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上面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lang="zh-CN" altLang="en-US" sz="1200" kern="0" dirty="0" smtClean="0">
                <a:latin typeface="+mn-lt"/>
                <a:ea typeface="+mn-ea"/>
              </a:rPr>
              <a:t>笔撤单申报报送到</a:t>
            </a:r>
            <a:r>
              <a:rPr lang="en-US" altLang="zh-CN" sz="1200" kern="0" dirty="0" smtClean="0"/>
              <a:t>EzQES 20201 PBU</a:t>
            </a:r>
            <a:r>
              <a:rPr lang="zh-CN" altLang="en-US" sz="1200" kern="0" dirty="0" smtClean="0"/>
              <a:t>所对应的数据库表中。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13" name="灯片编号占位符 3"/>
          <p:cNvSpPr txBox="1">
            <a:spLocks/>
          </p:cNvSpPr>
          <p:nvPr/>
        </p:nvSpPr>
        <p:spPr>
          <a:xfrm>
            <a:off x="3678238" y="6588125"/>
            <a:ext cx="1693862" cy="26987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B80056-CF79-4DAD-AEA0-98CD02670C9E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500034" y="4143380"/>
          <a:ext cx="8215364" cy="1433552"/>
        </p:xfrm>
        <a:graphic>
          <a:graphicData uri="http://schemas.openxmlformats.org/drawingml/2006/table">
            <a:tbl>
              <a:tblPr/>
              <a:tblGrid>
                <a:gridCol w="561238"/>
                <a:gridCol w="222560"/>
                <a:gridCol w="261266"/>
                <a:gridCol w="261266"/>
                <a:gridCol w="299973"/>
                <a:gridCol w="261266"/>
                <a:gridCol w="280619"/>
                <a:gridCol w="261266"/>
                <a:gridCol w="324163"/>
                <a:gridCol w="261266"/>
                <a:gridCol w="377384"/>
                <a:gridCol w="377384"/>
                <a:gridCol w="382222"/>
                <a:gridCol w="382222"/>
                <a:gridCol w="261266"/>
                <a:gridCol w="261266"/>
                <a:gridCol w="261266"/>
                <a:gridCol w="304811"/>
                <a:gridCol w="261266"/>
                <a:gridCol w="261266"/>
                <a:gridCol w="261266"/>
                <a:gridCol w="261266"/>
                <a:gridCol w="261266"/>
                <a:gridCol w="261266"/>
                <a:gridCol w="261266"/>
                <a:gridCol w="261266"/>
                <a:gridCol w="261266"/>
                <a:gridCol w="261266"/>
              </a:tblGrid>
              <a:tr h="513766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字段名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rec_num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reqdate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reqtime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reff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buypbu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buyacc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sellpbu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sellacc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stock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price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amt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callprice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callamt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qty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owflag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delflag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delreff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oldtrdnum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oldtrddate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buybranchid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sellbranchid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contractnum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status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rsptime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remark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trdnum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text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7890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报价回购出库申报撤单</a:t>
                      </a:r>
                    </a:p>
                  </a:txBody>
                  <a:tcPr marL="2693" marR="2693" marT="269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20110623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09:50:13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1234560003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21564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A111222333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空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空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100303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空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空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空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空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15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QBW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1234560001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空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空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11122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空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空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3366FF"/>
                          </a:solidFill>
                          <a:latin typeface="宋体"/>
                        </a:rPr>
                        <a:t>09:50:13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3366FF"/>
                          </a:solidFill>
                          <a:latin typeface="宋体"/>
                        </a:rPr>
                        <a:t>O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3366FF"/>
                          </a:solidFill>
                          <a:latin typeface="宋体"/>
                        </a:rPr>
                        <a:t>656434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空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890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报价回购入库申报撤单</a:t>
                      </a:r>
                    </a:p>
                  </a:txBody>
                  <a:tcPr marL="2693" marR="2693" marT="269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20110623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09:50:14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1234560004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空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空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21564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A111222333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100303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空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空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空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空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QBD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1234560002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空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空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空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11122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空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3366FF"/>
                          </a:solidFill>
                          <a:latin typeface="宋体"/>
                        </a:rPr>
                        <a:t>09:50:14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3366FF"/>
                          </a:solidFill>
                          <a:latin typeface="宋体"/>
                        </a:rPr>
                        <a:t>O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3366FF"/>
                          </a:solidFill>
                          <a:latin typeface="宋体"/>
                        </a:rPr>
                        <a:t>656435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空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报价回购业务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-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回购申报</a:t>
            </a:r>
            <a:endParaRPr lang="en-US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261938" y="858838"/>
            <a:ext cx="8043862" cy="477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14282" y="785794"/>
            <a:ext cx="8043862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证券代码：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205***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订单类型：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QNE</a:t>
            </a: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帐号</a:t>
            </a: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买方必须为具有报价回购资格的券商账户</a:t>
            </a: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卖方必须为具有报价回购资格的合格投资者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PBU</a:t>
            </a: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买方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PBU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必须具有报价回购资格，且与登录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PBU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属于同一家会员</a:t>
            </a: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卖方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PBU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必须与登录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PBU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属于同一家会员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数量：最低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50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手，且必须为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手的整数倍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申报时间</a:t>
            </a: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9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：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30-11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：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30  13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：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00-15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：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10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申报价格及提前购回价格：必须大于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，精度为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0.001 </a:t>
            </a: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回购总额控制：交易系统将根据业务部门提交的规则进行总额控制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实时扣减额度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实时返回</a:t>
            </a: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若通过校验，则返回成功标志及成交序列号。</a:t>
            </a: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若未通过校验，则返回失败标志及错误码。 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3678238" y="6588125"/>
            <a:ext cx="1693862" cy="26987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B80056-CF79-4DAD-AEA0-98CD02670C9E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214282" y="4000504"/>
          <a:ext cx="8644004" cy="1602328"/>
        </p:xfrm>
        <a:graphic>
          <a:graphicData uri="http://schemas.openxmlformats.org/drawingml/2006/table">
            <a:tbl>
              <a:tblPr/>
              <a:tblGrid>
                <a:gridCol w="307633"/>
                <a:gridCol w="275004"/>
                <a:gridCol w="275004"/>
                <a:gridCol w="275004"/>
                <a:gridCol w="275004"/>
                <a:gridCol w="275004"/>
                <a:gridCol w="275004"/>
                <a:gridCol w="275004"/>
                <a:gridCol w="275004"/>
                <a:gridCol w="275004"/>
                <a:gridCol w="410176"/>
                <a:gridCol w="410176"/>
                <a:gridCol w="388036"/>
                <a:gridCol w="388036"/>
                <a:gridCol w="265682"/>
                <a:gridCol w="307633"/>
                <a:gridCol w="307633"/>
                <a:gridCol w="307633"/>
                <a:gridCol w="307633"/>
                <a:gridCol w="307633"/>
                <a:gridCol w="307633"/>
                <a:gridCol w="307633"/>
                <a:gridCol w="307633"/>
                <a:gridCol w="307633"/>
                <a:gridCol w="307633"/>
                <a:gridCol w="307633"/>
                <a:gridCol w="307633"/>
                <a:gridCol w="307633"/>
              </a:tblGrid>
              <a:tr h="129129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1" i="0" u="none" strike="noStrike" dirty="0">
                          <a:solidFill>
                            <a:srgbClr val="FFFFFF"/>
                          </a:solidFill>
                          <a:latin typeface="宋体"/>
                        </a:rPr>
                        <a:t>序号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6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7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8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9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11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12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13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14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15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16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17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18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19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20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21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22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23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24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26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27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83273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字段名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rec_num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reqdate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reqtime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reff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buypbu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buyacc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sellpbu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sellacc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stock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price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amt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callprice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callamt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qty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owflag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delflag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delreff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oldtrdnum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oldtrddate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buybranchid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sellbranchid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contractnum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status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rsptime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remark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trdnum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text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98779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报价回购申报</a:t>
                      </a:r>
                    </a:p>
                  </a:txBody>
                  <a:tcPr marL="2466" marR="2466" marT="24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记录编号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记录写入日期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记录写入时间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会员内部订单号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自营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PBU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自营证券账户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投资者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PBU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投资者帐号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205***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每百元资金到期年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收益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无意义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每百元资金提前购回年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收益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无意义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整数，单位手，最低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50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手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QNE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无意义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无意义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无意义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自营营业部代码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投资者营业部代码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无意义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R/F/E/O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接收确认时间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错误信息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成交编号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保留字段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报价回购业务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-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回购申报撤单</a:t>
            </a:r>
            <a:endParaRPr lang="en-US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261938" y="858838"/>
            <a:ext cx="8043862" cy="477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3678238" y="6588125"/>
            <a:ext cx="1693862" cy="26987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B80056-CF79-4DAD-AEA0-98CD02670C9E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14338" y="1011239"/>
            <a:ext cx="8043862" cy="2560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使用买方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PBU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和被撤单</a:t>
            </a:r>
            <a:r>
              <a:rPr kumimoji="0" lang="en-US" altLang="zh-CN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reff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作为订单索引，找到回购申报，并对以下内容进行检查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证券代码：必须同回购申报中证券代码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订单类型：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QNE</a:t>
            </a:r>
            <a:r>
              <a:rPr kumimoji="0" lang="en-US" altLang="zh-CN" sz="1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, </a:t>
            </a:r>
            <a:r>
              <a:rPr kumimoji="0" lang="en-US" altLang="zh-CN" sz="12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delflag</a:t>
            </a:r>
            <a:r>
              <a:rPr kumimoji="0" lang="en-US" altLang="zh-CN" sz="1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=1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帐号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买方帐号必须同回购申报订单中买方帐号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卖方帐号必须同回购申报订单中卖方帐号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PBU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：登录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PBU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与买方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PBU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属于同一家会员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申报时间：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9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30-11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30  13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00-15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</a:t>
            </a: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实时返回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若通过校验，则表示撤单成功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若未通过校验，则返回错误码。 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285720" y="4000504"/>
          <a:ext cx="8501116" cy="1226598"/>
        </p:xfrm>
        <a:graphic>
          <a:graphicData uri="http://schemas.openxmlformats.org/drawingml/2006/table">
            <a:tbl>
              <a:tblPr/>
              <a:tblGrid>
                <a:gridCol w="302547"/>
                <a:gridCol w="270459"/>
                <a:gridCol w="270459"/>
                <a:gridCol w="270459"/>
                <a:gridCol w="270459"/>
                <a:gridCol w="270459"/>
                <a:gridCol w="270459"/>
                <a:gridCol w="270459"/>
                <a:gridCol w="270459"/>
                <a:gridCol w="270459"/>
                <a:gridCol w="403396"/>
                <a:gridCol w="403396"/>
                <a:gridCol w="381622"/>
                <a:gridCol w="381622"/>
                <a:gridCol w="261291"/>
                <a:gridCol w="302547"/>
                <a:gridCol w="302547"/>
                <a:gridCol w="302547"/>
                <a:gridCol w="302547"/>
                <a:gridCol w="302547"/>
                <a:gridCol w="302547"/>
                <a:gridCol w="302547"/>
                <a:gridCol w="302547"/>
                <a:gridCol w="302547"/>
                <a:gridCol w="302547"/>
                <a:gridCol w="302547"/>
                <a:gridCol w="302547"/>
                <a:gridCol w="302547"/>
              </a:tblGrid>
              <a:tr h="87517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1" i="0" u="none" strike="noStrike">
                          <a:solidFill>
                            <a:srgbClr val="FFFFFF"/>
                          </a:solidFill>
                          <a:latin typeface="宋体"/>
                        </a:rPr>
                        <a:t>序号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6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7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8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9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11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12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13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14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15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16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17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18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19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20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21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22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23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24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26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27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70555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字段名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rec_num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reqdate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reqtime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reff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buypbu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buyacc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sellpbu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sellacc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stock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price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amt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callprice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callamt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qty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owflag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delflag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delreff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oldtrdnum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oldtrddate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buybranchid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sellbranchid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contractnum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status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rsptime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remark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trdnum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text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7055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报价回购申报撤单</a:t>
                      </a:r>
                    </a:p>
                  </a:txBody>
                  <a:tcPr marL="2466" marR="2466" marT="24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记录编号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记录写入日期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记录写入时间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会员内部订单号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同被撤订单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同被撤订单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同被撤订单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同被撤订单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同被撤订单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同被撤订单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无意义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同被撤订单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无意义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同被撤订单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QNE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被撤订单的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reff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无意义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无意义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同被撤订单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同被撤订单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无意义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R/F/E/O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接收确认时间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错误信息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成交编号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保留字段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报价回购业务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-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回购申报及撤单举例</a:t>
            </a:r>
            <a:endParaRPr lang="en-US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261938" y="858839"/>
            <a:ext cx="8043862" cy="149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85720" y="785794"/>
            <a:ext cx="7943876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1200" kern="0" dirty="0" smtClean="0">
                <a:latin typeface="+mn-lt"/>
                <a:ea typeface="+mn-ea"/>
              </a:rPr>
              <a:t>20201		</a:t>
            </a:r>
            <a:r>
              <a:rPr lang="zh-CN" altLang="en-US" sz="1200" kern="0" dirty="0" smtClean="0">
                <a:latin typeface="+mn-lt"/>
                <a:ea typeface="+mn-ea"/>
              </a:rPr>
              <a:t>登录</a:t>
            </a:r>
            <a:r>
              <a:rPr lang="en-US" altLang="zh-CN" sz="1200" kern="0" dirty="0" smtClean="0">
                <a:latin typeface="+mn-lt"/>
                <a:ea typeface="+mn-ea"/>
              </a:rPr>
              <a:t>EzQES</a:t>
            </a:r>
            <a:r>
              <a:rPr lang="zh-CN" altLang="en-US" sz="1200" kern="0" dirty="0" smtClean="0">
                <a:latin typeface="+mn-lt"/>
                <a:ea typeface="+mn-ea"/>
              </a:rPr>
              <a:t>的</a:t>
            </a:r>
            <a:r>
              <a:rPr lang="en-US" altLang="zh-CN" sz="1200" kern="0" dirty="0" smtClean="0">
                <a:latin typeface="+mn-lt"/>
                <a:ea typeface="+mn-ea"/>
              </a:rPr>
              <a:t>PBU</a:t>
            </a:r>
          </a:p>
          <a:p>
            <a:pPr marL="342900" lvl="0" indent="-342900" algn="l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1200" kern="0" dirty="0" smtClean="0">
                <a:latin typeface="+mn-lt"/>
                <a:ea typeface="+mn-ea"/>
              </a:rPr>
              <a:t>A111222333	</a:t>
            </a:r>
            <a:r>
              <a:rPr lang="zh-CN" altLang="en-US" sz="1200" kern="0" dirty="0" smtClean="0">
                <a:latin typeface="+mn-lt"/>
                <a:ea typeface="+mn-ea"/>
              </a:rPr>
              <a:t>具有报价回购资格的券商账户</a:t>
            </a:r>
          </a:p>
          <a:p>
            <a:pPr marL="342900" lvl="0" indent="-342900" algn="l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1200" kern="0" dirty="0" smtClean="0">
                <a:latin typeface="+mn-lt"/>
                <a:ea typeface="+mn-ea"/>
              </a:rPr>
              <a:t>11122		</a:t>
            </a:r>
            <a:r>
              <a:rPr lang="zh-CN" altLang="en-US" sz="1200" kern="0" dirty="0" smtClean="0">
                <a:latin typeface="+mn-lt"/>
                <a:ea typeface="+mn-ea"/>
              </a:rPr>
              <a:t>券商账户所在的营业部代码，如无营业部代码，则用</a:t>
            </a:r>
            <a:r>
              <a:rPr lang="en-US" altLang="zh-CN" sz="1200" kern="0" dirty="0" smtClean="0">
                <a:latin typeface="+mn-lt"/>
                <a:ea typeface="+mn-ea"/>
              </a:rPr>
              <a:t>00000</a:t>
            </a:r>
          </a:p>
          <a:p>
            <a:pPr marL="342900" lvl="0" indent="-342900" algn="l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1200" kern="0" dirty="0" smtClean="0">
                <a:latin typeface="+mn-lt"/>
                <a:ea typeface="+mn-ea"/>
              </a:rPr>
              <a:t>21564		</a:t>
            </a:r>
            <a:r>
              <a:rPr lang="zh-CN" altLang="en-US" sz="1200" kern="0" dirty="0" smtClean="0">
                <a:latin typeface="+mn-lt"/>
                <a:ea typeface="+mn-ea"/>
              </a:rPr>
              <a:t>具有报价回购资格的券商</a:t>
            </a:r>
            <a:r>
              <a:rPr lang="en-US" altLang="zh-CN" sz="1200" kern="0" dirty="0" smtClean="0">
                <a:latin typeface="+mn-lt"/>
                <a:ea typeface="+mn-ea"/>
              </a:rPr>
              <a:t>PBU</a:t>
            </a:r>
          </a:p>
          <a:p>
            <a:pPr marL="342900" lvl="0" indent="-342900" algn="l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1200" kern="0" dirty="0" smtClean="0">
                <a:latin typeface="+mn-lt"/>
                <a:ea typeface="+mn-ea"/>
              </a:rPr>
              <a:t>A123456789	</a:t>
            </a:r>
            <a:r>
              <a:rPr lang="zh-CN" altLang="en-US" sz="1200" kern="0" dirty="0" smtClean="0">
                <a:latin typeface="+mn-lt"/>
                <a:ea typeface="+mn-ea"/>
              </a:rPr>
              <a:t>具有报价回购资格的合格投资者</a:t>
            </a:r>
          </a:p>
          <a:p>
            <a:pPr marL="342900" lvl="0" indent="-342900" algn="l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1200" kern="0" dirty="0" smtClean="0">
                <a:latin typeface="+mn-lt"/>
                <a:ea typeface="+mn-ea"/>
              </a:rPr>
              <a:t>31235		</a:t>
            </a:r>
            <a:r>
              <a:rPr lang="zh-CN" altLang="en-US" sz="1200" kern="0" dirty="0" smtClean="0">
                <a:latin typeface="+mn-lt"/>
                <a:ea typeface="+mn-ea"/>
              </a:rPr>
              <a:t>投资者对应的</a:t>
            </a:r>
            <a:r>
              <a:rPr lang="en-US" altLang="zh-CN" sz="1200" kern="0" dirty="0" smtClean="0">
                <a:latin typeface="+mn-lt"/>
                <a:ea typeface="+mn-ea"/>
              </a:rPr>
              <a:t>PBU</a:t>
            </a:r>
          </a:p>
          <a:p>
            <a:pPr marL="342900" lvl="0" indent="-342900" algn="l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1200" kern="0" dirty="0" smtClean="0">
                <a:latin typeface="+mn-lt"/>
                <a:ea typeface="+mn-ea"/>
              </a:rPr>
              <a:t>10125		</a:t>
            </a:r>
            <a:r>
              <a:rPr lang="zh-CN" altLang="en-US" sz="1200" kern="0" dirty="0" smtClean="0">
                <a:latin typeface="+mn-lt"/>
                <a:ea typeface="+mn-ea"/>
              </a:rPr>
              <a:t>投资者所在营业部代码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28596" y="6286520"/>
            <a:ext cx="7943876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蓝色部分：交易所填写的内容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85720" y="2285992"/>
            <a:ext cx="7943876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场景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：</a:t>
            </a:r>
            <a:endParaRPr lang="en-US" altLang="zh-CN" sz="1200" kern="0" dirty="0" smtClean="0"/>
          </a:p>
          <a:p>
            <a:pPr marL="342900" lvl="0" indent="-342900" algn="l">
              <a:lnSpc>
                <a:spcPct val="8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zh-CN" altLang="en-US" sz="1200" kern="0" dirty="0" smtClean="0"/>
              <a:t>投资者</a:t>
            </a:r>
            <a:r>
              <a:rPr lang="en-US" sz="1200" dirty="0" smtClean="0"/>
              <a:t>A123456789 (</a:t>
            </a:r>
            <a:r>
              <a:rPr lang="zh-CN" altLang="en-US" sz="1200" dirty="0" smtClean="0"/>
              <a:t>营业部</a:t>
            </a:r>
            <a:r>
              <a:rPr lang="en-US" altLang="zh-CN" sz="1200" kern="0" dirty="0" smtClean="0"/>
              <a:t>10125</a:t>
            </a:r>
            <a:r>
              <a:rPr lang="zh-CN" altLang="en-US" sz="1200" kern="0" dirty="0" smtClean="0"/>
              <a:t>，</a:t>
            </a:r>
            <a:r>
              <a:rPr lang="en-US" altLang="zh-CN" sz="1200" kern="0" dirty="0" smtClean="0"/>
              <a:t>PBU 31235</a:t>
            </a:r>
            <a:r>
              <a:rPr lang="en-US" sz="1200" dirty="0" smtClean="0"/>
              <a:t>)</a:t>
            </a:r>
            <a:r>
              <a:rPr lang="zh-CN" altLang="en-US" sz="1200" dirty="0" smtClean="0"/>
              <a:t>与证券公司的</a:t>
            </a:r>
            <a:r>
              <a:rPr lang="en-US" altLang="zh-CN" sz="1200" kern="0" dirty="0" smtClean="0"/>
              <a:t>A111222333</a:t>
            </a:r>
            <a:r>
              <a:rPr lang="zh-CN" altLang="en-US" sz="1200" kern="0" dirty="0" smtClean="0"/>
              <a:t>账户</a:t>
            </a:r>
            <a:r>
              <a:rPr lang="en-US" altLang="zh-CN" sz="1200" kern="0" dirty="0" smtClean="0"/>
              <a:t>(</a:t>
            </a:r>
            <a:r>
              <a:rPr lang="zh-CN" altLang="en-US" sz="1200" dirty="0" smtClean="0"/>
              <a:t>营业部</a:t>
            </a:r>
            <a:r>
              <a:rPr lang="en-US" altLang="zh-CN" sz="1200" dirty="0" smtClean="0"/>
              <a:t>11122</a:t>
            </a:r>
            <a:r>
              <a:rPr lang="zh-CN" altLang="en-US" sz="1200" dirty="0" smtClean="0"/>
              <a:t>，</a:t>
            </a:r>
            <a:r>
              <a:rPr lang="en-US" altLang="zh-CN" sz="1200" kern="0" dirty="0" smtClean="0"/>
              <a:t>PBU 21564)</a:t>
            </a:r>
            <a:r>
              <a:rPr lang="zh-CN" altLang="en-US" sz="1200" kern="0" dirty="0" smtClean="0"/>
              <a:t>之间进行了一笔报价回购的</a:t>
            </a:r>
            <a:r>
              <a:rPr lang="en-US" altLang="zh-CN" sz="1200" kern="0" dirty="0" smtClean="0"/>
              <a:t>7</a:t>
            </a:r>
            <a:r>
              <a:rPr lang="zh-CN" altLang="en-US" sz="1200" kern="0" dirty="0" smtClean="0"/>
              <a:t>天期回购申报业务</a:t>
            </a:r>
            <a:r>
              <a:rPr lang="en-US" altLang="zh-CN" sz="1200" kern="0" dirty="0" smtClean="0"/>
              <a:t>(</a:t>
            </a:r>
            <a:r>
              <a:rPr lang="zh-CN" altLang="en-US" sz="1200" kern="0" dirty="0" smtClean="0"/>
              <a:t>代码</a:t>
            </a:r>
            <a:r>
              <a:rPr lang="en-US" altLang="zh-CN" sz="1200" kern="0" dirty="0" smtClean="0"/>
              <a:t>205007)</a:t>
            </a:r>
            <a:r>
              <a:rPr lang="zh-CN" altLang="en-US" sz="1200" kern="0" dirty="0" smtClean="0"/>
              <a:t>，数量</a:t>
            </a:r>
            <a:r>
              <a:rPr lang="en-US" altLang="zh-CN" sz="1200" kern="0" dirty="0" smtClean="0"/>
              <a:t>60</a:t>
            </a:r>
            <a:r>
              <a:rPr lang="zh-CN" altLang="en-US" sz="1200" kern="0" dirty="0" smtClean="0"/>
              <a:t>手</a:t>
            </a:r>
            <a:r>
              <a:rPr lang="en-US" altLang="zh-CN" sz="1200" kern="0" dirty="0" smtClean="0"/>
              <a:t>(</a:t>
            </a:r>
            <a:r>
              <a:rPr lang="zh-CN" altLang="en-US" sz="1200" kern="0" dirty="0" smtClean="0"/>
              <a:t>即投资者借给证券公司</a:t>
            </a:r>
            <a:r>
              <a:rPr lang="en-US" altLang="zh-CN" sz="1200" kern="0" dirty="0" smtClean="0"/>
              <a:t>60000</a:t>
            </a:r>
            <a:r>
              <a:rPr lang="zh-CN" altLang="en-US" sz="1200" kern="0" dirty="0" smtClean="0"/>
              <a:t>元</a:t>
            </a:r>
            <a:r>
              <a:rPr lang="en-US" altLang="zh-CN" sz="1200" kern="0" dirty="0" smtClean="0"/>
              <a:t>)</a:t>
            </a:r>
            <a:r>
              <a:rPr lang="zh-CN" altLang="en-US" sz="1200" kern="0" dirty="0" smtClean="0"/>
              <a:t>，</a:t>
            </a:r>
            <a:r>
              <a:rPr lang="zh-CN" altLang="en-US" sz="1200" dirty="0" smtClean="0">
                <a:solidFill>
                  <a:srgbClr val="000000"/>
                </a:solidFill>
                <a:latin typeface="宋体"/>
              </a:rPr>
              <a:t>每百元资金到期年收益</a:t>
            </a:r>
            <a:r>
              <a:rPr lang="en-US" altLang="zh-CN" sz="1200" dirty="0" smtClean="0">
                <a:solidFill>
                  <a:srgbClr val="000000"/>
                </a:solidFill>
                <a:latin typeface="宋体"/>
              </a:rPr>
              <a:t>3.612</a:t>
            </a:r>
            <a:r>
              <a:rPr lang="zh-CN" altLang="en-US" sz="1200" dirty="0" smtClean="0">
                <a:solidFill>
                  <a:srgbClr val="000000"/>
                </a:solidFill>
                <a:latin typeface="宋体"/>
              </a:rPr>
              <a:t>元，提前购回则每百元资金期年收益</a:t>
            </a:r>
            <a:r>
              <a:rPr lang="en-US" altLang="zh-CN" sz="1200" dirty="0" smtClean="0">
                <a:solidFill>
                  <a:srgbClr val="000000"/>
                </a:solidFill>
                <a:latin typeface="宋体"/>
              </a:rPr>
              <a:t>0.5</a:t>
            </a:r>
            <a:r>
              <a:rPr lang="zh-CN" altLang="en-US" sz="1200" dirty="0" smtClean="0">
                <a:solidFill>
                  <a:srgbClr val="000000"/>
                </a:solidFill>
                <a:latin typeface="宋体"/>
              </a:rPr>
              <a:t>元</a:t>
            </a:r>
            <a:r>
              <a:rPr lang="zh-CN" altLang="en-US" sz="1200" kern="0" dirty="0" smtClean="0"/>
              <a:t>；</a:t>
            </a:r>
            <a:endParaRPr lang="en-US" altLang="zh-CN" sz="1200" kern="0" dirty="0" smtClean="0"/>
          </a:p>
          <a:p>
            <a:pPr marL="342900" lvl="0" indent="-342900" algn="l">
              <a:lnSpc>
                <a:spcPct val="8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zh-CN" altLang="en-US" sz="1200" kern="0" dirty="0" smtClean="0"/>
              <a:t>对上面这笔申报进行撤单</a:t>
            </a:r>
            <a:endParaRPr lang="en-US" altLang="zh-CN" sz="1200" kern="0" dirty="0" smtClean="0"/>
          </a:p>
          <a:p>
            <a:pPr marL="342900" lvl="0" indent="-342900" algn="l">
              <a:lnSpc>
                <a:spcPct val="80000"/>
              </a:lnSpc>
              <a:spcBef>
                <a:spcPct val="20000"/>
              </a:spcBef>
              <a:buFont typeface="+mj-lt"/>
              <a:buAutoNum type="arabicPeriod"/>
            </a:pP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342900" lvl="0" indent="-342900" algn="l">
              <a:lnSpc>
                <a:spcPct val="80000"/>
              </a:lnSpc>
              <a:spcBef>
                <a:spcPct val="20000"/>
              </a:spcBef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上面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lang="zh-CN" altLang="en-US" sz="1200" kern="0" dirty="0" smtClean="0">
                <a:latin typeface="+mn-lt"/>
                <a:ea typeface="+mn-ea"/>
              </a:rPr>
              <a:t>笔申报报送到</a:t>
            </a:r>
            <a:r>
              <a:rPr lang="en-US" altLang="zh-CN" sz="1200" kern="0" dirty="0" smtClean="0"/>
              <a:t>EzQES 20201 PBU</a:t>
            </a:r>
            <a:r>
              <a:rPr lang="zh-CN" altLang="en-US" sz="1200" kern="0" dirty="0" smtClean="0"/>
              <a:t>所对应的数据库表中。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14" name="灯片编号占位符 3"/>
          <p:cNvSpPr txBox="1">
            <a:spLocks/>
          </p:cNvSpPr>
          <p:nvPr/>
        </p:nvSpPr>
        <p:spPr>
          <a:xfrm>
            <a:off x="3678238" y="6588125"/>
            <a:ext cx="1693862" cy="26987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B80056-CF79-4DAD-AEA0-98CD02670C9E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214282" y="4143380"/>
          <a:ext cx="8572563" cy="1379679"/>
        </p:xfrm>
        <a:graphic>
          <a:graphicData uri="http://schemas.openxmlformats.org/drawingml/2006/table">
            <a:tbl>
              <a:tblPr/>
              <a:tblGrid>
                <a:gridCol w="585639"/>
                <a:gridCol w="232237"/>
                <a:gridCol w="272626"/>
                <a:gridCol w="272626"/>
                <a:gridCol w="313015"/>
                <a:gridCol w="272626"/>
                <a:gridCol w="292820"/>
                <a:gridCol w="272626"/>
                <a:gridCol w="338257"/>
                <a:gridCol w="272626"/>
                <a:gridCol w="393792"/>
                <a:gridCol w="393792"/>
                <a:gridCol w="398840"/>
                <a:gridCol w="398840"/>
                <a:gridCol w="272626"/>
                <a:gridCol w="272626"/>
                <a:gridCol w="272626"/>
                <a:gridCol w="318063"/>
                <a:gridCol w="272626"/>
                <a:gridCol w="272626"/>
                <a:gridCol w="272626"/>
                <a:gridCol w="272626"/>
                <a:gridCol w="272626"/>
                <a:gridCol w="272626"/>
                <a:gridCol w="272626"/>
                <a:gridCol w="272626"/>
                <a:gridCol w="272626"/>
                <a:gridCol w="272626"/>
              </a:tblGrid>
              <a:tr h="171255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字段名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rec_num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reqdate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reqtime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reff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buypbu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buyacc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sellpbu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sellacc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stock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price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amt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callprice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callamt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qty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owflag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delflag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delreff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oldtrdnum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oldtrddate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buybranchid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sellbranchid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contractnum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status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rsptime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remark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trdnum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text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9296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报价回购申报</a:t>
                      </a:r>
                    </a:p>
                  </a:txBody>
                  <a:tcPr marL="2693" marR="2693" marT="269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20110623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09:50:15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1234560005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21564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A111222333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31235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A123456789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205007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3.612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空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0.5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空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60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QNE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空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空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空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11122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10125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空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3366FF"/>
                          </a:solidFill>
                          <a:latin typeface="宋体"/>
                        </a:rPr>
                        <a:t>09:50:15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3366FF"/>
                          </a:solidFill>
                          <a:latin typeface="宋体"/>
                        </a:rPr>
                        <a:t>O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3366FF"/>
                          </a:solidFill>
                          <a:latin typeface="宋体"/>
                        </a:rPr>
                        <a:t>656436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空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296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报价回购撤单申报</a:t>
                      </a:r>
                    </a:p>
                  </a:txBody>
                  <a:tcPr marL="2693" marR="2693" marT="269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20110623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09:50:16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1234560006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21564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A111222333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31235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A123456789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205007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3.612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空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0.5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空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60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QNE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1234560005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空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空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11122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10125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空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3366FF"/>
                          </a:solidFill>
                          <a:latin typeface="宋体"/>
                        </a:rPr>
                        <a:t>09:50:16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3366FF"/>
                          </a:solidFill>
                          <a:latin typeface="宋体"/>
                        </a:rPr>
                        <a:t>O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3366FF"/>
                          </a:solidFill>
                          <a:latin typeface="宋体"/>
                        </a:rPr>
                        <a:t>656437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空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报价回购业务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-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提前购回申报</a:t>
            </a:r>
            <a:endParaRPr lang="en-US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261938" y="858839"/>
            <a:ext cx="8043862" cy="2784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3678238" y="6588125"/>
            <a:ext cx="1693862" cy="26987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B80056-CF79-4DAD-AEA0-98CD02670C9E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14338" y="928671"/>
            <a:ext cx="8015314" cy="2643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提前购回订单的成交编号和成交日期进行索引，找到回购申报，并对以下内容进行检查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证券代码：必须同回购申报中证券代码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订单类型：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QCA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不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支持撤单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帐号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买方帐号必须同回购申报订单中买方帐号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卖方帐号必须同回购申报订单中卖方帐号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PBU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：登录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PBU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与买方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PBU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属于同一家会员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数量：必须同回购申报订单中的数量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申报时间：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9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30-11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30  13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00-15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</a:t>
            </a: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提前购回订单的成交日期：不得为空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实时返回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若通过校验，则返回成功标志及成交序列号。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若未通过校验，则返回失败标志及错误码。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214282" y="4286256"/>
          <a:ext cx="8643991" cy="1531398"/>
        </p:xfrm>
        <a:graphic>
          <a:graphicData uri="http://schemas.openxmlformats.org/drawingml/2006/table">
            <a:tbl>
              <a:tblPr/>
              <a:tblGrid>
                <a:gridCol w="307632"/>
                <a:gridCol w="275004"/>
                <a:gridCol w="275004"/>
                <a:gridCol w="275004"/>
                <a:gridCol w="275004"/>
                <a:gridCol w="275004"/>
                <a:gridCol w="275004"/>
                <a:gridCol w="275004"/>
                <a:gridCol w="275004"/>
                <a:gridCol w="275004"/>
                <a:gridCol w="410176"/>
                <a:gridCol w="410176"/>
                <a:gridCol w="388036"/>
                <a:gridCol w="388036"/>
                <a:gridCol w="265683"/>
                <a:gridCol w="307632"/>
                <a:gridCol w="307632"/>
                <a:gridCol w="307632"/>
                <a:gridCol w="307632"/>
                <a:gridCol w="307632"/>
                <a:gridCol w="307632"/>
                <a:gridCol w="307632"/>
                <a:gridCol w="307632"/>
                <a:gridCol w="307632"/>
                <a:gridCol w="307632"/>
                <a:gridCol w="307632"/>
                <a:gridCol w="307632"/>
                <a:gridCol w="307632"/>
              </a:tblGrid>
              <a:tr h="144487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1" i="0" u="none" strike="noStrike">
                          <a:solidFill>
                            <a:srgbClr val="FFFFFF"/>
                          </a:solidFill>
                          <a:latin typeface="宋体"/>
                        </a:rPr>
                        <a:t>序号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6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7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8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9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11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12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13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14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15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16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17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18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19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20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21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22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23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24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26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27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428858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字段名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rec_num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reqdate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reqtime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reff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buypbu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buyacc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sellpbu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sellacc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stock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price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amt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callprice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callamt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qty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owflag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delflag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delreff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oldtrdnum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oldtrddate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buybranchid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sellbranchid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contractnum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status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rsptime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remark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trdnum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text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85541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报价回购提前购回</a:t>
                      </a:r>
                    </a:p>
                  </a:txBody>
                  <a:tcPr marL="2466" marR="2466" marT="24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记录编号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记录写入日期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记录写入时间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会员内部订单号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自营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PBU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自营证券账户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投资者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PBU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投资者帐号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205***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每百元资金到期年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收益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无意义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每百元资金提前购回年收益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，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无意义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整数，单位手，最低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50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手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QCA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无意义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提前购回成交编号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提前购回订单的成交日期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自营营业部代码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投资者营业部代码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无意义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R/F/E/O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接收确认时间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错误信息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成交编号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保留字段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报价回购业务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-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提前购回申报举例</a:t>
            </a:r>
            <a:endParaRPr lang="en-US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261938" y="858839"/>
            <a:ext cx="8043862" cy="149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85720" y="785794"/>
            <a:ext cx="7943876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1200" kern="0" dirty="0" smtClean="0">
                <a:latin typeface="+mn-lt"/>
                <a:ea typeface="+mn-ea"/>
              </a:rPr>
              <a:t>20201		</a:t>
            </a:r>
            <a:r>
              <a:rPr lang="zh-CN" altLang="en-US" sz="1200" kern="0" dirty="0" smtClean="0">
                <a:latin typeface="+mn-lt"/>
                <a:ea typeface="+mn-ea"/>
              </a:rPr>
              <a:t>登录</a:t>
            </a:r>
            <a:r>
              <a:rPr lang="en-US" altLang="zh-CN" sz="1200" kern="0" dirty="0" smtClean="0">
                <a:latin typeface="+mn-lt"/>
                <a:ea typeface="+mn-ea"/>
              </a:rPr>
              <a:t>EzQES</a:t>
            </a:r>
            <a:r>
              <a:rPr lang="zh-CN" altLang="en-US" sz="1200" kern="0" dirty="0" smtClean="0">
                <a:latin typeface="+mn-lt"/>
                <a:ea typeface="+mn-ea"/>
              </a:rPr>
              <a:t>的</a:t>
            </a:r>
            <a:r>
              <a:rPr lang="en-US" altLang="zh-CN" sz="1200" kern="0" dirty="0" smtClean="0">
                <a:latin typeface="+mn-lt"/>
                <a:ea typeface="+mn-ea"/>
              </a:rPr>
              <a:t>PBU</a:t>
            </a:r>
          </a:p>
          <a:p>
            <a:pPr marL="342900" lvl="0" indent="-342900" algn="l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1200" kern="0" dirty="0" smtClean="0">
                <a:latin typeface="+mn-lt"/>
                <a:ea typeface="+mn-ea"/>
              </a:rPr>
              <a:t>A111222333	</a:t>
            </a:r>
            <a:r>
              <a:rPr lang="zh-CN" altLang="en-US" sz="1200" kern="0" dirty="0" smtClean="0">
                <a:latin typeface="+mn-lt"/>
                <a:ea typeface="+mn-ea"/>
              </a:rPr>
              <a:t>具有报价回购资格的券商账户</a:t>
            </a:r>
          </a:p>
          <a:p>
            <a:pPr marL="342900" lvl="0" indent="-342900" algn="l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1200" kern="0" dirty="0" smtClean="0">
                <a:latin typeface="+mn-lt"/>
                <a:ea typeface="+mn-ea"/>
              </a:rPr>
              <a:t>11122		</a:t>
            </a:r>
            <a:r>
              <a:rPr lang="zh-CN" altLang="en-US" sz="1200" kern="0" dirty="0" smtClean="0">
                <a:latin typeface="+mn-lt"/>
                <a:ea typeface="+mn-ea"/>
              </a:rPr>
              <a:t>券商账户所在的营业部代码，如无营业部代码，则用</a:t>
            </a:r>
            <a:r>
              <a:rPr lang="en-US" altLang="zh-CN" sz="1200" kern="0" dirty="0" smtClean="0">
                <a:latin typeface="+mn-lt"/>
                <a:ea typeface="+mn-ea"/>
              </a:rPr>
              <a:t>00000</a:t>
            </a:r>
          </a:p>
          <a:p>
            <a:pPr marL="342900" lvl="0" indent="-342900" algn="l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1200" kern="0" dirty="0" smtClean="0">
                <a:latin typeface="+mn-lt"/>
                <a:ea typeface="+mn-ea"/>
              </a:rPr>
              <a:t>21564		</a:t>
            </a:r>
            <a:r>
              <a:rPr lang="zh-CN" altLang="en-US" sz="1200" kern="0" dirty="0" smtClean="0">
                <a:latin typeface="+mn-lt"/>
                <a:ea typeface="+mn-ea"/>
              </a:rPr>
              <a:t>具有报价回购资格的券商</a:t>
            </a:r>
            <a:r>
              <a:rPr lang="en-US" altLang="zh-CN" sz="1200" kern="0" dirty="0" smtClean="0">
                <a:latin typeface="+mn-lt"/>
                <a:ea typeface="+mn-ea"/>
              </a:rPr>
              <a:t>PBU</a:t>
            </a:r>
          </a:p>
          <a:p>
            <a:pPr marL="342900" lvl="0" indent="-342900" algn="l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1200" kern="0" dirty="0" smtClean="0">
                <a:latin typeface="+mn-lt"/>
                <a:ea typeface="+mn-ea"/>
              </a:rPr>
              <a:t>A123456789	</a:t>
            </a:r>
            <a:r>
              <a:rPr lang="zh-CN" altLang="en-US" sz="1200" kern="0" dirty="0" smtClean="0">
                <a:latin typeface="+mn-lt"/>
                <a:ea typeface="+mn-ea"/>
              </a:rPr>
              <a:t>具有报价回购资格的合格投资者</a:t>
            </a:r>
          </a:p>
          <a:p>
            <a:pPr marL="342900" lvl="0" indent="-342900" algn="l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1200" kern="0" dirty="0" smtClean="0">
                <a:latin typeface="+mn-lt"/>
                <a:ea typeface="+mn-ea"/>
              </a:rPr>
              <a:t>31235		</a:t>
            </a:r>
            <a:r>
              <a:rPr lang="zh-CN" altLang="en-US" sz="1200" kern="0" dirty="0" smtClean="0">
                <a:latin typeface="+mn-lt"/>
                <a:ea typeface="+mn-ea"/>
              </a:rPr>
              <a:t>投资者对应的</a:t>
            </a:r>
            <a:r>
              <a:rPr lang="en-US" altLang="zh-CN" sz="1200" kern="0" dirty="0" smtClean="0">
                <a:latin typeface="+mn-lt"/>
                <a:ea typeface="+mn-ea"/>
              </a:rPr>
              <a:t>PBU</a:t>
            </a:r>
          </a:p>
          <a:p>
            <a:pPr marL="342900" lvl="0" indent="-342900" algn="l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1200" kern="0" dirty="0" smtClean="0">
                <a:latin typeface="+mn-lt"/>
                <a:ea typeface="+mn-ea"/>
              </a:rPr>
              <a:t>10125		</a:t>
            </a:r>
            <a:r>
              <a:rPr lang="zh-CN" altLang="en-US" sz="1200" kern="0" dirty="0" smtClean="0">
                <a:latin typeface="+mn-lt"/>
                <a:ea typeface="+mn-ea"/>
              </a:rPr>
              <a:t>投资者所在营业部代码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28596" y="6286520"/>
            <a:ext cx="7943876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蓝色部分：交易所填写的内容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85720" y="2285992"/>
            <a:ext cx="7943876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场景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：</a:t>
            </a:r>
            <a:endParaRPr lang="en-US" altLang="zh-CN" sz="1200" kern="0" dirty="0" smtClean="0"/>
          </a:p>
          <a:p>
            <a:pPr marL="342900" lvl="0" indent="-342900" algn="l">
              <a:lnSpc>
                <a:spcPct val="8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US" altLang="zh-CN" sz="1200" kern="0" dirty="0" smtClean="0"/>
              <a:t>2011-06-23</a:t>
            </a:r>
            <a:r>
              <a:rPr lang="zh-CN" altLang="en-US" sz="1200" kern="0" dirty="0" smtClean="0"/>
              <a:t>投资者</a:t>
            </a:r>
            <a:r>
              <a:rPr lang="en-US" sz="1200" dirty="0" smtClean="0"/>
              <a:t>A123456789 (</a:t>
            </a:r>
            <a:r>
              <a:rPr lang="zh-CN" altLang="en-US" sz="1200" dirty="0" smtClean="0"/>
              <a:t>营业部</a:t>
            </a:r>
            <a:r>
              <a:rPr lang="en-US" altLang="zh-CN" sz="1200" kern="0" dirty="0" smtClean="0"/>
              <a:t>10125</a:t>
            </a:r>
            <a:r>
              <a:rPr lang="zh-CN" altLang="en-US" sz="1200" kern="0" dirty="0" smtClean="0"/>
              <a:t>，</a:t>
            </a:r>
            <a:r>
              <a:rPr lang="en-US" altLang="zh-CN" sz="1200" kern="0" dirty="0" smtClean="0"/>
              <a:t>PBU 31235</a:t>
            </a:r>
            <a:r>
              <a:rPr lang="en-US" sz="1200" dirty="0" smtClean="0"/>
              <a:t>)</a:t>
            </a:r>
            <a:r>
              <a:rPr lang="zh-CN" altLang="en-US" sz="1200" dirty="0" smtClean="0"/>
              <a:t>与证券公司的</a:t>
            </a:r>
            <a:r>
              <a:rPr lang="en-US" altLang="zh-CN" sz="1200" kern="0" dirty="0" smtClean="0"/>
              <a:t>A111222333</a:t>
            </a:r>
            <a:r>
              <a:rPr lang="zh-CN" altLang="en-US" sz="1200" kern="0" dirty="0" smtClean="0"/>
              <a:t>账户</a:t>
            </a:r>
            <a:r>
              <a:rPr lang="en-US" altLang="zh-CN" sz="1200" kern="0" dirty="0" smtClean="0"/>
              <a:t>(</a:t>
            </a:r>
            <a:r>
              <a:rPr lang="zh-CN" altLang="en-US" sz="1200" dirty="0" smtClean="0"/>
              <a:t>营业部</a:t>
            </a:r>
            <a:r>
              <a:rPr lang="en-US" altLang="zh-CN" sz="1200" dirty="0" smtClean="0"/>
              <a:t>11122</a:t>
            </a:r>
            <a:r>
              <a:rPr lang="zh-CN" altLang="en-US" sz="1200" dirty="0" smtClean="0"/>
              <a:t>，</a:t>
            </a:r>
            <a:r>
              <a:rPr lang="en-US" altLang="zh-CN" sz="1200" kern="0" dirty="0" smtClean="0"/>
              <a:t>PBU 21564)</a:t>
            </a:r>
            <a:r>
              <a:rPr lang="zh-CN" altLang="en-US" sz="1200" kern="0" dirty="0" smtClean="0"/>
              <a:t>之间进行了一笔报价回购的</a:t>
            </a:r>
            <a:r>
              <a:rPr lang="en-US" altLang="zh-CN" sz="1200" kern="0" dirty="0" smtClean="0"/>
              <a:t>7</a:t>
            </a:r>
            <a:r>
              <a:rPr lang="zh-CN" altLang="en-US" sz="1200" kern="0" dirty="0" smtClean="0"/>
              <a:t>天期回购申报业务</a:t>
            </a:r>
            <a:r>
              <a:rPr lang="en-US" altLang="zh-CN" sz="1200" kern="0" dirty="0" smtClean="0"/>
              <a:t>(</a:t>
            </a:r>
            <a:r>
              <a:rPr lang="zh-CN" altLang="en-US" sz="1200" kern="0" dirty="0" smtClean="0"/>
              <a:t>代码</a:t>
            </a:r>
            <a:r>
              <a:rPr lang="en-US" altLang="zh-CN" sz="1200" kern="0" dirty="0" smtClean="0"/>
              <a:t>205007)</a:t>
            </a:r>
            <a:r>
              <a:rPr lang="zh-CN" altLang="en-US" sz="1200" kern="0" dirty="0" smtClean="0"/>
              <a:t>，数量</a:t>
            </a:r>
            <a:r>
              <a:rPr lang="en-US" altLang="zh-CN" sz="1200" kern="0" dirty="0" smtClean="0"/>
              <a:t>101</a:t>
            </a:r>
            <a:r>
              <a:rPr lang="zh-CN" altLang="en-US" sz="1200" kern="0" dirty="0" smtClean="0"/>
              <a:t>手</a:t>
            </a:r>
            <a:r>
              <a:rPr lang="en-US" altLang="zh-CN" sz="1200" kern="0" dirty="0" smtClean="0"/>
              <a:t>(</a:t>
            </a:r>
            <a:r>
              <a:rPr lang="zh-CN" altLang="en-US" sz="1200" kern="0" dirty="0" smtClean="0"/>
              <a:t>即投资者借给证券公司</a:t>
            </a:r>
            <a:r>
              <a:rPr lang="en-US" altLang="zh-CN" sz="1200" kern="0" dirty="0" smtClean="0"/>
              <a:t>101000</a:t>
            </a:r>
            <a:r>
              <a:rPr lang="zh-CN" altLang="en-US" sz="1200" kern="0" dirty="0" smtClean="0"/>
              <a:t>元</a:t>
            </a:r>
            <a:r>
              <a:rPr lang="en-US" altLang="zh-CN" sz="1200" kern="0" dirty="0" smtClean="0"/>
              <a:t>)</a:t>
            </a:r>
            <a:r>
              <a:rPr lang="zh-CN" altLang="en-US" sz="1200" kern="0" dirty="0" smtClean="0"/>
              <a:t>，</a:t>
            </a:r>
            <a:r>
              <a:rPr lang="zh-CN" altLang="en-US" sz="1200" dirty="0" smtClean="0">
                <a:solidFill>
                  <a:srgbClr val="000000"/>
                </a:solidFill>
                <a:latin typeface="宋体"/>
              </a:rPr>
              <a:t>每百元资金到期年收益</a:t>
            </a:r>
            <a:r>
              <a:rPr lang="en-US" altLang="zh-CN" sz="1200" dirty="0" smtClean="0">
                <a:solidFill>
                  <a:srgbClr val="000000"/>
                </a:solidFill>
                <a:latin typeface="宋体"/>
              </a:rPr>
              <a:t>3.7</a:t>
            </a:r>
            <a:r>
              <a:rPr lang="zh-CN" altLang="en-US" sz="1200" dirty="0" smtClean="0">
                <a:solidFill>
                  <a:srgbClr val="000000"/>
                </a:solidFill>
                <a:latin typeface="宋体"/>
              </a:rPr>
              <a:t>元，提前购回则每百元资金期年收益</a:t>
            </a:r>
            <a:r>
              <a:rPr lang="en-US" altLang="zh-CN" sz="1200" dirty="0" smtClean="0">
                <a:solidFill>
                  <a:srgbClr val="000000"/>
                </a:solidFill>
                <a:latin typeface="宋体"/>
              </a:rPr>
              <a:t>0.523</a:t>
            </a:r>
            <a:r>
              <a:rPr lang="zh-CN" altLang="en-US" sz="1200" dirty="0" smtClean="0">
                <a:solidFill>
                  <a:srgbClr val="000000"/>
                </a:solidFill>
                <a:latin typeface="宋体"/>
              </a:rPr>
              <a:t>元</a:t>
            </a:r>
            <a:r>
              <a:rPr lang="zh-CN" altLang="en-US" sz="1200" kern="0" dirty="0" smtClean="0"/>
              <a:t>；该笔申报交易所返回的成交确认号</a:t>
            </a:r>
            <a:r>
              <a:rPr lang="en-US" altLang="zh-CN" sz="1200" kern="0" dirty="0" err="1" smtClean="0"/>
              <a:t>trdnum</a:t>
            </a:r>
            <a:r>
              <a:rPr lang="zh-CN" altLang="en-US" sz="1200" kern="0" dirty="0" smtClean="0"/>
              <a:t>为</a:t>
            </a:r>
            <a:r>
              <a:rPr lang="en-US" altLang="zh-CN" sz="1200" kern="0" dirty="0" smtClean="0"/>
              <a:t>656438.</a:t>
            </a:r>
          </a:p>
          <a:p>
            <a:pPr marL="342900" lvl="0" indent="-342900" algn="l">
              <a:lnSpc>
                <a:spcPct val="8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US" altLang="zh-CN" sz="1200" kern="0" dirty="0" smtClean="0"/>
              <a:t>2011-06-25</a:t>
            </a:r>
            <a:r>
              <a:rPr lang="zh-CN" altLang="en-US" sz="1200" kern="0" dirty="0" smtClean="0"/>
              <a:t>对上面这笔申报进行提前购回，提前购回的实际收益率为</a:t>
            </a:r>
            <a:r>
              <a:rPr lang="zh-CN" altLang="en-US" sz="1200" dirty="0" smtClean="0">
                <a:solidFill>
                  <a:srgbClr val="000000"/>
                </a:solidFill>
                <a:latin typeface="宋体"/>
              </a:rPr>
              <a:t>每百元资金期年收益</a:t>
            </a:r>
            <a:r>
              <a:rPr lang="en-US" altLang="zh-CN" sz="1200" dirty="0" smtClean="0">
                <a:solidFill>
                  <a:srgbClr val="000000"/>
                </a:solidFill>
                <a:latin typeface="宋体"/>
              </a:rPr>
              <a:t>0.63</a:t>
            </a:r>
            <a:r>
              <a:rPr lang="zh-CN" altLang="en-US" sz="1200" dirty="0" smtClean="0">
                <a:solidFill>
                  <a:srgbClr val="000000"/>
                </a:solidFill>
                <a:latin typeface="宋体"/>
              </a:rPr>
              <a:t>元。</a:t>
            </a:r>
            <a:endParaRPr lang="en-US" altLang="zh-CN" sz="1200" kern="0" dirty="0" smtClean="0"/>
          </a:p>
          <a:p>
            <a:pPr marL="342900" lvl="0" indent="-342900" algn="l">
              <a:lnSpc>
                <a:spcPct val="80000"/>
              </a:lnSpc>
              <a:spcBef>
                <a:spcPct val="20000"/>
              </a:spcBef>
              <a:buFont typeface="+mj-lt"/>
              <a:buAutoNum type="arabicPeriod"/>
            </a:pP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342900" lvl="0" indent="-342900" algn="l">
              <a:lnSpc>
                <a:spcPct val="80000"/>
              </a:lnSpc>
              <a:spcBef>
                <a:spcPct val="20000"/>
              </a:spcBef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上面的这笔</a:t>
            </a:r>
            <a:r>
              <a:rPr lang="zh-CN" altLang="en-US" sz="1200" kern="0" dirty="0" smtClean="0">
                <a:latin typeface="+mn-lt"/>
                <a:ea typeface="+mn-ea"/>
              </a:rPr>
              <a:t>申报报送到</a:t>
            </a:r>
            <a:r>
              <a:rPr lang="en-US" altLang="zh-CN" sz="1200" kern="0" dirty="0" smtClean="0"/>
              <a:t>EzQES 20201 PBU</a:t>
            </a:r>
            <a:r>
              <a:rPr lang="zh-CN" altLang="en-US" sz="1200" kern="0" dirty="0" smtClean="0"/>
              <a:t>所对应的数据库表中。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14" name="灯片编号占位符 3"/>
          <p:cNvSpPr txBox="1">
            <a:spLocks/>
          </p:cNvSpPr>
          <p:nvPr/>
        </p:nvSpPr>
        <p:spPr>
          <a:xfrm>
            <a:off x="3678238" y="6588125"/>
            <a:ext cx="1693862" cy="26987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B80056-CF79-4DAD-AEA0-98CD02670C9E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500034" y="3857629"/>
          <a:ext cx="8429684" cy="571504"/>
        </p:xfrm>
        <a:graphic>
          <a:graphicData uri="http://schemas.openxmlformats.org/drawingml/2006/table">
            <a:tbl>
              <a:tblPr/>
              <a:tblGrid>
                <a:gridCol w="575879"/>
                <a:gridCol w="228366"/>
                <a:gridCol w="268082"/>
                <a:gridCol w="268082"/>
                <a:gridCol w="307798"/>
                <a:gridCol w="268082"/>
                <a:gridCol w="287939"/>
                <a:gridCol w="268082"/>
                <a:gridCol w="332620"/>
                <a:gridCol w="268082"/>
                <a:gridCol w="387229"/>
                <a:gridCol w="387229"/>
                <a:gridCol w="392193"/>
                <a:gridCol w="392193"/>
                <a:gridCol w="268082"/>
                <a:gridCol w="268082"/>
                <a:gridCol w="268082"/>
                <a:gridCol w="312762"/>
                <a:gridCol w="268082"/>
                <a:gridCol w="268082"/>
                <a:gridCol w="268082"/>
                <a:gridCol w="268082"/>
                <a:gridCol w="268082"/>
                <a:gridCol w="268082"/>
                <a:gridCol w="268082"/>
                <a:gridCol w="268082"/>
                <a:gridCol w="268082"/>
                <a:gridCol w="268082"/>
              </a:tblGrid>
              <a:tr h="57150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报价回购申报</a:t>
                      </a:r>
                    </a:p>
                  </a:txBody>
                  <a:tcPr marL="2693" marR="2693" marT="269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20110623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09:50:17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1234560007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21564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A111222333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31235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A123456789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205007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3.7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空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0.523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空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101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QNE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空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空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空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11122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10125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空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3366FF"/>
                          </a:solidFill>
                          <a:latin typeface="宋体"/>
                        </a:rPr>
                        <a:t>09:50:17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3366FF"/>
                          </a:solidFill>
                          <a:latin typeface="宋体"/>
                        </a:rPr>
                        <a:t>O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3366FF"/>
                          </a:solidFill>
                          <a:latin typeface="宋体"/>
                        </a:rPr>
                        <a:t>656438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空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500034" y="4500570"/>
          <a:ext cx="8429684" cy="919786"/>
        </p:xfrm>
        <a:graphic>
          <a:graphicData uri="http://schemas.openxmlformats.org/drawingml/2006/table">
            <a:tbl>
              <a:tblPr/>
              <a:tblGrid>
                <a:gridCol w="575879"/>
                <a:gridCol w="228366"/>
                <a:gridCol w="268082"/>
                <a:gridCol w="268082"/>
                <a:gridCol w="307798"/>
                <a:gridCol w="268082"/>
                <a:gridCol w="287939"/>
                <a:gridCol w="268082"/>
                <a:gridCol w="332620"/>
                <a:gridCol w="268082"/>
                <a:gridCol w="387229"/>
                <a:gridCol w="387229"/>
                <a:gridCol w="392193"/>
                <a:gridCol w="392193"/>
                <a:gridCol w="268082"/>
                <a:gridCol w="268082"/>
                <a:gridCol w="268082"/>
                <a:gridCol w="312762"/>
                <a:gridCol w="268082"/>
                <a:gridCol w="268082"/>
                <a:gridCol w="268082"/>
                <a:gridCol w="268082"/>
                <a:gridCol w="268082"/>
                <a:gridCol w="268082"/>
                <a:gridCol w="268082"/>
                <a:gridCol w="268082"/>
                <a:gridCol w="268082"/>
                <a:gridCol w="268082"/>
              </a:tblGrid>
              <a:tr h="370419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字段名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rec_num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reqdate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reqtime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reff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buypbu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buyacc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sellpbu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sellacc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stock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price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amt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callprice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callamt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qty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owflag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delreff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oldtrdnum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oldtrddate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buybranchid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sellbranchid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status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rsptime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remark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trdnum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text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0108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报价回购提前购回</a:t>
                      </a:r>
                    </a:p>
                  </a:txBody>
                  <a:tcPr marL="2693" marR="2693" marT="269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20110625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10:10:17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1234560001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21564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A111222333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31235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A123456789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205007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3.7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空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0.63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空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101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QCA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空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656438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20110623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11122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10125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空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3366FF"/>
                          </a:solidFill>
                          <a:latin typeface="宋体"/>
                        </a:rPr>
                        <a:t>10:10:17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3366FF"/>
                          </a:solidFill>
                          <a:latin typeface="宋体"/>
                        </a:rPr>
                        <a:t>O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3366FF"/>
                          </a:solidFill>
                          <a:latin typeface="宋体"/>
                        </a:rPr>
                        <a:t>1001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空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 smtClean="0">
                <a:latin typeface="华文楷体" pitchFamily="2" charset="-122"/>
                <a:ea typeface="华文楷体" pitchFamily="2" charset="-122"/>
              </a:rPr>
              <a:t>Reff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撤单机制</a:t>
            </a:r>
            <a:endParaRPr lang="en-US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8195" name="矩形 3"/>
          <p:cNvSpPr>
            <a:spLocks noChangeArrowheads="1"/>
          </p:cNvSpPr>
          <p:nvPr/>
        </p:nvSpPr>
        <p:spPr bwMode="auto">
          <a:xfrm>
            <a:off x="428625" y="928688"/>
            <a:ext cx="1073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Ref</a:t>
            </a:r>
            <a:r>
              <a:rPr lang="en-TT" altLang="zh-CN" b="1" dirty="0">
                <a:latin typeface="华文楷体" pitchFamily="2" charset="-122"/>
                <a:ea typeface="华文楷体" pitchFamily="2" charset="-122"/>
              </a:rPr>
              <a:t>f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撤单</a:t>
            </a:r>
          </a:p>
        </p:txBody>
      </p:sp>
      <p:sp>
        <p:nvSpPr>
          <p:cNvPr id="8196" name="TextBox 6"/>
          <p:cNvSpPr txBox="1">
            <a:spLocks noChangeArrowheads="1"/>
          </p:cNvSpPr>
          <p:nvPr/>
        </p:nvSpPr>
        <p:spPr bwMode="auto">
          <a:xfrm>
            <a:off x="428625" y="1428750"/>
            <a:ext cx="792956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>
              <a:buFont typeface="Arial" charset="0"/>
              <a:buAutoNum type="arabicPeriod"/>
            </a:pP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在竞价撮合平台上，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EzOES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是通过</a:t>
            </a:r>
            <a:r>
              <a:rPr lang="en-US" altLang="zh-CN" dirty="0" err="1">
                <a:latin typeface="华文楷体" pitchFamily="2" charset="-122"/>
                <a:ea typeface="华文楷体" pitchFamily="2" charset="-122"/>
              </a:rPr>
              <a:t>rec_num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进行撤单的，将被撤订单的</a:t>
            </a:r>
            <a:r>
              <a:rPr lang="en-US" altLang="zh-CN" dirty="0" err="1">
                <a:latin typeface="华文楷体" pitchFamily="2" charset="-122"/>
                <a:ea typeface="华文楷体" pitchFamily="2" charset="-122"/>
              </a:rPr>
              <a:t>rec_num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填写到撤单申报的</a:t>
            </a:r>
            <a:r>
              <a:rPr lang="en-US" altLang="zh-CN" dirty="0" err="1">
                <a:latin typeface="华文楷体" pitchFamily="2" charset="-122"/>
                <a:ea typeface="华文楷体" pitchFamily="2" charset="-122"/>
              </a:rPr>
              <a:t>ordrec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字段。</a:t>
            </a:r>
          </a:p>
          <a:p>
            <a:pPr marL="342900" indent="-342900" algn="l">
              <a:buFont typeface="Arial" charset="0"/>
              <a:buAutoNum type="arabicPeriod"/>
            </a:pP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在综合业务平台上，</a:t>
            </a:r>
            <a:r>
              <a:rPr lang="en-US" altLang="zh-CN" dirty="0" err="1" smtClean="0">
                <a:latin typeface="华文楷体" pitchFamily="2" charset="-122"/>
                <a:ea typeface="华文楷体" pitchFamily="2" charset="-122"/>
              </a:rPr>
              <a:t>EzQES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改进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为通过</a:t>
            </a:r>
            <a:r>
              <a:rPr lang="en-US" altLang="zh-CN" dirty="0" err="1">
                <a:latin typeface="华文楷体" pitchFamily="2" charset="-122"/>
                <a:ea typeface="华文楷体" pitchFamily="2" charset="-122"/>
              </a:rPr>
              <a:t>Reff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撤单。</a:t>
            </a:r>
            <a:r>
              <a:rPr lang="en-US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GB" dirty="0" err="1" smtClean="0">
                <a:latin typeface="华文楷体" pitchFamily="2" charset="-122"/>
                <a:ea typeface="华文楷体" pitchFamily="2" charset="-122"/>
              </a:rPr>
              <a:t>delreff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字段填写被撤订单的</a:t>
            </a:r>
            <a:r>
              <a:rPr lang="en-GB" dirty="0" err="1" smtClean="0">
                <a:latin typeface="华文楷体" pitchFamily="2" charset="-122"/>
                <a:ea typeface="华文楷体" pitchFamily="2" charset="-122"/>
              </a:rPr>
              <a:t>reff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，这样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就可以为市场参与者系统带来便利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，无需回写</a:t>
            </a:r>
            <a:r>
              <a:rPr lang="en-US" altLang="zh-CN" dirty="0" err="1" smtClean="0">
                <a:latin typeface="华文楷体" pitchFamily="2" charset="-122"/>
                <a:ea typeface="华文楷体" pitchFamily="2" charset="-122"/>
              </a:rPr>
              <a:t>rec_num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。</a:t>
            </a:r>
            <a:endParaRPr lang="zh-CN" altLang="en-US" dirty="0">
              <a:latin typeface="华文楷体" pitchFamily="2" charset="-122"/>
              <a:ea typeface="华文楷体" pitchFamily="2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785786" y="3286124"/>
          <a:ext cx="7639065" cy="1714513"/>
        </p:xfrm>
        <a:graphic>
          <a:graphicData uri="http://schemas.openxmlformats.org/drawingml/2006/table">
            <a:tbl>
              <a:tblPr/>
              <a:tblGrid>
                <a:gridCol w="510720"/>
                <a:gridCol w="917303"/>
                <a:gridCol w="5347165"/>
                <a:gridCol w="863877"/>
              </a:tblGrid>
              <a:tr h="171451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500" kern="100">
                          <a:latin typeface="Arial"/>
                          <a:ea typeface="宋体"/>
                          <a:cs typeface="Times New Roman"/>
                        </a:rPr>
                        <a:t>15</a:t>
                      </a:r>
                      <a:endParaRPr lang="zh-CN" sz="1500" kern="100"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500" kern="100">
                          <a:latin typeface="Arial"/>
                          <a:ea typeface="宋体"/>
                          <a:cs typeface="Times New Roman"/>
                        </a:rPr>
                        <a:t>delreff</a:t>
                      </a:r>
                      <a:endParaRPr lang="zh-CN" sz="1500" kern="100"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1500" kern="100" dirty="0">
                          <a:latin typeface="Arial"/>
                          <a:ea typeface="宋体"/>
                          <a:cs typeface="Times New Roman"/>
                        </a:rPr>
                        <a:t>撤单编号，填写被撤订单的</a:t>
                      </a:r>
                      <a:r>
                        <a:rPr lang="en-GB" sz="1500" kern="100" dirty="0" err="1">
                          <a:latin typeface="Arial"/>
                          <a:ea typeface="宋体"/>
                          <a:cs typeface="Times New Roman"/>
                        </a:rPr>
                        <a:t>reff</a:t>
                      </a:r>
                      <a:r>
                        <a:rPr lang="zh-CN" sz="1500" kern="100" dirty="0">
                          <a:latin typeface="Arial"/>
                          <a:ea typeface="宋体"/>
                          <a:cs typeface="Times New Roman"/>
                        </a:rPr>
                        <a:t>。系统根据买卖方业务</a:t>
                      </a:r>
                      <a:r>
                        <a:rPr lang="en-GB" sz="1500" kern="100" dirty="0">
                          <a:latin typeface="Arial"/>
                          <a:ea typeface="宋体"/>
                          <a:cs typeface="Times New Roman"/>
                        </a:rPr>
                        <a:t>PBU</a:t>
                      </a:r>
                      <a:r>
                        <a:rPr lang="zh-CN" sz="1500" kern="100" dirty="0">
                          <a:latin typeface="Arial"/>
                          <a:ea typeface="宋体"/>
                          <a:cs typeface="Times New Roman"/>
                        </a:rPr>
                        <a:t>和</a:t>
                      </a:r>
                      <a:r>
                        <a:rPr lang="en-GB" sz="1500" kern="100" dirty="0" err="1">
                          <a:latin typeface="Arial"/>
                          <a:ea typeface="宋体"/>
                          <a:cs typeface="Times New Roman"/>
                        </a:rPr>
                        <a:t>reff</a:t>
                      </a:r>
                      <a:r>
                        <a:rPr lang="zh-CN" sz="1500" kern="100" dirty="0">
                          <a:latin typeface="Arial"/>
                          <a:ea typeface="宋体"/>
                          <a:cs typeface="Times New Roman"/>
                        </a:rPr>
                        <a:t>进行撤单。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1500" kern="100" dirty="0">
                          <a:latin typeface="Arial"/>
                          <a:ea typeface="宋体"/>
                          <a:cs typeface="Times New Roman"/>
                        </a:rPr>
                        <a:t>为便于市场参与人在其柜台系统发生灾难性故障后的后续处理，上交所不要求待撤销原始订单记录在数据库中存在。</a:t>
                      </a: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500" kern="100" dirty="0">
                          <a:latin typeface="Arial"/>
                          <a:ea typeface="宋体"/>
                          <a:cs typeface="Arial"/>
                        </a:rPr>
                        <a:t>C10</a:t>
                      </a:r>
                      <a:endParaRPr lang="zh-CN" sz="1500" kern="100" dirty="0"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灯片编号占位符 3"/>
          <p:cNvSpPr txBox="1">
            <a:spLocks/>
          </p:cNvSpPr>
          <p:nvPr/>
        </p:nvSpPr>
        <p:spPr>
          <a:xfrm>
            <a:off x="3678238" y="6588125"/>
            <a:ext cx="1693862" cy="26987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B80056-CF79-4DAD-AEA0-98CD02670C9E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约定购回业务</a:t>
            </a:r>
            <a:endParaRPr lang="en-US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261938" y="858838"/>
            <a:ext cx="8043862" cy="477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zh-CN" altLang="en-US" sz="2000" kern="0" dirty="0" smtClean="0">
                <a:latin typeface="楷体_GB2312" pitchFamily="49" charset="-122"/>
                <a:ea typeface="楷体_GB2312" pitchFamily="49" charset="-122"/>
              </a:rPr>
              <a:t>约定购回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申报主要分为以下几种：</a:t>
            </a:r>
          </a:p>
          <a:p>
            <a:pPr marL="742950" lvl="1" indent="-285750" algn="l">
              <a:spcBef>
                <a:spcPct val="20000"/>
              </a:spcBef>
              <a:buFontTx/>
              <a:buChar char="–"/>
              <a:defRPr/>
            </a:pPr>
            <a:r>
              <a:rPr lang="zh-CN" altLang="en-US" sz="2800" kern="0" dirty="0" smtClean="0">
                <a:latin typeface="楷体_GB2312" pitchFamily="49" charset="-122"/>
                <a:ea typeface="楷体_GB2312" pitchFamily="49" charset="-122"/>
              </a:rPr>
              <a:t>初始交易申报</a:t>
            </a:r>
            <a:endParaRPr lang="en-US" altLang="zh-CN" sz="2800" kern="0" dirty="0" smtClean="0">
              <a:latin typeface="楷体_GB2312" pitchFamily="49" charset="-122"/>
              <a:ea typeface="楷体_GB2312" pitchFamily="49" charset="-122"/>
            </a:endParaRPr>
          </a:p>
          <a:p>
            <a:pPr marL="742950" lvl="1" indent="-285750" algn="l">
              <a:spcBef>
                <a:spcPct val="20000"/>
              </a:spcBef>
              <a:buFontTx/>
              <a:buChar char="–"/>
              <a:defRPr/>
            </a:pPr>
            <a:r>
              <a:rPr lang="zh-CN" altLang="en-US" sz="2800" kern="0" dirty="0" smtClean="0">
                <a:latin typeface="楷体_GB2312" pitchFamily="49" charset="-122"/>
                <a:ea typeface="楷体_GB2312" pitchFamily="49" charset="-122"/>
              </a:rPr>
              <a:t>初始交易申报撤单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购回交易申报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购回交易撤单申报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3678238" y="6588125"/>
            <a:ext cx="1693862" cy="26987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B80056-CF79-4DAD-AEA0-98CD02670C9E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约定购回业务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-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初始交易申报</a:t>
            </a:r>
            <a:endParaRPr lang="en-US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261938" y="858839"/>
            <a:ext cx="8043862" cy="2784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3678238" y="6588125"/>
            <a:ext cx="1693862" cy="26987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B80056-CF79-4DAD-AEA0-98CD02670C9E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142844" y="785794"/>
            <a:ext cx="8578850" cy="3105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l">
              <a:tabLst>
                <a:tab pos="942975" algn="l"/>
              </a:tabLst>
            </a:pPr>
            <a:r>
              <a:rPr lang="zh-CN" altLang="en-US" sz="1400" b="0" dirty="0">
                <a:latin typeface="楷体_GB2312" pitchFamily="49" charset="-122"/>
                <a:ea typeface="楷体_GB2312" pitchFamily="49" charset="-122"/>
              </a:rPr>
              <a:t>买方帐号：必须为约定式购回证券交易专用账户代码</a:t>
            </a:r>
          </a:p>
          <a:p>
            <a:pPr algn="l">
              <a:tabLst>
                <a:tab pos="942975" algn="l"/>
              </a:tabLst>
            </a:pPr>
            <a:r>
              <a:rPr lang="zh-CN" altLang="en-US" sz="1400" b="0" dirty="0">
                <a:latin typeface="楷体_GB2312" pitchFamily="49" charset="-122"/>
                <a:ea typeface="楷体_GB2312" pitchFamily="49" charset="-122"/>
              </a:rPr>
              <a:t>买方</a:t>
            </a:r>
            <a:r>
              <a:rPr lang="en-US" altLang="zh-CN" sz="1400" b="0" dirty="0">
                <a:latin typeface="楷体_GB2312" pitchFamily="49" charset="-122"/>
                <a:ea typeface="楷体_GB2312" pitchFamily="49" charset="-122"/>
              </a:rPr>
              <a:t>PBU</a:t>
            </a:r>
            <a:r>
              <a:rPr lang="zh-CN" altLang="en-US" sz="1400" b="0" dirty="0">
                <a:latin typeface="楷体_GB2312" pitchFamily="49" charset="-122"/>
                <a:ea typeface="楷体_GB2312" pitchFamily="49" charset="-122"/>
              </a:rPr>
              <a:t>：综合业务平台</a:t>
            </a:r>
            <a:r>
              <a:rPr lang="en-US" altLang="zh-CN" sz="1400" b="0" dirty="0">
                <a:latin typeface="楷体_GB2312" pitchFamily="49" charset="-122"/>
                <a:ea typeface="楷体_GB2312" pitchFamily="49" charset="-122"/>
              </a:rPr>
              <a:t>PBU</a:t>
            </a:r>
            <a:r>
              <a:rPr lang="zh-CN" altLang="en-US" sz="1400" b="0" dirty="0">
                <a:latin typeface="楷体_GB2312" pitchFamily="49" charset="-122"/>
                <a:ea typeface="楷体_GB2312" pitchFamily="49" charset="-122"/>
              </a:rPr>
              <a:t>交易权限文件中具有约定式购回权限的</a:t>
            </a:r>
            <a:r>
              <a:rPr lang="en-US" altLang="zh-CN" sz="1400" b="0" dirty="0">
                <a:latin typeface="楷体_GB2312" pitchFamily="49" charset="-122"/>
                <a:ea typeface="楷体_GB2312" pitchFamily="49" charset="-122"/>
              </a:rPr>
              <a:t>PBU, </a:t>
            </a:r>
            <a:r>
              <a:rPr lang="zh-CN" altLang="en-US" sz="1400" b="0" dirty="0">
                <a:latin typeface="楷体_GB2312" pitchFamily="49" charset="-122"/>
                <a:ea typeface="楷体_GB2312" pitchFamily="49" charset="-122"/>
              </a:rPr>
              <a:t>必须与登录</a:t>
            </a:r>
            <a:r>
              <a:rPr lang="en-US" altLang="zh-CN" sz="1400" b="0" dirty="0">
                <a:latin typeface="楷体_GB2312" pitchFamily="49" charset="-122"/>
                <a:ea typeface="楷体_GB2312" pitchFamily="49" charset="-122"/>
              </a:rPr>
              <a:t>PBU</a:t>
            </a:r>
            <a:r>
              <a:rPr lang="zh-CN" altLang="en-US" sz="1400" b="0" dirty="0">
                <a:latin typeface="楷体_GB2312" pitchFamily="49" charset="-122"/>
                <a:ea typeface="楷体_GB2312" pitchFamily="49" charset="-122"/>
              </a:rPr>
              <a:t>属于同一会员</a:t>
            </a:r>
          </a:p>
          <a:p>
            <a:pPr algn="l">
              <a:tabLst>
                <a:tab pos="942975" algn="l"/>
              </a:tabLst>
            </a:pPr>
            <a:r>
              <a:rPr lang="zh-CN" altLang="en-US" sz="1400" b="0" dirty="0">
                <a:latin typeface="楷体_GB2312" pitchFamily="49" charset="-122"/>
                <a:ea typeface="楷体_GB2312" pitchFamily="49" charset="-122"/>
              </a:rPr>
              <a:t>卖方帐号：必须为综合业务平台合格投资者账户</a:t>
            </a:r>
          </a:p>
          <a:p>
            <a:pPr algn="l">
              <a:tabLst>
                <a:tab pos="942975" algn="l"/>
              </a:tabLst>
            </a:pPr>
            <a:r>
              <a:rPr lang="zh-CN" altLang="en-US" sz="1400" b="0" dirty="0">
                <a:latin typeface="楷体_GB2312" pitchFamily="49" charset="-122"/>
                <a:ea typeface="楷体_GB2312" pitchFamily="49" charset="-122"/>
              </a:rPr>
              <a:t>卖方</a:t>
            </a:r>
            <a:r>
              <a:rPr lang="en-US" altLang="zh-CN" sz="1400" b="0" dirty="0">
                <a:latin typeface="楷体_GB2312" pitchFamily="49" charset="-122"/>
                <a:ea typeface="楷体_GB2312" pitchFamily="49" charset="-122"/>
              </a:rPr>
              <a:t>PBU</a:t>
            </a:r>
            <a:r>
              <a:rPr lang="zh-CN" altLang="en-US" sz="1400" b="0" dirty="0">
                <a:latin typeface="楷体_GB2312" pitchFamily="49" charset="-122"/>
                <a:ea typeface="楷体_GB2312" pitchFamily="49" charset="-122"/>
              </a:rPr>
              <a:t>：必须与登录</a:t>
            </a:r>
            <a:r>
              <a:rPr lang="en-US" altLang="zh-CN" sz="1400" b="0" dirty="0">
                <a:latin typeface="楷体_GB2312" pitchFamily="49" charset="-122"/>
                <a:ea typeface="楷体_GB2312" pitchFamily="49" charset="-122"/>
              </a:rPr>
              <a:t>PBU</a:t>
            </a:r>
            <a:r>
              <a:rPr lang="zh-CN" altLang="en-US" sz="1400" b="0" dirty="0">
                <a:latin typeface="楷体_GB2312" pitchFamily="49" charset="-122"/>
                <a:ea typeface="楷体_GB2312" pitchFamily="49" charset="-122"/>
              </a:rPr>
              <a:t>属于同一会员</a:t>
            </a:r>
          </a:p>
          <a:p>
            <a:pPr algn="l">
              <a:tabLst>
                <a:tab pos="942975" algn="l"/>
              </a:tabLst>
            </a:pPr>
            <a:r>
              <a:rPr lang="zh-CN" altLang="en-US" sz="1400" b="0" dirty="0">
                <a:latin typeface="楷体_GB2312" pitchFamily="49" charset="-122"/>
                <a:ea typeface="楷体_GB2312" pitchFamily="49" charset="-122"/>
              </a:rPr>
              <a:t>订单类型：</a:t>
            </a:r>
            <a:r>
              <a:rPr lang="zh-CN" altLang="en-US" sz="1400" b="0" dirty="0">
                <a:latin typeface="Arial"/>
                <a:ea typeface="楷体_GB2312" pitchFamily="49" charset="-122"/>
              </a:rPr>
              <a:t>“</a:t>
            </a:r>
            <a:r>
              <a:rPr lang="en-US" altLang="zh-CN" sz="1400" b="0" dirty="0">
                <a:latin typeface="楷体_GB2312" pitchFamily="49" charset="-122"/>
                <a:ea typeface="楷体_GB2312" pitchFamily="49" charset="-122"/>
              </a:rPr>
              <a:t>RNE</a:t>
            </a:r>
            <a:r>
              <a:rPr lang="zh-CN" altLang="en-US" sz="1400" b="0" dirty="0">
                <a:latin typeface="楷体_GB2312" pitchFamily="49" charset="-122"/>
                <a:ea typeface="楷体_GB2312" pitchFamily="49" charset="-122"/>
              </a:rPr>
              <a:t>（初始交易</a:t>
            </a:r>
            <a:r>
              <a:rPr lang="zh-CN" altLang="en-US" sz="1400" b="0" dirty="0" smtClean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1400" b="0" dirty="0" smtClean="0">
                <a:latin typeface="Arial"/>
                <a:ea typeface="楷体_GB2312" pitchFamily="49" charset="-122"/>
              </a:rPr>
              <a:t>”</a:t>
            </a:r>
            <a:endParaRPr lang="zh-CN" altLang="en-US" sz="1400" b="0" dirty="0">
              <a:latin typeface="楷体_GB2312" pitchFamily="49" charset="-122"/>
              <a:ea typeface="楷体_GB2312" pitchFamily="49" charset="-122"/>
            </a:endParaRPr>
          </a:p>
          <a:p>
            <a:pPr algn="l">
              <a:tabLst>
                <a:tab pos="942975" algn="l"/>
              </a:tabLst>
            </a:pPr>
            <a:r>
              <a:rPr lang="zh-CN" altLang="en-US" sz="1400" b="0" dirty="0">
                <a:latin typeface="楷体_GB2312" pitchFamily="49" charset="-122"/>
                <a:ea typeface="楷体_GB2312" pitchFamily="49" charset="-122"/>
              </a:rPr>
              <a:t>申报时间：</a:t>
            </a:r>
            <a:r>
              <a:rPr lang="en-US" altLang="zh-CN" sz="1400" b="0" dirty="0">
                <a:latin typeface="楷体_GB2312" pitchFamily="49" charset="-122"/>
                <a:ea typeface="楷体_GB2312" pitchFamily="49" charset="-122"/>
              </a:rPr>
              <a:t>9</a:t>
            </a:r>
            <a:r>
              <a:rPr lang="zh-CN" altLang="en-US" sz="1400" b="0" dirty="0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1400" b="0" dirty="0">
                <a:latin typeface="楷体_GB2312" pitchFamily="49" charset="-122"/>
                <a:ea typeface="楷体_GB2312" pitchFamily="49" charset="-122"/>
              </a:rPr>
              <a:t>30-11</a:t>
            </a:r>
            <a:r>
              <a:rPr lang="zh-CN" altLang="en-US" sz="1400" b="0" dirty="0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1400" b="0" dirty="0">
                <a:latin typeface="楷体_GB2312" pitchFamily="49" charset="-122"/>
                <a:ea typeface="楷体_GB2312" pitchFamily="49" charset="-122"/>
              </a:rPr>
              <a:t>30  13</a:t>
            </a:r>
            <a:r>
              <a:rPr lang="zh-CN" altLang="en-US" sz="1400" b="0" dirty="0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1400" b="0" dirty="0">
                <a:latin typeface="楷体_GB2312" pitchFamily="49" charset="-122"/>
                <a:ea typeface="楷体_GB2312" pitchFamily="49" charset="-122"/>
              </a:rPr>
              <a:t>00-15</a:t>
            </a:r>
            <a:r>
              <a:rPr lang="zh-CN" altLang="en-US" sz="1400" b="0" dirty="0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1400" b="0" dirty="0">
                <a:latin typeface="楷体_GB2312" pitchFamily="49" charset="-122"/>
                <a:ea typeface="楷体_GB2312" pitchFamily="49" charset="-122"/>
              </a:rPr>
              <a:t>00</a:t>
            </a:r>
          </a:p>
          <a:p>
            <a:pPr algn="l">
              <a:tabLst>
                <a:tab pos="942975" algn="l"/>
              </a:tabLst>
            </a:pPr>
            <a:r>
              <a:rPr lang="zh-CN" altLang="en-US" sz="1400" b="0" dirty="0">
                <a:latin typeface="楷体_GB2312" pitchFamily="49" charset="-122"/>
                <a:ea typeface="楷体_GB2312" pitchFamily="49" charset="-122"/>
              </a:rPr>
              <a:t>数量：标的证券数量</a:t>
            </a:r>
          </a:p>
          <a:p>
            <a:pPr algn="l">
              <a:tabLst>
                <a:tab pos="942975" algn="l"/>
              </a:tabLst>
            </a:pPr>
            <a:r>
              <a:rPr lang="zh-CN" altLang="en-US" sz="1400" b="0" dirty="0">
                <a:latin typeface="楷体_GB2312" pitchFamily="49" charset="-122"/>
                <a:ea typeface="楷体_GB2312" pitchFamily="49" charset="-122"/>
              </a:rPr>
              <a:t>初始交易金额：必须大于等于零</a:t>
            </a:r>
          </a:p>
          <a:p>
            <a:pPr algn="l">
              <a:tabLst>
                <a:tab pos="942975" algn="l"/>
              </a:tabLst>
            </a:pPr>
            <a:r>
              <a:rPr lang="zh-CN" altLang="en-US" sz="1400" b="0" dirty="0">
                <a:latin typeface="楷体_GB2312" pitchFamily="49" charset="-122"/>
                <a:ea typeface="楷体_GB2312" pitchFamily="49" charset="-122"/>
              </a:rPr>
              <a:t>购回交易金额：必须大于等于零</a:t>
            </a:r>
          </a:p>
          <a:p>
            <a:pPr algn="l">
              <a:tabLst>
                <a:tab pos="942975" algn="l"/>
              </a:tabLst>
            </a:pPr>
            <a:r>
              <a:rPr lang="zh-CN" altLang="en-US" sz="1400" b="0" dirty="0">
                <a:latin typeface="楷体_GB2312" pitchFamily="49" charset="-122"/>
                <a:ea typeface="楷体_GB2312" pitchFamily="49" charset="-122"/>
              </a:rPr>
              <a:t>购回交易日：非空，必须为接口规定格式</a:t>
            </a:r>
          </a:p>
          <a:p>
            <a:pPr algn="l">
              <a:tabLst>
                <a:tab pos="942975" algn="l"/>
              </a:tabLst>
            </a:pPr>
            <a:r>
              <a:rPr lang="zh-CN" altLang="en-US" sz="1400" b="0" dirty="0">
                <a:latin typeface="楷体_GB2312" pitchFamily="49" charset="-122"/>
                <a:ea typeface="楷体_GB2312" pitchFamily="49" charset="-122"/>
              </a:rPr>
              <a:t>申报日期：必须为当前交易日</a:t>
            </a:r>
          </a:p>
          <a:p>
            <a:pPr algn="l">
              <a:tabLst>
                <a:tab pos="942975" algn="l"/>
              </a:tabLst>
            </a:pPr>
            <a:r>
              <a:rPr lang="zh-CN" altLang="en-US" sz="1400" b="0" dirty="0">
                <a:latin typeface="楷体_GB2312" pitchFamily="49" charset="-122"/>
                <a:ea typeface="楷体_GB2312" pitchFamily="49" charset="-122"/>
              </a:rPr>
              <a:t>同时，对于每个会员的申报，将按业务规则对回购总额进行校验。</a:t>
            </a:r>
          </a:p>
          <a:p>
            <a:pPr algn="l">
              <a:tabLst>
                <a:tab pos="942975" algn="l"/>
              </a:tabLst>
            </a:pPr>
            <a:endParaRPr lang="en-US" altLang="zh-CN" sz="1400" b="0" dirty="0">
              <a:latin typeface="楷体_GB2312" pitchFamily="49" charset="-122"/>
              <a:ea typeface="楷体_GB2312" pitchFamily="49" charset="-122"/>
            </a:endParaRPr>
          </a:p>
          <a:p>
            <a:pPr algn="l">
              <a:tabLst>
                <a:tab pos="942975" algn="l"/>
              </a:tabLst>
            </a:pPr>
            <a:r>
              <a:rPr lang="zh-CN" altLang="en-US" sz="1400" b="0" dirty="0">
                <a:latin typeface="楷体_GB2312" pitchFamily="49" charset="-122"/>
                <a:ea typeface="楷体_GB2312" pitchFamily="49" charset="-122"/>
              </a:rPr>
              <a:t>对于成功的初始交易，将发送订单确认信息，内容包括：成交编号、成功状态标志等</a:t>
            </a:r>
            <a:r>
              <a:rPr lang="zh-CN" altLang="en-US" sz="1400" dirty="0">
                <a:latin typeface="楷体_GB2312" pitchFamily="49" charset="-122"/>
                <a:ea typeface="楷体_GB2312" pitchFamily="49" charset="-122"/>
              </a:rPr>
              <a:t> </a:t>
            </a:r>
            <a:endParaRPr lang="en-US" altLang="zh-CN" sz="1400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14282" y="4429132"/>
          <a:ext cx="8715439" cy="1988598"/>
        </p:xfrm>
        <a:graphic>
          <a:graphicData uri="http://schemas.openxmlformats.org/drawingml/2006/table">
            <a:tbl>
              <a:tblPr/>
              <a:tblGrid>
                <a:gridCol w="310175"/>
                <a:gridCol w="277277"/>
                <a:gridCol w="277277"/>
                <a:gridCol w="277277"/>
                <a:gridCol w="277277"/>
                <a:gridCol w="277277"/>
                <a:gridCol w="277277"/>
                <a:gridCol w="277277"/>
                <a:gridCol w="277277"/>
                <a:gridCol w="277277"/>
                <a:gridCol w="413566"/>
                <a:gridCol w="413566"/>
                <a:gridCol w="391243"/>
                <a:gridCol w="391243"/>
                <a:gridCol w="267878"/>
                <a:gridCol w="310175"/>
                <a:gridCol w="310175"/>
                <a:gridCol w="310175"/>
                <a:gridCol w="310175"/>
                <a:gridCol w="310175"/>
                <a:gridCol w="310175"/>
                <a:gridCol w="310175"/>
                <a:gridCol w="310175"/>
                <a:gridCol w="310175"/>
                <a:gridCol w="310175"/>
                <a:gridCol w="310175"/>
                <a:gridCol w="310175"/>
                <a:gridCol w="310175"/>
              </a:tblGrid>
              <a:tr h="94616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1" i="0" u="none" strike="noStrike">
                          <a:solidFill>
                            <a:srgbClr val="FFFFFF"/>
                          </a:solidFill>
                          <a:latin typeface="宋体"/>
                        </a:rPr>
                        <a:t>序号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6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7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8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9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11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12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13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14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15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16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17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18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19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20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21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22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23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24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26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27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84389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字段名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rec_num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reqdate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reqtime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reff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buypbu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buyacc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sellpbu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sellacc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stock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price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amt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callprice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callamt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qty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owflag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delflag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delreff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oldtrdnum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oldtrddate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buybranchid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sellbranchid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contractnum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status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rsptime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remark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trdnum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text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6393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约定购回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</a:t>
                      </a:r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初始交易</a:t>
                      </a:r>
                    </a:p>
                  </a:txBody>
                  <a:tcPr marL="2466" marR="2466" marT="24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记录编号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记录写入日期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记录写入时间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会员内部订单号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自营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PBU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自营证券账户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投资者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PBU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投资者帐号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现券代码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无意义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初始交易金额，最高精度为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0.01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，小数点后数字不能超过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位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无意义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购回交易金额，最高精度为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0.01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，小数点后数字不能超过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位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整数，单位股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RNE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无意义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无意义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购回交易日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自营营业部代码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投资者营业部代码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约定购回业务合同编号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R/F/E/O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接收确认时间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错误信息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成交编号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保留字段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约定购回业务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-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初始交易撤单</a:t>
            </a:r>
            <a:endParaRPr lang="en-US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261938" y="858839"/>
            <a:ext cx="8043862" cy="2784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3678238" y="6588125"/>
            <a:ext cx="1693862" cy="26987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B80056-CF79-4DAD-AEA0-98CD02670C9E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142844" y="785794"/>
            <a:ext cx="8578850" cy="202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l"/>
            <a:r>
              <a:rPr lang="zh-CN" altLang="en-US" sz="1400" dirty="0" smtClean="0">
                <a:latin typeface="楷体_GB2312" pitchFamily="49" charset="-122"/>
                <a:ea typeface="楷体_GB2312" pitchFamily="49" charset="-122"/>
              </a:rPr>
              <a:t>使用买方</a:t>
            </a:r>
            <a:r>
              <a:rPr lang="en-US" altLang="zh-CN" sz="1400" dirty="0" smtClean="0">
                <a:latin typeface="楷体_GB2312" pitchFamily="49" charset="-122"/>
                <a:ea typeface="楷体_GB2312" pitchFamily="49" charset="-122"/>
              </a:rPr>
              <a:t>PBU</a:t>
            </a:r>
            <a:r>
              <a:rPr lang="zh-CN" altLang="en-US" sz="1400" dirty="0" smtClean="0">
                <a:latin typeface="楷体_GB2312" pitchFamily="49" charset="-122"/>
                <a:ea typeface="楷体_GB2312" pitchFamily="49" charset="-122"/>
              </a:rPr>
              <a:t>和被撤单</a:t>
            </a:r>
            <a:r>
              <a:rPr lang="en-US" altLang="zh-CN" sz="1400" dirty="0" err="1" smtClean="0">
                <a:latin typeface="楷体_GB2312" pitchFamily="49" charset="-122"/>
                <a:ea typeface="楷体_GB2312" pitchFamily="49" charset="-122"/>
              </a:rPr>
              <a:t>reff</a:t>
            </a:r>
            <a:r>
              <a:rPr lang="zh-CN" altLang="en-US" sz="1400" dirty="0" smtClean="0">
                <a:latin typeface="楷体_GB2312" pitchFamily="49" charset="-122"/>
                <a:ea typeface="楷体_GB2312" pitchFamily="49" charset="-122"/>
              </a:rPr>
              <a:t>作为订单索引，找到回购申报，并对以下内容进行检查：</a:t>
            </a:r>
          </a:p>
          <a:p>
            <a:pPr algn="l"/>
            <a:r>
              <a:rPr lang="zh-CN" altLang="en-US" sz="1400" dirty="0" smtClean="0">
                <a:latin typeface="楷体_GB2312" pitchFamily="49" charset="-122"/>
                <a:ea typeface="楷体_GB2312" pitchFamily="49" charset="-122"/>
              </a:rPr>
              <a:t>登录</a:t>
            </a:r>
            <a:r>
              <a:rPr lang="en-US" altLang="zh-CN" sz="1400" dirty="0" smtClean="0">
                <a:latin typeface="楷体_GB2312" pitchFamily="49" charset="-122"/>
                <a:ea typeface="楷体_GB2312" pitchFamily="49" charset="-122"/>
              </a:rPr>
              <a:t>PBU</a:t>
            </a:r>
            <a:r>
              <a:rPr lang="zh-CN" altLang="en-US" sz="1400" dirty="0" smtClean="0">
                <a:latin typeface="楷体_GB2312" pitchFamily="49" charset="-122"/>
                <a:ea typeface="楷体_GB2312" pitchFamily="49" charset="-122"/>
              </a:rPr>
              <a:t>必须与买方</a:t>
            </a:r>
            <a:r>
              <a:rPr lang="en-US" altLang="zh-CN" sz="1400" dirty="0" smtClean="0">
                <a:latin typeface="楷体_GB2312" pitchFamily="49" charset="-122"/>
                <a:ea typeface="楷体_GB2312" pitchFamily="49" charset="-122"/>
              </a:rPr>
              <a:t>PBU</a:t>
            </a:r>
            <a:r>
              <a:rPr lang="zh-CN" altLang="en-US" sz="1400" dirty="0" smtClean="0">
                <a:latin typeface="楷体_GB2312" pitchFamily="49" charset="-122"/>
                <a:ea typeface="楷体_GB2312" pitchFamily="49" charset="-122"/>
              </a:rPr>
              <a:t>属于同一家会员</a:t>
            </a:r>
            <a:endParaRPr lang="en-US" altLang="zh-CN" sz="1400" dirty="0" smtClean="0">
              <a:latin typeface="楷体_GB2312" pitchFamily="49" charset="-122"/>
              <a:ea typeface="楷体_GB2312" pitchFamily="49" charset="-122"/>
            </a:endParaRPr>
          </a:p>
          <a:p>
            <a:pPr algn="l"/>
            <a:r>
              <a:rPr lang="zh-CN" altLang="en-US" sz="1400" dirty="0" smtClean="0">
                <a:latin typeface="楷体_GB2312" pitchFamily="49" charset="-122"/>
                <a:ea typeface="楷体_GB2312" pitchFamily="49" charset="-122"/>
              </a:rPr>
              <a:t>订单类型：“</a:t>
            </a:r>
            <a:r>
              <a:rPr lang="en-US" altLang="zh-CN" sz="1400" dirty="0" smtClean="0">
                <a:latin typeface="楷体_GB2312" pitchFamily="49" charset="-122"/>
                <a:ea typeface="楷体_GB2312" pitchFamily="49" charset="-122"/>
              </a:rPr>
              <a:t>RNE</a:t>
            </a:r>
            <a:r>
              <a:rPr lang="zh-CN" altLang="en-US" sz="1400" dirty="0" smtClean="0">
                <a:latin typeface="楷体_GB2312" pitchFamily="49" charset="-122"/>
                <a:ea typeface="楷体_GB2312" pitchFamily="49" charset="-122"/>
              </a:rPr>
              <a:t>” </a:t>
            </a:r>
            <a:endParaRPr lang="en-US" altLang="zh-CN" sz="1400" dirty="0" smtClean="0">
              <a:latin typeface="楷体_GB2312" pitchFamily="49" charset="-122"/>
              <a:ea typeface="楷体_GB2312" pitchFamily="49" charset="-122"/>
            </a:endParaRPr>
          </a:p>
          <a:p>
            <a:pPr algn="l"/>
            <a:r>
              <a:rPr lang="zh-CN" altLang="en-US" sz="1400" dirty="0" smtClean="0">
                <a:latin typeface="楷体_GB2312" pitchFamily="49" charset="-122"/>
                <a:ea typeface="楷体_GB2312" pitchFamily="49" charset="-122"/>
              </a:rPr>
              <a:t>撤单标志 ：</a:t>
            </a:r>
            <a:r>
              <a:rPr lang="en-US" altLang="zh-CN" sz="1400" dirty="0" err="1" smtClean="0">
                <a:latin typeface="楷体_GB2312" pitchFamily="49" charset="-122"/>
                <a:ea typeface="楷体_GB2312" pitchFamily="49" charset="-122"/>
              </a:rPr>
              <a:t>Delflag</a:t>
            </a:r>
            <a:r>
              <a:rPr lang="en-US" altLang="zh-CN" sz="1400" dirty="0" smtClean="0">
                <a:latin typeface="楷体_GB2312" pitchFamily="49" charset="-122"/>
                <a:ea typeface="楷体_GB2312" pitchFamily="49" charset="-122"/>
              </a:rPr>
              <a:t>=1</a:t>
            </a:r>
            <a:endParaRPr lang="zh-CN" altLang="en-US" sz="1400" dirty="0" smtClean="0">
              <a:latin typeface="楷体_GB2312" pitchFamily="49" charset="-122"/>
              <a:ea typeface="楷体_GB2312" pitchFamily="49" charset="-122"/>
            </a:endParaRPr>
          </a:p>
          <a:p>
            <a:pPr algn="l"/>
            <a:r>
              <a:rPr lang="zh-CN" altLang="en-US" sz="1400" dirty="0" smtClean="0">
                <a:latin typeface="楷体_GB2312" pitchFamily="49" charset="-122"/>
                <a:ea typeface="楷体_GB2312" pitchFamily="49" charset="-122"/>
              </a:rPr>
              <a:t>买方帐号：必须同申报订单中买方账户</a:t>
            </a:r>
          </a:p>
          <a:p>
            <a:pPr algn="l"/>
            <a:r>
              <a:rPr lang="zh-CN" altLang="en-US" sz="1400" dirty="0" smtClean="0">
                <a:latin typeface="楷体_GB2312" pitchFamily="49" charset="-122"/>
                <a:ea typeface="楷体_GB2312" pitchFamily="49" charset="-122"/>
              </a:rPr>
              <a:t>卖方帐号：必须同申报订单中卖方帐号</a:t>
            </a:r>
          </a:p>
          <a:p>
            <a:pPr algn="l"/>
            <a:r>
              <a:rPr lang="zh-CN" altLang="en-US" sz="1400" dirty="0" smtClean="0">
                <a:latin typeface="楷体_GB2312" pitchFamily="49" charset="-122"/>
                <a:ea typeface="楷体_GB2312" pitchFamily="49" charset="-122"/>
              </a:rPr>
              <a:t>证券代码：必须同申报订单中证券代码</a:t>
            </a:r>
          </a:p>
          <a:p>
            <a:pPr algn="l"/>
            <a:r>
              <a:rPr lang="zh-CN" altLang="en-US" sz="1400" dirty="0" smtClean="0">
                <a:latin typeface="楷体_GB2312" pitchFamily="49" charset="-122"/>
                <a:ea typeface="楷体_GB2312" pitchFamily="49" charset="-122"/>
              </a:rPr>
              <a:t>申报日期：必须为当前交易日</a:t>
            </a:r>
          </a:p>
          <a:p>
            <a:pPr algn="l"/>
            <a:r>
              <a:rPr lang="zh-CN" altLang="en-US" sz="1400" dirty="0" smtClean="0">
                <a:latin typeface="楷体_GB2312" pitchFamily="49" charset="-122"/>
                <a:ea typeface="楷体_GB2312" pitchFamily="49" charset="-122"/>
              </a:rPr>
              <a:t>若通过校验，则返回撤单成功标志，否则返回错误码。 </a:t>
            </a:r>
            <a:endParaRPr lang="zh-CN" altLang="en-US" sz="1400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14282" y="3714752"/>
          <a:ext cx="8572565" cy="2598198"/>
        </p:xfrm>
        <a:graphic>
          <a:graphicData uri="http://schemas.openxmlformats.org/drawingml/2006/table">
            <a:tbl>
              <a:tblPr/>
              <a:tblGrid>
                <a:gridCol w="305090"/>
                <a:gridCol w="272732"/>
                <a:gridCol w="272732"/>
                <a:gridCol w="272732"/>
                <a:gridCol w="272732"/>
                <a:gridCol w="272732"/>
                <a:gridCol w="272732"/>
                <a:gridCol w="272732"/>
                <a:gridCol w="272732"/>
                <a:gridCol w="272732"/>
                <a:gridCol w="406786"/>
                <a:gridCol w="406786"/>
                <a:gridCol w="384829"/>
                <a:gridCol w="384829"/>
                <a:gridCol w="263487"/>
                <a:gridCol w="305090"/>
                <a:gridCol w="305090"/>
                <a:gridCol w="305090"/>
                <a:gridCol w="305090"/>
                <a:gridCol w="305090"/>
                <a:gridCol w="305090"/>
                <a:gridCol w="305090"/>
                <a:gridCol w="305090"/>
                <a:gridCol w="305090"/>
                <a:gridCol w="305090"/>
                <a:gridCol w="305090"/>
                <a:gridCol w="305090"/>
                <a:gridCol w="305090"/>
              </a:tblGrid>
              <a:tr h="84103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1" i="0" u="none" strike="noStrike">
                          <a:solidFill>
                            <a:srgbClr val="FFFFFF"/>
                          </a:solidFill>
                          <a:latin typeface="宋体"/>
                        </a:rPr>
                        <a:t>序号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6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7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8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9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11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12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13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14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15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16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17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18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19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20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21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22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23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24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26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27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63902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字段名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rec_num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reqdate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reqtime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reff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buypbu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buyacc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sellpbu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sellacc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stock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price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amt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callprice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callamt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qty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owflag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delflag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delreff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oldtrdnum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oldtrddate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buybranchid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sellbranchid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contractnum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status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rsptime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remark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trdnum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text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2349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约定购回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</a:t>
                      </a:r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初始交易撤单</a:t>
                      </a:r>
                    </a:p>
                  </a:txBody>
                  <a:tcPr marL="2466" marR="2466" marT="24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记录编号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记录写入日期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记录写入时间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会员内部订单号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自营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PBU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自营证券账户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投资者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PBU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投资者帐号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现券代码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无意义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初始交易金额，最高精度为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0.01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，小数点后数字不能超过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位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无意义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购回交易金额，最高精度为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0.01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，小数点后数字不能超过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位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整数，单位股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RNE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被撤订单的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reff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无意义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购回交易日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自营营业部代码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投资者营业部代码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约定购回业务合同编号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R/F/E/O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接收确认时间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错误信息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成交编号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保留字段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643174" y="44450"/>
            <a:ext cx="6357982" cy="561975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约定购回业务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-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初始交易申报及撤单举例</a:t>
            </a:r>
            <a:endParaRPr lang="en-US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261938" y="858839"/>
            <a:ext cx="8043862" cy="149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85720" y="785794"/>
            <a:ext cx="7943876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1200" kern="0" dirty="0" smtClean="0">
                <a:latin typeface="+mn-lt"/>
                <a:ea typeface="+mn-ea"/>
              </a:rPr>
              <a:t>20201		</a:t>
            </a:r>
            <a:r>
              <a:rPr lang="zh-CN" altLang="en-US" sz="1200" kern="0" dirty="0" smtClean="0">
                <a:latin typeface="+mn-lt"/>
                <a:ea typeface="+mn-ea"/>
              </a:rPr>
              <a:t>登录</a:t>
            </a:r>
            <a:r>
              <a:rPr lang="en-US" altLang="zh-CN" sz="1200" kern="0" dirty="0" smtClean="0">
                <a:latin typeface="+mn-lt"/>
                <a:ea typeface="+mn-ea"/>
              </a:rPr>
              <a:t>EzQES</a:t>
            </a:r>
            <a:r>
              <a:rPr lang="zh-CN" altLang="en-US" sz="1200" kern="0" dirty="0" smtClean="0">
                <a:latin typeface="+mn-lt"/>
                <a:ea typeface="+mn-ea"/>
              </a:rPr>
              <a:t>的</a:t>
            </a:r>
            <a:r>
              <a:rPr lang="en-US" altLang="zh-CN" sz="1200" kern="0" dirty="0" smtClean="0">
                <a:latin typeface="+mn-lt"/>
                <a:ea typeface="+mn-ea"/>
              </a:rPr>
              <a:t>PBU</a:t>
            </a:r>
          </a:p>
          <a:p>
            <a:pPr marL="342900" lvl="0" indent="-342900" algn="l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1200" kern="0" dirty="0" smtClean="0">
                <a:latin typeface="+mn-lt"/>
                <a:ea typeface="+mn-ea"/>
              </a:rPr>
              <a:t>A111222444	</a:t>
            </a:r>
            <a:r>
              <a:rPr lang="zh-CN" altLang="en-US" sz="1200" kern="0" dirty="0" smtClean="0">
                <a:latin typeface="+mn-lt"/>
                <a:ea typeface="+mn-ea"/>
              </a:rPr>
              <a:t>约定式购回证券交易专用账户代码</a:t>
            </a:r>
          </a:p>
          <a:p>
            <a:pPr marL="342900" lvl="0" indent="-342900" algn="l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1200" kern="0" dirty="0" smtClean="0">
                <a:latin typeface="+mn-lt"/>
                <a:ea typeface="+mn-ea"/>
              </a:rPr>
              <a:t>11133		</a:t>
            </a:r>
            <a:r>
              <a:rPr lang="zh-CN" altLang="en-US" sz="1200" kern="0" dirty="0" smtClean="0">
                <a:latin typeface="+mn-lt"/>
                <a:ea typeface="+mn-ea"/>
              </a:rPr>
              <a:t>券商账户所在的营业部代码，如无营业部代码，则用</a:t>
            </a:r>
            <a:r>
              <a:rPr lang="en-US" altLang="zh-CN" sz="1200" kern="0" dirty="0" smtClean="0">
                <a:latin typeface="+mn-lt"/>
                <a:ea typeface="+mn-ea"/>
              </a:rPr>
              <a:t>00000</a:t>
            </a:r>
          </a:p>
          <a:p>
            <a:pPr marL="342900" lvl="0" indent="-342900" algn="l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1200" kern="0" dirty="0" smtClean="0">
                <a:latin typeface="+mn-lt"/>
                <a:ea typeface="+mn-ea"/>
              </a:rPr>
              <a:t>56321		</a:t>
            </a:r>
            <a:r>
              <a:rPr lang="zh-CN" altLang="en-US" sz="1200" kern="0" dirty="0" smtClean="0">
                <a:latin typeface="+mn-lt"/>
                <a:ea typeface="+mn-ea"/>
              </a:rPr>
              <a:t>具有约定式购回权限的券商</a:t>
            </a:r>
            <a:r>
              <a:rPr lang="en-US" altLang="zh-CN" sz="1200" kern="0" dirty="0" smtClean="0">
                <a:latin typeface="+mn-lt"/>
                <a:ea typeface="+mn-ea"/>
              </a:rPr>
              <a:t>PBU</a:t>
            </a:r>
          </a:p>
          <a:p>
            <a:pPr marL="342900" lvl="0" indent="-342900" algn="l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1200" kern="0" dirty="0" smtClean="0">
                <a:latin typeface="+mn-lt"/>
                <a:ea typeface="+mn-ea"/>
              </a:rPr>
              <a:t>A123456780	</a:t>
            </a:r>
            <a:r>
              <a:rPr lang="zh-CN" altLang="en-US" sz="1200" kern="0" dirty="0" smtClean="0">
                <a:latin typeface="+mn-lt"/>
                <a:ea typeface="+mn-ea"/>
              </a:rPr>
              <a:t>合格投资者</a:t>
            </a:r>
          </a:p>
          <a:p>
            <a:pPr marL="342900" lvl="0" indent="-342900" algn="l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1200" kern="0" dirty="0" smtClean="0">
                <a:latin typeface="+mn-lt"/>
                <a:ea typeface="+mn-ea"/>
              </a:rPr>
              <a:t>31236		</a:t>
            </a:r>
            <a:r>
              <a:rPr lang="zh-CN" altLang="en-US" sz="1200" kern="0" dirty="0" smtClean="0">
                <a:latin typeface="+mn-lt"/>
                <a:ea typeface="+mn-ea"/>
              </a:rPr>
              <a:t>投资者对应的</a:t>
            </a:r>
            <a:r>
              <a:rPr lang="en-US" altLang="zh-CN" sz="1200" kern="0" dirty="0" smtClean="0">
                <a:latin typeface="+mn-lt"/>
                <a:ea typeface="+mn-ea"/>
              </a:rPr>
              <a:t>PBU</a:t>
            </a:r>
          </a:p>
          <a:p>
            <a:pPr marL="342900" lvl="0" indent="-342900" algn="l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1200" kern="0" dirty="0" smtClean="0">
                <a:latin typeface="+mn-lt"/>
                <a:ea typeface="+mn-ea"/>
              </a:rPr>
              <a:t>10126		</a:t>
            </a:r>
            <a:r>
              <a:rPr lang="zh-CN" altLang="en-US" sz="1200" kern="0" dirty="0" smtClean="0">
                <a:latin typeface="+mn-lt"/>
                <a:ea typeface="+mn-ea"/>
              </a:rPr>
              <a:t>投资者所在营业部代码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28596" y="6286520"/>
            <a:ext cx="7943876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蓝色部分：交易所填写的内容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85720" y="2285992"/>
            <a:ext cx="7943876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场景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5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：</a:t>
            </a:r>
            <a:endParaRPr lang="en-US" altLang="zh-CN" sz="1200" kern="0" dirty="0" smtClean="0"/>
          </a:p>
          <a:p>
            <a:pPr marL="342900" lvl="0" indent="-342900" algn="l">
              <a:lnSpc>
                <a:spcPct val="8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US" altLang="zh-CN" sz="1200" kern="0" dirty="0" smtClean="0"/>
              <a:t>2011-06-23</a:t>
            </a:r>
            <a:r>
              <a:rPr lang="zh-CN" altLang="en-US" sz="1200" kern="0" dirty="0" smtClean="0"/>
              <a:t>投资者</a:t>
            </a:r>
            <a:r>
              <a:rPr lang="en-US" sz="1200" dirty="0" smtClean="0"/>
              <a:t>A12345678</a:t>
            </a:r>
            <a:r>
              <a:rPr lang="en-US" altLang="zh-CN" sz="1200" dirty="0" smtClean="0"/>
              <a:t>0</a:t>
            </a:r>
            <a:r>
              <a:rPr lang="en-US" sz="1200" dirty="0" smtClean="0"/>
              <a:t> (</a:t>
            </a:r>
            <a:r>
              <a:rPr lang="zh-CN" altLang="en-US" sz="1200" dirty="0" smtClean="0"/>
              <a:t>营业部</a:t>
            </a:r>
            <a:r>
              <a:rPr lang="en-US" altLang="zh-CN" sz="1200" kern="0" dirty="0" smtClean="0"/>
              <a:t>10126</a:t>
            </a:r>
            <a:r>
              <a:rPr lang="zh-CN" altLang="en-US" sz="1200" kern="0" dirty="0" smtClean="0"/>
              <a:t>，</a:t>
            </a:r>
            <a:r>
              <a:rPr lang="en-US" altLang="zh-CN" sz="1200" kern="0" dirty="0" smtClean="0"/>
              <a:t>PBU 31236</a:t>
            </a:r>
            <a:r>
              <a:rPr lang="en-US" sz="1200" dirty="0" smtClean="0"/>
              <a:t>)</a:t>
            </a:r>
            <a:r>
              <a:rPr lang="zh-CN" altLang="en-US" sz="1200" dirty="0" smtClean="0"/>
              <a:t>与证券公司的</a:t>
            </a:r>
            <a:r>
              <a:rPr lang="en-US" altLang="zh-CN" sz="1200" kern="0" dirty="0" smtClean="0"/>
              <a:t>A111222444</a:t>
            </a:r>
            <a:r>
              <a:rPr lang="zh-CN" altLang="en-US" sz="1200" kern="0" dirty="0" smtClean="0"/>
              <a:t>账户</a:t>
            </a:r>
            <a:r>
              <a:rPr lang="en-US" altLang="zh-CN" sz="1200" kern="0" dirty="0" smtClean="0"/>
              <a:t>(</a:t>
            </a:r>
            <a:r>
              <a:rPr lang="zh-CN" altLang="en-US" sz="1200" dirty="0" smtClean="0"/>
              <a:t>营业部</a:t>
            </a:r>
            <a:r>
              <a:rPr lang="en-US" altLang="zh-CN" sz="1200" dirty="0" smtClean="0"/>
              <a:t>11133</a:t>
            </a:r>
            <a:r>
              <a:rPr lang="zh-CN" altLang="en-US" sz="1200" dirty="0" smtClean="0"/>
              <a:t>，</a:t>
            </a:r>
            <a:r>
              <a:rPr lang="en-US" altLang="zh-CN" sz="1200" kern="0" dirty="0" smtClean="0"/>
              <a:t>PBU 56321)</a:t>
            </a:r>
            <a:r>
              <a:rPr lang="zh-CN" altLang="en-US" sz="1200" kern="0" dirty="0" smtClean="0"/>
              <a:t>之间进行了一笔约定购回初始交易，产品为</a:t>
            </a:r>
            <a:r>
              <a:rPr lang="en-US" altLang="zh-CN" sz="1200" kern="0" dirty="0" smtClean="0"/>
              <a:t>600009</a:t>
            </a:r>
            <a:r>
              <a:rPr lang="zh-CN" altLang="en-US" sz="1200" kern="0" dirty="0" smtClean="0"/>
              <a:t>，数量</a:t>
            </a:r>
            <a:r>
              <a:rPr lang="en-US" altLang="zh-CN" sz="1200" kern="0" dirty="0" smtClean="0"/>
              <a:t>50</a:t>
            </a:r>
            <a:r>
              <a:rPr lang="zh-CN" altLang="en-US" sz="1200" kern="0" dirty="0" smtClean="0"/>
              <a:t>股，初始交易金额</a:t>
            </a:r>
            <a:r>
              <a:rPr lang="en-US" altLang="zh-CN" sz="1200" kern="0" dirty="0" smtClean="0"/>
              <a:t>598.56</a:t>
            </a:r>
            <a:r>
              <a:rPr lang="zh-CN" altLang="en-US" sz="1200" dirty="0" smtClean="0">
                <a:solidFill>
                  <a:srgbClr val="000000"/>
                </a:solidFill>
                <a:latin typeface="宋体"/>
              </a:rPr>
              <a:t>元，购回交易金额为</a:t>
            </a:r>
            <a:r>
              <a:rPr lang="en-US" altLang="zh-CN" sz="1200" dirty="0" smtClean="0">
                <a:solidFill>
                  <a:srgbClr val="000000"/>
                </a:solidFill>
                <a:latin typeface="宋体"/>
              </a:rPr>
              <a:t>615</a:t>
            </a:r>
            <a:r>
              <a:rPr lang="zh-CN" altLang="en-US" sz="1200" dirty="0" smtClean="0">
                <a:solidFill>
                  <a:srgbClr val="000000"/>
                </a:solidFill>
                <a:latin typeface="宋体"/>
              </a:rPr>
              <a:t>元</a:t>
            </a:r>
            <a:r>
              <a:rPr lang="zh-CN" altLang="en-US" sz="1200" kern="0" dirty="0" smtClean="0"/>
              <a:t>；该笔申报</a:t>
            </a:r>
            <a:r>
              <a:rPr lang="en-US" altLang="zh-CN" sz="1200" kern="0" dirty="0" err="1" smtClean="0"/>
              <a:t>reff</a:t>
            </a:r>
            <a:r>
              <a:rPr lang="zh-CN" altLang="en-US" sz="1200" kern="0" dirty="0" smtClean="0"/>
              <a:t>为</a:t>
            </a:r>
            <a:r>
              <a:rPr lang="en-US" altLang="zh-CN" sz="1200" kern="0" dirty="0" smtClean="0"/>
              <a:t>123456009.</a:t>
            </a:r>
          </a:p>
          <a:p>
            <a:pPr marL="342900" lvl="0" indent="-342900" algn="l">
              <a:lnSpc>
                <a:spcPct val="8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zh-CN" altLang="en-US" sz="1200" kern="0" dirty="0" smtClean="0"/>
              <a:t>对上面这笔申报撤单</a:t>
            </a:r>
            <a:r>
              <a:rPr lang="zh-CN" altLang="en-US" sz="1200" dirty="0" smtClean="0">
                <a:solidFill>
                  <a:srgbClr val="000000"/>
                </a:solidFill>
                <a:latin typeface="宋体"/>
              </a:rPr>
              <a:t>。</a:t>
            </a:r>
            <a:endParaRPr lang="en-US" altLang="zh-CN" sz="1200" kern="0" dirty="0" smtClean="0"/>
          </a:p>
          <a:p>
            <a:pPr marL="342900" lvl="0" indent="-342900" algn="l">
              <a:lnSpc>
                <a:spcPct val="80000"/>
              </a:lnSpc>
              <a:spcBef>
                <a:spcPct val="20000"/>
              </a:spcBef>
              <a:buFont typeface="+mj-lt"/>
              <a:buAutoNum type="arabicPeriod"/>
            </a:pP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342900" lvl="0" indent="-342900" algn="l">
              <a:lnSpc>
                <a:spcPct val="80000"/>
              </a:lnSpc>
              <a:spcBef>
                <a:spcPct val="20000"/>
              </a:spcBef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上面的这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笔</a:t>
            </a:r>
            <a:r>
              <a:rPr lang="zh-CN" altLang="en-US" sz="1200" kern="0" dirty="0" smtClean="0">
                <a:latin typeface="+mn-lt"/>
                <a:ea typeface="+mn-ea"/>
              </a:rPr>
              <a:t>申报报送到</a:t>
            </a:r>
            <a:r>
              <a:rPr lang="en-US" altLang="zh-CN" sz="1200" kern="0" dirty="0" smtClean="0"/>
              <a:t>EzQES 20201 PBU</a:t>
            </a:r>
            <a:r>
              <a:rPr lang="zh-CN" altLang="en-US" sz="1200" kern="0" dirty="0" smtClean="0"/>
              <a:t>所对应的数据库表中。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14" name="灯片编号占位符 3"/>
          <p:cNvSpPr txBox="1">
            <a:spLocks/>
          </p:cNvSpPr>
          <p:nvPr/>
        </p:nvSpPr>
        <p:spPr>
          <a:xfrm>
            <a:off x="3678238" y="6588125"/>
            <a:ext cx="1693862" cy="26987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B80056-CF79-4DAD-AEA0-98CD02670C9E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285720" y="3857628"/>
          <a:ext cx="8429684" cy="1684479"/>
        </p:xfrm>
        <a:graphic>
          <a:graphicData uri="http://schemas.openxmlformats.org/drawingml/2006/table">
            <a:tbl>
              <a:tblPr/>
              <a:tblGrid>
                <a:gridCol w="575879"/>
                <a:gridCol w="228366"/>
                <a:gridCol w="268082"/>
                <a:gridCol w="268082"/>
                <a:gridCol w="307798"/>
                <a:gridCol w="268082"/>
                <a:gridCol w="287939"/>
                <a:gridCol w="268082"/>
                <a:gridCol w="332620"/>
                <a:gridCol w="268082"/>
                <a:gridCol w="387229"/>
                <a:gridCol w="387229"/>
                <a:gridCol w="392193"/>
                <a:gridCol w="392193"/>
                <a:gridCol w="268082"/>
                <a:gridCol w="268082"/>
                <a:gridCol w="268082"/>
                <a:gridCol w="312762"/>
                <a:gridCol w="268082"/>
                <a:gridCol w="268082"/>
                <a:gridCol w="268082"/>
                <a:gridCol w="268082"/>
                <a:gridCol w="268082"/>
                <a:gridCol w="268082"/>
                <a:gridCol w="268082"/>
                <a:gridCol w="268082"/>
                <a:gridCol w="268082"/>
                <a:gridCol w="268082"/>
              </a:tblGrid>
              <a:tr h="142984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字段名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rec_num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reqdate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reqtime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reff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buypbu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buyacc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sellpbu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sellacc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stock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price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amt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callprice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callamt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qty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owflag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delflag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delreff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oldtrdnum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oldtrddate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buybranchid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sellbranchid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contractnum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status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rsptime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remark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trdnum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text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4282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约定购回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</a:t>
                      </a:r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初始交易</a:t>
                      </a:r>
                    </a:p>
                  </a:txBody>
                  <a:tcPr marL="2693" marR="2693" marT="269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20110623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09:50:18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1234560008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56321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A111222444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31236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A123456780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600009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空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598.56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空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615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50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RNE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空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空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20110630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11133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10126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ABCDEF1234567001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3366FF"/>
                          </a:solidFill>
                          <a:latin typeface="宋体"/>
                        </a:rPr>
                        <a:t>09:50:18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3366FF"/>
                          </a:solidFill>
                          <a:latin typeface="宋体"/>
                        </a:rPr>
                        <a:t>O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3366FF"/>
                          </a:solidFill>
                          <a:latin typeface="宋体"/>
                        </a:rPr>
                        <a:t>656439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空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282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约定购回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</a:t>
                      </a:r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初始交易撤单</a:t>
                      </a:r>
                    </a:p>
                  </a:txBody>
                  <a:tcPr marL="2693" marR="2693" marT="269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20110623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09:50:19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1234560009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56321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A111222444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31236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A123456780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600009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空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598.56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空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615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50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RNE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1234560008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空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20110630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11133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10126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ABCDEF1234567001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3366FF"/>
                          </a:solidFill>
                          <a:latin typeface="宋体"/>
                        </a:rPr>
                        <a:t>09:50:19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3366FF"/>
                          </a:solidFill>
                          <a:latin typeface="宋体"/>
                        </a:rPr>
                        <a:t>O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3366FF"/>
                          </a:solidFill>
                          <a:latin typeface="宋体"/>
                        </a:rPr>
                        <a:t>656440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空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约定购回业务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-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购回交易申报</a:t>
            </a:r>
            <a:endParaRPr lang="en-US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261938" y="858839"/>
            <a:ext cx="8043862" cy="2784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3678238" y="6588125"/>
            <a:ext cx="1693862" cy="26987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B80056-CF79-4DAD-AEA0-98CD02670C9E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142844" y="785794"/>
            <a:ext cx="8578850" cy="3536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l"/>
            <a:r>
              <a:rPr lang="zh-CN" altLang="en-US" sz="1400" dirty="0" smtClean="0">
                <a:latin typeface="楷体_GB2312" pitchFamily="49" charset="-122"/>
                <a:ea typeface="楷体_GB2312" pitchFamily="49" charset="-122"/>
              </a:rPr>
              <a:t>初始交易成交编号：必须为非零整数</a:t>
            </a:r>
          </a:p>
          <a:p>
            <a:pPr algn="l"/>
            <a:r>
              <a:rPr lang="zh-CN" altLang="en-US" sz="1400" dirty="0" smtClean="0">
                <a:latin typeface="楷体_GB2312" pitchFamily="49" charset="-122"/>
                <a:ea typeface="楷体_GB2312" pitchFamily="49" charset="-122"/>
              </a:rPr>
              <a:t>买方帐号：必须为综合业务平台合格投资者账户</a:t>
            </a:r>
          </a:p>
          <a:p>
            <a:pPr algn="l"/>
            <a:r>
              <a:rPr lang="zh-CN" altLang="en-US" sz="1400" dirty="0" smtClean="0">
                <a:latin typeface="楷体_GB2312" pitchFamily="49" charset="-122"/>
                <a:ea typeface="楷体_GB2312" pitchFamily="49" charset="-122"/>
              </a:rPr>
              <a:t>买方</a:t>
            </a:r>
            <a:r>
              <a:rPr lang="en-US" altLang="zh-CN" sz="1400" dirty="0" smtClean="0">
                <a:latin typeface="楷体_GB2312" pitchFamily="49" charset="-122"/>
                <a:ea typeface="楷体_GB2312" pitchFamily="49" charset="-122"/>
              </a:rPr>
              <a:t>PBU</a:t>
            </a:r>
            <a:r>
              <a:rPr lang="zh-CN" altLang="en-US" sz="1400" dirty="0" smtClean="0">
                <a:latin typeface="楷体_GB2312" pitchFamily="49" charset="-122"/>
                <a:ea typeface="楷体_GB2312" pitchFamily="49" charset="-122"/>
              </a:rPr>
              <a:t>：具有约定式购回权限的</a:t>
            </a:r>
            <a:r>
              <a:rPr lang="en-US" altLang="zh-CN" sz="1400" dirty="0" smtClean="0">
                <a:latin typeface="楷体_GB2312" pitchFamily="49" charset="-122"/>
                <a:ea typeface="楷体_GB2312" pitchFamily="49" charset="-122"/>
              </a:rPr>
              <a:t>PBU, </a:t>
            </a:r>
            <a:r>
              <a:rPr lang="zh-CN" altLang="en-US" sz="1400" dirty="0" smtClean="0">
                <a:latin typeface="楷体_GB2312" pitchFamily="49" charset="-122"/>
                <a:ea typeface="楷体_GB2312" pitchFamily="49" charset="-122"/>
              </a:rPr>
              <a:t>必须与登录</a:t>
            </a:r>
            <a:r>
              <a:rPr lang="en-US" altLang="zh-CN" sz="1400" dirty="0" smtClean="0">
                <a:latin typeface="楷体_GB2312" pitchFamily="49" charset="-122"/>
                <a:ea typeface="楷体_GB2312" pitchFamily="49" charset="-122"/>
              </a:rPr>
              <a:t>PBU</a:t>
            </a:r>
            <a:r>
              <a:rPr lang="zh-CN" altLang="en-US" sz="1400" dirty="0" smtClean="0">
                <a:latin typeface="楷体_GB2312" pitchFamily="49" charset="-122"/>
                <a:ea typeface="楷体_GB2312" pitchFamily="49" charset="-122"/>
              </a:rPr>
              <a:t>属于同一会员</a:t>
            </a:r>
          </a:p>
          <a:p>
            <a:pPr algn="l"/>
            <a:r>
              <a:rPr lang="zh-CN" altLang="en-US" sz="1400" dirty="0" smtClean="0">
                <a:latin typeface="楷体_GB2312" pitchFamily="49" charset="-122"/>
                <a:ea typeface="楷体_GB2312" pitchFamily="49" charset="-122"/>
              </a:rPr>
              <a:t>卖方帐号：必须为约定式购回证券交易专用账户代码</a:t>
            </a:r>
          </a:p>
          <a:p>
            <a:pPr algn="l"/>
            <a:r>
              <a:rPr lang="zh-CN" altLang="en-US" sz="1400" dirty="0" smtClean="0">
                <a:latin typeface="楷体_GB2312" pitchFamily="49" charset="-122"/>
                <a:ea typeface="楷体_GB2312" pitchFamily="49" charset="-122"/>
              </a:rPr>
              <a:t>卖方</a:t>
            </a:r>
            <a:r>
              <a:rPr lang="en-US" altLang="zh-CN" sz="1400" dirty="0" smtClean="0">
                <a:latin typeface="楷体_GB2312" pitchFamily="49" charset="-122"/>
                <a:ea typeface="楷体_GB2312" pitchFamily="49" charset="-122"/>
              </a:rPr>
              <a:t>PBU</a:t>
            </a:r>
            <a:r>
              <a:rPr lang="zh-CN" altLang="en-US" sz="1400" dirty="0" smtClean="0">
                <a:latin typeface="楷体_GB2312" pitchFamily="49" charset="-122"/>
                <a:ea typeface="楷体_GB2312" pitchFamily="49" charset="-122"/>
              </a:rPr>
              <a:t>：必须与登录</a:t>
            </a:r>
            <a:r>
              <a:rPr lang="en-US" altLang="zh-CN" sz="1400" dirty="0" smtClean="0">
                <a:latin typeface="楷体_GB2312" pitchFamily="49" charset="-122"/>
                <a:ea typeface="楷体_GB2312" pitchFamily="49" charset="-122"/>
              </a:rPr>
              <a:t>PBU</a:t>
            </a:r>
            <a:r>
              <a:rPr lang="zh-CN" altLang="en-US" sz="1400" dirty="0" smtClean="0">
                <a:latin typeface="楷体_GB2312" pitchFamily="49" charset="-122"/>
                <a:ea typeface="楷体_GB2312" pitchFamily="49" charset="-122"/>
              </a:rPr>
              <a:t>属于同一会员</a:t>
            </a:r>
          </a:p>
          <a:p>
            <a:pPr algn="l"/>
            <a:r>
              <a:rPr lang="zh-CN" altLang="en-US" sz="1400" dirty="0" smtClean="0">
                <a:latin typeface="楷体_GB2312" pitchFamily="49" charset="-122"/>
                <a:ea typeface="楷体_GB2312" pitchFamily="49" charset="-122"/>
              </a:rPr>
              <a:t>订单类型：</a:t>
            </a:r>
            <a:r>
              <a:rPr lang="zh-CN" altLang="en-US" sz="1400" dirty="0" smtClean="0">
                <a:latin typeface="Arial"/>
                <a:ea typeface="楷体_GB2312" pitchFamily="49" charset="-122"/>
              </a:rPr>
              <a:t>“</a:t>
            </a:r>
            <a:r>
              <a:rPr lang="en-US" altLang="zh-CN" sz="1400" dirty="0" smtClean="0">
                <a:latin typeface="楷体_GB2312" pitchFamily="49" charset="-122"/>
                <a:ea typeface="楷体_GB2312" pitchFamily="49" charset="-122"/>
              </a:rPr>
              <a:t>RNR</a:t>
            </a:r>
            <a:r>
              <a:rPr lang="zh-CN" altLang="en-US" sz="1400" dirty="0" smtClean="0">
                <a:latin typeface="楷体_GB2312" pitchFamily="49" charset="-122"/>
                <a:ea typeface="楷体_GB2312" pitchFamily="49" charset="-122"/>
              </a:rPr>
              <a:t>（约定购回）</a:t>
            </a:r>
            <a:r>
              <a:rPr lang="zh-CN" altLang="en-US" sz="1400" dirty="0" smtClean="0">
                <a:latin typeface="Arial"/>
                <a:ea typeface="楷体_GB2312" pitchFamily="49" charset="-122"/>
              </a:rPr>
              <a:t>”</a:t>
            </a:r>
            <a:endParaRPr lang="zh-CN" altLang="en-US" sz="1400" dirty="0" smtClean="0">
              <a:latin typeface="楷体_GB2312" pitchFamily="49" charset="-122"/>
              <a:ea typeface="楷体_GB2312" pitchFamily="49" charset="-122"/>
            </a:endParaRPr>
          </a:p>
          <a:p>
            <a:pPr algn="l"/>
            <a:r>
              <a:rPr lang="zh-CN" altLang="en-US" sz="1400" dirty="0" smtClean="0">
                <a:latin typeface="楷体_GB2312" pitchFamily="49" charset="-122"/>
                <a:ea typeface="楷体_GB2312" pitchFamily="49" charset="-122"/>
              </a:rPr>
              <a:t>申报时间：</a:t>
            </a:r>
            <a:r>
              <a:rPr lang="en-US" altLang="zh-CN" sz="1400" dirty="0" smtClean="0">
                <a:latin typeface="楷体_GB2312" pitchFamily="49" charset="-122"/>
                <a:ea typeface="楷体_GB2312" pitchFamily="49" charset="-122"/>
              </a:rPr>
              <a:t>9</a:t>
            </a:r>
            <a:r>
              <a:rPr lang="zh-CN" altLang="en-US" sz="1400" dirty="0" smtClean="0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1400" dirty="0" smtClean="0">
                <a:latin typeface="楷体_GB2312" pitchFamily="49" charset="-122"/>
                <a:ea typeface="楷体_GB2312" pitchFamily="49" charset="-122"/>
              </a:rPr>
              <a:t>30-11</a:t>
            </a:r>
            <a:r>
              <a:rPr lang="zh-CN" altLang="en-US" sz="1400" dirty="0" smtClean="0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1400" dirty="0" smtClean="0">
                <a:latin typeface="楷体_GB2312" pitchFamily="49" charset="-122"/>
                <a:ea typeface="楷体_GB2312" pitchFamily="49" charset="-122"/>
              </a:rPr>
              <a:t>30  13</a:t>
            </a:r>
            <a:r>
              <a:rPr lang="zh-CN" altLang="en-US" sz="1400" dirty="0" smtClean="0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1400" dirty="0" smtClean="0">
                <a:latin typeface="楷体_GB2312" pitchFamily="49" charset="-122"/>
                <a:ea typeface="楷体_GB2312" pitchFamily="49" charset="-122"/>
              </a:rPr>
              <a:t>00-15</a:t>
            </a:r>
            <a:r>
              <a:rPr lang="zh-CN" altLang="en-US" sz="1400" dirty="0" smtClean="0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1400" dirty="0" smtClean="0">
                <a:latin typeface="楷体_GB2312" pitchFamily="49" charset="-122"/>
                <a:ea typeface="楷体_GB2312" pitchFamily="49" charset="-122"/>
              </a:rPr>
              <a:t>00</a:t>
            </a:r>
          </a:p>
          <a:p>
            <a:pPr algn="l"/>
            <a:r>
              <a:rPr lang="zh-CN" altLang="en-US" sz="1400" dirty="0" smtClean="0">
                <a:latin typeface="楷体_GB2312" pitchFamily="49" charset="-122"/>
                <a:ea typeface="楷体_GB2312" pitchFamily="49" charset="-122"/>
              </a:rPr>
              <a:t>数量：标的证券数量。</a:t>
            </a:r>
          </a:p>
          <a:p>
            <a:pPr algn="l"/>
            <a:r>
              <a:rPr lang="zh-CN" altLang="en-US" sz="1400" dirty="0" smtClean="0">
                <a:latin typeface="楷体_GB2312" pitchFamily="49" charset="-122"/>
                <a:ea typeface="楷体_GB2312" pitchFamily="49" charset="-122"/>
              </a:rPr>
              <a:t>购回交易金额：必须大于等于零</a:t>
            </a:r>
          </a:p>
          <a:p>
            <a:pPr algn="l"/>
            <a:r>
              <a:rPr lang="zh-CN" altLang="en-US" sz="1400" dirty="0" smtClean="0">
                <a:latin typeface="楷体_GB2312" pitchFamily="49" charset="-122"/>
                <a:ea typeface="楷体_GB2312" pitchFamily="49" charset="-122"/>
              </a:rPr>
              <a:t>初始交易日：必须为接口规定格式</a:t>
            </a:r>
          </a:p>
          <a:p>
            <a:pPr algn="l"/>
            <a:r>
              <a:rPr lang="zh-CN" altLang="en-US" sz="1400" dirty="0" smtClean="0">
                <a:latin typeface="楷体_GB2312" pitchFamily="49" charset="-122"/>
                <a:ea typeface="楷体_GB2312" pitchFamily="49" charset="-122"/>
              </a:rPr>
              <a:t>申报日期：必须为当前交易日</a:t>
            </a:r>
          </a:p>
          <a:p>
            <a:pPr algn="l"/>
            <a:r>
              <a:rPr lang="zh-CN" altLang="en-US" sz="1400" dirty="0" smtClean="0">
                <a:latin typeface="楷体_GB2312" pitchFamily="49" charset="-122"/>
                <a:ea typeface="楷体_GB2312" pitchFamily="49" charset="-122"/>
              </a:rPr>
              <a:t>同时，对于购回申报，进行以下判断：</a:t>
            </a:r>
          </a:p>
          <a:p>
            <a:pPr algn="l"/>
            <a:r>
              <a:rPr lang="zh-CN" altLang="en-US" sz="1400" dirty="0" smtClean="0">
                <a:latin typeface="楷体_GB2312" pitchFamily="49" charset="-122"/>
                <a:ea typeface="楷体_GB2312" pitchFamily="49" charset="-122"/>
              </a:rPr>
              <a:t>买方证券账户同初始交易中的卖方证券账户，卖方证券账户同</a:t>
            </a:r>
            <a:r>
              <a:rPr lang="zh-CN" altLang="en-US" sz="1400" dirty="0" smtClean="0">
                <a:ea typeface="楷体_GB2312" pitchFamily="49" charset="-122"/>
              </a:rPr>
              <a:t>初始交易中的</a:t>
            </a:r>
            <a:r>
              <a:rPr lang="zh-CN" altLang="en-US" sz="1400" dirty="0" smtClean="0">
                <a:latin typeface="楷体_GB2312" pitchFamily="49" charset="-122"/>
                <a:ea typeface="楷体_GB2312" pitchFamily="49" charset="-122"/>
              </a:rPr>
              <a:t>买方证券账户，标的证券代码同初始交易中的证券代码，数量同初始交易中的标的证券数量。</a:t>
            </a:r>
          </a:p>
          <a:p>
            <a:pPr algn="l"/>
            <a:r>
              <a:rPr lang="zh-CN" altLang="en-US" sz="1400" dirty="0" smtClean="0">
                <a:latin typeface="楷体_GB2312" pitchFamily="49" charset="-122"/>
                <a:ea typeface="楷体_GB2312" pitchFamily="49" charset="-122"/>
              </a:rPr>
              <a:t>若满足条件，则该笔交易成功，发订单确认消息。</a:t>
            </a:r>
          </a:p>
          <a:p>
            <a:pPr algn="l"/>
            <a:r>
              <a:rPr lang="zh-CN" altLang="en-US" sz="1400" dirty="0" smtClean="0">
                <a:latin typeface="楷体_GB2312" pitchFamily="49" charset="-122"/>
                <a:ea typeface="楷体_GB2312" pitchFamily="49" charset="-122"/>
              </a:rPr>
              <a:t>若不满足条件，则该笔申报无效，发订单失败确认消息。 </a:t>
            </a:r>
            <a:endParaRPr lang="zh-CN" altLang="en-US" sz="1400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85720" y="4500570"/>
          <a:ext cx="8643991" cy="1988598"/>
        </p:xfrm>
        <a:graphic>
          <a:graphicData uri="http://schemas.openxmlformats.org/drawingml/2006/table">
            <a:tbl>
              <a:tblPr/>
              <a:tblGrid>
                <a:gridCol w="307632"/>
                <a:gridCol w="275004"/>
                <a:gridCol w="275004"/>
                <a:gridCol w="275004"/>
                <a:gridCol w="275004"/>
                <a:gridCol w="275004"/>
                <a:gridCol w="275004"/>
                <a:gridCol w="275004"/>
                <a:gridCol w="275004"/>
                <a:gridCol w="275004"/>
                <a:gridCol w="410176"/>
                <a:gridCol w="410176"/>
                <a:gridCol w="388036"/>
                <a:gridCol w="388036"/>
                <a:gridCol w="265683"/>
                <a:gridCol w="307632"/>
                <a:gridCol w="307632"/>
                <a:gridCol w="307632"/>
                <a:gridCol w="307632"/>
                <a:gridCol w="307632"/>
                <a:gridCol w="307632"/>
                <a:gridCol w="307632"/>
                <a:gridCol w="307632"/>
                <a:gridCol w="307632"/>
                <a:gridCol w="307632"/>
                <a:gridCol w="307632"/>
                <a:gridCol w="307632"/>
                <a:gridCol w="307632"/>
              </a:tblGrid>
              <a:tr h="52564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1" i="0" u="none" strike="noStrike">
                          <a:solidFill>
                            <a:srgbClr val="FFFFFF"/>
                          </a:solidFill>
                          <a:latin typeface="宋体"/>
                        </a:rPr>
                        <a:t>序号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6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7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8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9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11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12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13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14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15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16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17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18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19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20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21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22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23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24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26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27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02439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字段名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rec_num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reqdate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reqtime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reff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buypbu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buyacc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sellpbu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sellacc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stock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price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amt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callprice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callamt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qty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owflag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delflag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delreff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oldtrdnum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oldtrddate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buybranchid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sellbranchid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contractnum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status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rsptime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remark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trdnum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text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0218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约定购回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</a:t>
                      </a:r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购回交易</a:t>
                      </a:r>
                    </a:p>
                  </a:txBody>
                  <a:tcPr marL="2466" marR="2466" marT="24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记录编号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记录写入日期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记录写入时间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会员内部订单号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投资者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PBU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投资者帐号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自营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PBU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自营证券账户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现券代码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无意义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初始交易金额，最高精度为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0.01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，小数点后数字不能超过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位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无意义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购回交易金额，最高精度为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0.01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，小数点后数字不能超过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位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整数，单位股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RNR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无意义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初始交易成交编号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初始交易日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投资者营业部代码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自营营业部代码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约定购回业务合同编号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R/F/E/O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接收确认时间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错误信息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成交编号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保留字段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约定购回业务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-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购回交易撤单</a:t>
            </a:r>
            <a:endParaRPr lang="en-US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261938" y="858839"/>
            <a:ext cx="8043862" cy="2784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3678238" y="6588125"/>
            <a:ext cx="1693862" cy="26987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B80056-CF79-4DAD-AEA0-98CD02670C9E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142844" y="785794"/>
            <a:ext cx="8578850" cy="1813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l"/>
            <a:r>
              <a:rPr lang="zh-CN" altLang="en-US" sz="1400" dirty="0" smtClean="0">
                <a:latin typeface="楷体_GB2312" pitchFamily="49" charset="-122"/>
                <a:ea typeface="楷体_GB2312" pitchFamily="49" charset="-122"/>
              </a:rPr>
              <a:t>使用买方</a:t>
            </a:r>
            <a:r>
              <a:rPr lang="en-US" altLang="zh-CN" sz="1400" dirty="0" smtClean="0">
                <a:latin typeface="楷体_GB2312" pitchFamily="49" charset="-122"/>
                <a:ea typeface="楷体_GB2312" pitchFamily="49" charset="-122"/>
              </a:rPr>
              <a:t>PBU</a:t>
            </a:r>
            <a:r>
              <a:rPr lang="zh-CN" altLang="en-US" sz="1400" dirty="0" smtClean="0">
                <a:latin typeface="楷体_GB2312" pitchFamily="49" charset="-122"/>
                <a:ea typeface="楷体_GB2312" pitchFamily="49" charset="-122"/>
              </a:rPr>
              <a:t>和被撤单</a:t>
            </a:r>
            <a:r>
              <a:rPr lang="en-US" altLang="zh-CN" sz="1400" dirty="0" err="1" smtClean="0">
                <a:latin typeface="楷体_GB2312" pitchFamily="49" charset="-122"/>
                <a:ea typeface="楷体_GB2312" pitchFamily="49" charset="-122"/>
              </a:rPr>
              <a:t>reff</a:t>
            </a:r>
            <a:r>
              <a:rPr lang="zh-CN" altLang="en-US" sz="1400" dirty="0" smtClean="0">
                <a:latin typeface="楷体_GB2312" pitchFamily="49" charset="-122"/>
                <a:ea typeface="楷体_GB2312" pitchFamily="49" charset="-122"/>
              </a:rPr>
              <a:t>作为订单索引，找到回购申报，并对以下内容进行检查：</a:t>
            </a:r>
          </a:p>
          <a:p>
            <a:pPr algn="l"/>
            <a:r>
              <a:rPr lang="zh-CN" altLang="en-US" sz="1400" dirty="0" smtClean="0">
                <a:latin typeface="楷体_GB2312" pitchFamily="49" charset="-122"/>
                <a:ea typeface="楷体_GB2312" pitchFamily="49" charset="-122"/>
              </a:rPr>
              <a:t>登录</a:t>
            </a:r>
            <a:r>
              <a:rPr lang="en-US" altLang="zh-CN" sz="1400" dirty="0" smtClean="0">
                <a:latin typeface="楷体_GB2312" pitchFamily="49" charset="-122"/>
                <a:ea typeface="楷体_GB2312" pitchFamily="49" charset="-122"/>
              </a:rPr>
              <a:t>PBU</a:t>
            </a:r>
            <a:r>
              <a:rPr lang="zh-CN" altLang="en-US" sz="1400" dirty="0" smtClean="0">
                <a:latin typeface="楷体_GB2312" pitchFamily="49" charset="-122"/>
                <a:ea typeface="楷体_GB2312" pitchFamily="49" charset="-122"/>
              </a:rPr>
              <a:t>必须与买方</a:t>
            </a:r>
            <a:r>
              <a:rPr lang="en-US" altLang="zh-CN" sz="1400" dirty="0" smtClean="0">
                <a:latin typeface="楷体_GB2312" pitchFamily="49" charset="-122"/>
                <a:ea typeface="楷体_GB2312" pitchFamily="49" charset="-122"/>
              </a:rPr>
              <a:t>PBU</a:t>
            </a:r>
            <a:r>
              <a:rPr lang="zh-CN" altLang="en-US" sz="1400" dirty="0" smtClean="0">
                <a:latin typeface="楷体_GB2312" pitchFamily="49" charset="-122"/>
                <a:ea typeface="楷体_GB2312" pitchFamily="49" charset="-122"/>
              </a:rPr>
              <a:t>属于同一家会员</a:t>
            </a:r>
            <a:endParaRPr lang="en-US" altLang="zh-CN" sz="1400" dirty="0" smtClean="0">
              <a:latin typeface="楷体_GB2312" pitchFamily="49" charset="-122"/>
              <a:ea typeface="楷体_GB2312" pitchFamily="49" charset="-122"/>
            </a:endParaRPr>
          </a:p>
          <a:p>
            <a:pPr algn="l"/>
            <a:r>
              <a:rPr lang="zh-CN" altLang="en-US" sz="1400" dirty="0" smtClean="0">
                <a:latin typeface="楷体_GB2312" pitchFamily="49" charset="-122"/>
                <a:ea typeface="楷体_GB2312" pitchFamily="49" charset="-122"/>
              </a:rPr>
              <a:t>订单类型：</a:t>
            </a:r>
            <a:r>
              <a:rPr lang="zh-CN" altLang="en-US" sz="1400" dirty="0" smtClean="0">
                <a:latin typeface="Arial"/>
                <a:ea typeface="楷体_GB2312" pitchFamily="49" charset="-122"/>
              </a:rPr>
              <a:t>“</a:t>
            </a:r>
            <a:r>
              <a:rPr lang="en-US" altLang="zh-CN" sz="1400" dirty="0" smtClean="0">
                <a:latin typeface="楷体_GB2312" pitchFamily="49" charset="-122"/>
                <a:ea typeface="楷体_GB2312" pitchFamily="49" charset="-122"/>
              </a:rPr>
              <a:t>RDE</a:t>
            </a:r>
            <a:r>
              <a:rPr lang="zh-CN" altLang="en-US" sz="1400" dirty="0" smtClean="0">
                <a:latin typeface="楷体_GB2312" pitchFamily="49" charset="-122"/>
                <a:ea typeface="楷体_GB2312" pitchFamily="49" charset="-122"/>
              </a:rPr>
              <a:t>（约定购回撤单）</a:t>
            </a:r>
            <a:r>
              <a:rPr lang="zh-CN" altLang="en-US" sz="1400" dirty="0" smtClean="0">
                <a:latin typeface="Arial"/>
                <a:ea typeface="楷体_GB2312" pitchFamily="49" charset="-122"/>
              </a:rPr>
              <a:t>”</a:t>
            </a:r>
            <a:endParaRPr lang="zh-CN" altLang="en-US" sz="1400" dirty="0" smtClean="0">
              <a:latin typeface="楷体_GB2312" pitchFamily="49" charset="-122"/>
              <a:ea typeface="楷体_GB2312" pitchFamily="49" charset="-122"/>
            </a:endParaRPr>
          </a:p>
          <a:p>
            <a:pPr algn="l"/>
            <a:r>
              <a:rPr lang="zh-CN" altLang="en-US" sz="1400" dirty="0" smtClean="0">
                <a:latin typeface="楷体_GB2312" pitchFamily="49" charset="-122"/>
                <a:ea typeface="楷体_GB2312" pitchFamily="49" charset="-122"/>
              </a:rPr>
              <a:t>买方帐号：必须同申报订单中买方账户</a:t>
            </a:r>
          </a:p>
          <a:p>
            <a:pPr algn="l"/>
            <a:r>
              <a:rPr lang="zh-CN" altLang="en-US" sz="1400" dirty="0" smtClean="0">
                <a:latin typeface="楷体_GB2312" pitchFamily="49" charset="-122"/>
                <a:ea typeface="楷体_GB2312" pitchFamily="49" charset="-122"/>
              </a:rPr>
              <a:t>卖方帐号：必须同申报订单中卖方帐号</a:t>
            </a:r>
          </a:p>
          <a:p>
            <a:pPr algn="l"/>
            <a:r>
              <a:rPr lang="zh-CN" altLang="en-US" sz="1400" dirty="0" smtClean="0">
                <a:latin typeface="楷体_GB2312" pitchFamily="49" charset="-122"/>
                <a:ea typeface="楷体_GB2312" pitchFamily="49" charset="-122"/>
              </a:rPr>
              <a:t>证券代码：必须同申报订单中证券代码</a:t>
            </a:r>
          </a:p>
          <a:p>
            <a:pPr algn="l"/>
            <a:r>
              <a:rPr lang="zh-CN" altLang="en-US" sz="1400" dirty="0" smtClean="0">
                <a:latin typeface="楷体_GB2312" pitchFamily="49" charset="-122"/>
                <a:ea typeface="楷体_GB2312" pitchFamily="49" charset="-122"/>
              </a:rPr>
              <a:t>申报日期：必须为当前交易日</a:t>
            </a:r>
          </a:p>
          <a:p>
            <a:pPr algn="l"/>
            <a:r>
              <a:rPr lang="zh-CN" altLang="en-US" sz="1400" dirty="0" smtClean="0">
                <a:latin typeface="楷体_GB2312" pitchFamily="49" charset="-122"/>
                <a:ea typeface="楷体_GB2312" pitchFamily="49" charset="-122"/>
              </a:rPr>
              <a:t>若通过校验，则返回撤单成功标志，否则返回错误码。 </a:t>
            </a:r>
            <a:endParaRPr lang="zh-CN" altLang="en-US" sz="1400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14282" y="3643314"/>
          <a:ext cx="8286809" cy="2598198"/>
        </p:xfrm>
        <a:graphic>
          <a:graphicData uri="http://schemas.openxmlformats.org/drawingml/2006/table">
            <a:tbl>
              <a:tblPr/>
              <a:tblGrid>
                <a:gridCol w="294920"/>
                <a:gridCol w="263641"/>
                <a:gridCol w="263641"/>
                <a:gridCol w="263641"/>
                <a:gridCol w="263641"/>
                <a:gridCol w="263641"/>
                <a:gridCol w="263641"/>
                <a:gridCol w="263641"/>
                <a:gridCol w="263641"/>
                <a:gridCol w="263641"/>
                <a:gridCol w="393227"/>
                <a:gridCol w="393227"/>
                <a:gridCol w="372001"/>
                <a:gridCol w="372001"/>
                <a:gridCol w="254704"/>
                <a:gridCol w="294920"/>
                <a:gridCol w="294920"/>
                <a:gridCol w="294920"/>
                <a:gridCol w="294920"/>
                <a:gridCol w="294920"/>
                <a:gridCol w="294920"/>
                <a:gridCol w="294920"/>
                <a:gridCol w="294920"/>
                <a:gridCol w="294920"/>
                <a:gridCol w="294920"/>
                <a:gridCol w="294920"/>
                <a:gridCol w="294920"/>
                <a:gridCol w="294920"/>
              </a:tblGrid>
              <a:tr h="63077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1" i="0" u="none" strike="noStrike">
                          <a:solidFill>
                            <a:srgbClr val="FFFFFF"/>
                          </a:solidFill>
                          <a:latin typeface="宋体"/>
                        </a:rPr>
                        <a:t>序号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6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7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8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9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11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12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13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14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15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16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17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18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19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20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21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22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23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24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26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27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22926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字段名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rec_num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reqdate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reqtime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reff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buypbu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buyacc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sellpbu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sellacc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stock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price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amt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callprice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callamt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qty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owflag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delflag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delreff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oldtrdnum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oldtrddate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buybranchid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sellbranchid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contractnum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status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rsptime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remark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trdnum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text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4262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约定购回购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</a:t>
                      </a:r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回交易撤单</a:t>
                      </a:r>
                    </a:p>
                  </a:txBody>
                  <a:tcPr marL="2466" marR="2466" marT="24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记录编号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记录写入日期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记录写入时间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会员内部订单号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投资者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PBU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投资者帐号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自营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PBU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自营证券账户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现券代码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无意义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初始交易金额，最高精度为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0.01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，小数点后数字不能超过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位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无意义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购回交易金额，最高精度为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0.01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，小数点后数字不能超过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位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整数，单位股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RNR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被撤订单的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reff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初始交易成交编号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初始交易日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投资者营业部代码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自营营业部代码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约定购回业务合同编号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R/F/E/O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接收确认时间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错误信息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成交编号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保留字段</a:t>
                      </a:r>
                    </a:p>
                  </a:txBody>
                  <a:tcPr marL="2466" marR="2466" marT="24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643174" y="44450"/>
            <a:ext cx="6357982" cy="561975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约定购回业务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-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购回交易申报及撤单举例</a:t>
            </a:r>
            <a:endParaRPr lang="en-US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261938" y="858839"/>
            <a:ext cx="8043862" cy="149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85720" y="785794"/>
            <a:ext cx="7943876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1200" kern="0" dirty="0" smtClean="0">
                <a:latin typeface="+mn-lt"/>
                <a:ea typeface="+mn-ea"/>
              </a:rPr>
              <a:t>20201		</a:t>
            </a:r>
            <a:r>
              <a:rPr lang="zh-CN" altLang="en-US" sz="1200" kern="0" dirty="0" smtClean="0">
                <a:latin typeface="+mn-lt"/>
                <a:ea typeface="+mn-ea"/>
              </a:rPr>
              <a:t>登录</a:t>
            </a:r>
            <a:r>
              <a:rPr lang="en-US" altLang="zh-CN" sz="1200" kern="0" dirty="0" smtClean="0">
                <a:latin typeface="+mn-lt"/>
                <a:ea typeface="+mn-ea"/>
              </a:rPr>
              <a:t>EzQES</a:t>
            </a:r>
            <a:r>
              <a:rPr lang="zh-CN" altLang="en-US" sz="1200" kern="0" dirty="0" smtClean="0">
                <a:latin typeface="+mn-lt"/>
                <a:ea typeface="+mn-ea"/>
              </a:rPr>
              <a:t>的</a:t>
            </a:r>
            <a:r>
              <a:rPr lang="en-US" altLang="zh-CN" sz="1200" kern="0" dirty="0" smtClean="0">
                <a:latin typeface="+mn-lt"/>
                <a:ea typeface="+mn-ea"/>
              </a:rPr>
              <a:t>PBU</a:t>
            </a:r>
          </a:p>
          <a:p>
            <a:pPr marL="342900" lvl="0" indent="-342900" algn="l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1200" kern="0" dirty="0" smtClean="0">
                <a:latin typeface="+mn-lt"/>
                <a:ea typeface="+mn-ea"/>
              </a:rPr>
              <a:t>A111222444	</a:t>
            </a:r>
            <a:r>
              <a:rPr lang="zh-CN" altLang="en-US" sz="1200" kern="0" dirty="0" smtClean="0">
                <a:latin typeface="+mn-lt"/>
                <a:ea typeface="+mn-ea"/>
              </a:rPr>
              <a:t>约定式购回证券交易专用账户代码</a:t>
            </a:r>
          </a:p>
          <a:p>
            <a:pPr marL="342900" lvl="0" indent="-342900" algn="l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1200" kern="0" dirty="0" smtClean="0">
                <a:latin typeface="+mn-lt"/>
                <a:ea typeface="+mn-ea"/>
              </a:rPr>
              <a:t>11133		</a:t>
            </a:r>
            <a:r>
              <a:rPr lang="zh-CN" altLang="en-US" sz="1200" kern="0" dirty="0" smtClean="0">
                <a:latin typeface="+mn-lt"/>
                <a:ea typeface="+mn-ea"/>
              </a:rPr>
              <a:t>券商账户所在的营业部代码，如无营业部代码，则用</a:t>
            </a:r>
            <a:r>
              <a:rPr lang="en-US" altLang="zh-CN" sz="1200" kern="0" dirty="0" smtClean="0">
                <a:latin typeface="+mn-lt"/>
                <a:ea typeface="+mn-ea"/>
              </a:rPr>
              <a:t>00000</a:t>
            </a:r>
          </a:p>
          <a:p>
            <a:pPr marL="342900" lvl="0" indent="-342900" algn="l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1200" kern="0" dirty="0" smtClean="0">
                <a:latin typeface="+mn-lt"/>
                <a:ea typeface="+mn-ea"/>
              </a:rPr>
              <a:t>56321		</a:t>
            </a:r>
            <a:r>
              <a:rPr lang="zh-CN" altLang="en-US" sz="1200" kern="0" dirty="0" smtClean="0">
                <a:latin typeface="+mn-lt"/>
                <a:ea typeface="+mn-ea"/>
              </a:rPr>
              <a:t>具有约定式购回权限的券商</a:t>
            </a:r>
            <a:r>
              <a:rPr lang="en-US" altLang="zh-CN" sz="1200" kern="0" dirty="0" smtClean="0">
                <a:latin typeface="+mn-lt"/>
                <a:ea typeface="+mn-ea"/>
              </a:rPr>
              <a:t>PBU</a:t>
            </a:r>
          </a:p>
          <a:p>
            <a:pPr marL="342900" lvl="0" indent="-342900" algn="l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1200" kern="0" dirty="0" smtClean="0">
                <a:latin typeface="+mn-lt"/>
                <a:ea typeface="+mn-ea"/>
              </a:rPr>
              <a:t>A123456780	</a:t>
            </a:r>
            <a:r>
              <a:rPr lang="zh-CN" altLang="en-US" sz="1200" kern="0" dirty="0" smtClean="0">
                <a:latin typeface="+mn-lt"/>
                <a:ea typeface="+mn-ea"/>
              </a:rPr>
              <a:t>合格投资者</a:t>
            </a:r>
          </a:p>
          <a:p>
            <a:pPr marL="342900" lvl="0" indent="-342900" algn="l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1200" kern="0" dirty="0" smtClean="0">
                <a:latin typeface="+mn-lt"/>
                <a:ea typeface="+mn-ea"/>
              </a:rPr>
              <a:t>31236		</a:t>
            </a:r>
            <a:r>
              <a:rPr lang="zh-CN" altLang="en-US" sz="1200" kern="0" dirty="0" smtClean="0">
                <a:latin typeface="+mn-lt"/>
                <a:ea typeface="+mn-ea"/>
              </a:rPr>
              <a:t>投资者对应的</a:t>
            </a:r>
            <a:r>
              <a:rPr lang="en-US" altLang="zh-CN" sz="1200" kern="0" dirty="0" smtClean="0">
                <a:latin typeface="+mn-lt"/>
                <a:ea typeface="+mn-ea"/>
              </a:rPr>
              <a:t>PBU</a:t>
            </a:r>
          </a:p>
          <a:p>
            <a:pPr marL="342900" lvl="0" indent="-342900" algn="l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1200" kern="0" dirty="0" smtClean="0">
                <a:latin typeface="+mn-lt"/>
                <a:ea typeface="+mn-ea"/>
              </a:rPr>
              <a:t>10126		</a:t>
            </a:r>
            <a:r>
              <a:rPr lang="zh-CN" altLang="en-US" sz="1200" kern="0" dirty="0" smtClean="0">
                <a:latin typeface="+mn-lt"/>
                <a:ea typeface="+mn-ea"/>
              </a:rPr>
              <a:t>投资者所在营业部代码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28596" y="6286520"/>
            <a:ext cx="7943876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蓝色部分：交易所填写的内容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85720" y="2285992"/>
            <a:ext cx="7943876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场景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5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中投资者进行了一笔初始交易：</a:t>
            </a:r>
            <a:endParaRPr lang="en-US" altLang="zh-CN" sz="1200" kern="0" dirty="0" smtClean="0"/>
          </a:p>
          <a:p>
            <a:pPr marL="342900" lvl="0" indent="-342900" algn="l">
              <a:lnSpc>
                <a:spcPct val="8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US" altLang="zh-CN" sz="1200" kern="0" dirty="0" smtClean="0"/>
              <a:t>2011-06-23</a:t>
            </a:r>
            <a:r>
              <a:rPr lang="zh-CN" altLang="en-US" sz="1200" kern="0" dirty="0" smtClean="0"/>
              <a:t>投资者</a:t>
            </a:r>
            <a:r>
              <a:rPr lang="en-US" sz="1200" dirty="0" smtClean="0"/>
              <a:t>A12345678</a:t>
            </a:r>
            <a:r>
              <a:rPr lang="en-US" altLang="zh-CN" sz="1200" dirty="0" smtClean="0"/>
              <a:t>0</a:t>
            </a:r>
            <a:r>
              <a:rPr lang="en-US" sz="1200" dirty="0" smtClean="0"/>
              <a:t> (</a:t>
            </a:r>
            <a:r>
              <a:rPr lang="zh-CN" altLang="en-US" sz="1200" dirty="0" smtClean="0"/>
              <a:t>营业部</a:t>
            </a:r>
            <a:r>
              <a:rPr lang="en-US" altLang="zh-CN" sz="1200" kern="0" dirty="0" smtClean="0"/>
              <a:t>10126</a:t>
            </a:r>
            <a:r>
              <a:rPr lang="zh-CN" altLang="en-US" sz="1200" kern="0" dirty="0" smtClean="0"/>
              <a:t>，</a:t>
            </a:r>
            <a:r>
              <a:rPr lang="en-US" altLang="zh-CN" sz="1200" kern="0" dirty="0" smtClean="0"/>
              <a:t>PBU 31236</a:t>
            </a:r>
            <a:r>
              <a:rPr lang="en-US" sz="1200" dirty="0" smtClean="0"/>
              <a:t>)</a:t>
            </a:r>
            <a:r>
              <a:rPr lang="zh-CN" altLang="en-US" sz="1200" dirty="0" smtClean="0"/>
              <a:t>与证券公司的</a:t>
            </a:r>
            <a:r>
              <a:rPr lang="en-US" altLang="zh-CN" sz="1200" kern="0" dirty="0" smtClean="0"/>
              <a:t>A111222444</a:t>
            </a:r>
            <a:r>
              <a:rPr lang="zh-CN" altLang="en-US" sz="1200" kern="0" dirty="0" smtClean="0"/>
              <a:t>账户</a:t>
            </a:r>
            <a:r>
              <a:rPr lang="en-US" altLang="zh-CN" sz="1200" kern="0" dirty="0" smtClean="0"/>
              <a:t>(</a:t>
            </a:r>
            <a:r>
              <a:rPr lang="zh-CN" altLang="en-US" sz="1200" dirty="0" smtClean="0"/>
              <a:t>营业部</a:t>
            </a:r>
            <a:r>
              <a:rPr lang="en-US" altLang="zh-CN" sz="1200" dirty="0" smtClean="0"/>
              <a:t>11133</a:t>
            </a:r>
            <a:r>
              <a:rPr lang="zh-CN" altLang="en-US" sz="1200" dirty="0" smtClean="0"/>
              <a:t>，</a:t>
            </a:r>
            <a:r>
              <a:rPr lang="en-US" altLang="zh-CN" sz="1200" kern="0" dirty="0" smtClean="0"/>
              <a:t>PBU 56321)</a:t>
            </a:r>
            <a:r>
              <a:rPr lang="zh-CN" altLang="en-US" sz="1200" kern="0" dirty="0" smtClean="0"/>
              <a:t>之间进行了一笔约定购回初始交易，产品为</a:t>
            </a:r>
            <a:r>
              <a:rPr lang="en-US" altLang="zh-CN" sz="1200" kern="0" dirty="0" smtClean="0"/>
              <a:t>600009</a:t>
            </a:r>
            <a:r>
              <a:rPr lang="zh-CN" altLang="en-US" sz="1200" kern="0" dirty="0" smtClean="0"/>
              <a:t>，数量</a:t>
            </a:r>
            <a:r>
              <a:rPr lang="en-US" altLang="zh-CN" sz="1200" kern="0" dirty="0" smtClean="0"/>
              <a:t>50</a:t>
            </a:r>
            <a:r>
              <a:rPr lang="zh-CN" altLang="en-US" sz="1200" kern="0" dirty="0" smtClean="0"/>
              <a:t>股，初始交易金额</a:t>
            </a:r>
            <a:r>
              <a:rPr lang="en-US" altLang="zh-CN" sz="1200" kern="0" dirty="0" smtClean="0"/>
              <a:t>598.56</a:t>
            </a:r>
            <a:r>
              <a:rPr lang="zh-CN" altLang="en-US" sz="1200" dirty="0" smtClean="0">
                <a:solidFill>
                  <a:srgbClr val="000000"/>
                </a:solidFill>
                <a:latin typeface="宋体"/>
              </a:rPr>
              <a:t>元，购回交易金额为</a:t>
            </a:r>
            <a:r>
              <a:rPr lang="en-US" altLang="zh-CN" sz="1200" dirty="0" smtClean="0">
                <a:solidFill>
                  <a:srgbClr val="000000"/>
                </a:solidFill>
                <a:latin typeface="宋体"/>
              </a:rPr>
              <a:t>615</a:t>
            </a:r>
            <a:r>
              <a:rPr lang="zh-CN" altLang="en-US" sz="1200" dirty="0" smtClean="0">
                <a:solidFill>
                  <a:srgbClr val="000000"/>
                </a:solidFill>
                <a:latin typeface="宋体"/>
              </a:rPr>
              <a:t>元</a:t>
            </a:r>
            <a:r>
              <a:rPr lang="zh-CN" altLang="en-US" sz="1200" kern="0" dirty="0" smtClean="0"/>
              <a:t>；该笔申报</a:t>
            </a:r>
            <a:r>
              <a:rPr lang="en-US" altLang="zh-CN" sz="1200" kern="0" dirty="0" err="1" smtClean="0"/>
              <a:t>reff</a:t>
            </a:r>
            <a:r>
              <a:rPr lang="zh-CN" altLang="en-US" sz="1200" kern="0" dirty="0" smtClean="0"/>
              <a:t>为</a:t>
            </a:r>
            <a:r>
              <a:rPr lang="en-US" altLang="zh-CN" sz="1200" kern="0" dirty="0" smtClean="0"/>
              <a:t>123456009,</a:t>
            </a:r>
            <a:r>
              <a:rPr lang="zh-CN" altLang="en-US" sz="1200" kern="0" dirty="0" smtClean="0"/>
              <a:t>交易所返回的成交确认是</a:t>
            </a:r>
            <a:r>
              <a:rPr lang="en-US" altLang="zh-CN" sz="1200" kern="0" dirty="0" smtClean="0"/>
              <a:t>656439.</a:t>
            </a:r>
          </a:p>
          <a:p>
            <a:pPr marL="342900" lvl="0" indent="-342900" algn="l">
              <a:lnSpc>
                <a:spcPct val="80000"/>
              </a:lnSpc>
              <a:spcBef>
                <a:spcPct val="20000"/>
              </a:spcBef>
            </a:pPr>
            <a:r>
              <a:rPr lang="en-US" altLang="zh-CN" sz="1200" kern="0" dirty="0" smtClean="0"/>
              <a:t>	</a:t>
            </a:r>
          </a:p>
          <a:p>
            <a:pPr marL="342900" lvl="0" indent="-342900" algn="l">
              <a:lnSpc>
                <a:spcPct val="80000"/>
              </a:lnSpc>
              <a:spcBef>
                <a:spcPct val="20000"/>
              </a:spcBef>
            </a:pPr>
            <a:r>
              <a:rPr lang="en-US" altLang="zh-CN" sz="1200" kern="0" dirty="0" smtClean="0"/>
              <a:t>	</a:t>
            </a:r>
            <a:r>
              <a:rPr lang="zh-CN" altLang="en-US" sz="1200" kern="0" dirty="0" smtClean="0"/>
              <a:t>场景</a:t>
            </a:r>
            <a:r>
              <a:rPr lang="en-US" altLang="zh-CN" sz="1200" kern="0" dirty="0" smtClean="0"/>
              <a:t>6 </a:t>
            </a:r>
            <a:r>
              <a:rPr lang="zh-CN" altLang="en-US" sz="1200" kern="0" dirty="0" smtClean="0"/>
              <a:t>：</a:t>
            </a:r>
            <a:endParaRPr lang="en-US" altLang="zh-CN" sz="1200" kern="0" dirty="0" smtClean="0"/>
          </a:p>
          <a:p>
            <a:pPr marL="342900" lvl="0" indent="-342900" algn="l">
              <a:lnSpc>
                <a:spcPct val="8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US" altLang="zh-CN" sz="1200" kern="0" dirty="0" smtClean="0"/>
              <a:t>2011-06-25</a:t>
            </a:r>
            <a:r>
              <a:rPr lang="zh-CN" altLang="en-US" sz="1200" kern="0" dirty="0" smtClean="0"/>
              <a:t>对上面这笔申报进行购回交易申报，购回时的实际购回交易金额是</a:t>
            </a:r>
            <a:r>
              <a:rPr lang="en-US" altLang="zh-CN" sz="1200" kern="0" dirty="0" smtClean="0"/>
              <a:t>612</a:t>
            </a:r>
            <a:r>
              <a:rPr lang="zh-CN" altLang="en-US" sz="1200" kern="0" dirty="0" smtClean="0"/>
              <a:t>元</a:t>
            </a:r>
            <a:r>
              <a:rPr lang="zh-CN" altLang="en-US" sz="1200" dirty="0" smtClean="0">
                <a:solidFill>
                  <a:srgbClr val="000000"/>
                </a:solidFill>
                <a:latin typeface="宋体"/>
              </a:rPr>
              <a:t>。</a:t>
            </a:r>
            <a:endParaRPr lang="en-US" altLang="zh-CN" sz="1200" dirty="0" smtClean="0">
              <a:solidFill>
                <a:srgbClr val="000000"/>
              </a:solidFill>
              <a:latin typeface="宋体"/>
            </a:endParaRPr>
          </a:p>
          <a:p>
            <a:pPr marL="342900" lvl="0" indent="-342900" algn="l">
              <a:lnSpc>
                <a:spcPct val="8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zh-CN" altLang="en-US" sz="1200" kern="0" dirty="0" smtClean="0">
                <a:solidFill>
                  <a:srgbClr val="000000"/>
                </a:solidFill>
                <a:latin typeface="宋体"/>
              </a:rPr>
              <a:t>对上述购回交易申报进行撤单</a:t>
            </a:r>
            <a:endParaRPr lang="en-US" altLang="zh-CN" sz="1200" kern="0" dirty="0" smtClean="0"/>
          </a:p>
          <a:p>
            <a:pPr marL="342900" lvl="0" indent="-342900" algn="l">
              <a:lnSpc>
                <a:spcPct val="80000"/>
              </a:lnSpc>
              <a:spcBef>
                <a:spcPct val="20000"/>
              </a:spcBef>
              <a:buFont typeface="+mj-lt"/>
              <a:buAutoNum type="arabicPeriod"/>
            </a:pP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342900" lvl="0" indent="-342900" algn="l">
              <a:lnSpc>
                <a:spcPct val="80000"/>
              </a:lnSpc>
              <a:spcBef>
                <a:spcPct val="20000"/>
              </a:spcBef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上面的这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笔</a:t>
            </a:r>
            <a:r>
              <a:rPr lang="zh-CN" altLang="en-US" sz="1200" kern="0" dirty="0" smtClean="0">
                <a:latin typeface="+mn-lt"/>
                <a:ea typeface="+mn-ea"/>
              </a:rPr>
              <a:t>申报报送到</a:t>
            </a:r>
            <a:r>
              <a:rPr lang="en-US" altLang="zh-CN" sz="1200" kern="0" dirty="0" smtClean="0"/>
              <a:t>EzQES 20201 PBU</a:t>
            </a:r>
            <a:r>
              <a:rPr lang="zh-CN" altLang="en-US" sz="1200" kern="0" dirty="0" smtClean="0"/>
              <a:t>所对应的数据库表中。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14" name="灯片编号占位符 3"/>
          <p:cNvSpPr txBox="1">
            <a:spLocks/>
          </p:cNvSpPr>
          <p:nvPr/>
        </p:nvSpPr>
        <p:spPr>
          <a:xfrm>
            <a:off x="3678238" y="6588125"/>
            <a:ext cx="1693862" cy="26987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B80056-CF79-4DAD-AEA0-98CD02670C9E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142840" y="4214818"/>
          <a:ext cx="8786883" cy="1827355"/>
        </p:xfrm>
        <a:graphic>
          <a:graphicData uri="http://schemas.openxmlformats.org/drawingml/2006/table">
            <a:tbl>
              <a:tblPr/>
              <a:tblGrid>
                <a:gridCol w="600281"/>
                <a:gridCol w="238043"/>
                <a:gridCol w="279442"/>
                <a:gridCol w="279442"/>
                <a:gridCol w="320840"/>
                <a:gridCol w="279442"/>
                <a:gridCol w="300140"/>
                <a:gridCol w="279442"/>
                <a:gridCol w="346714"/>
                <a:gridCol w="279442"/>
                <a:gridCol w="403636"/>
                <a:gridCol w="403636"/>
                <a:gridCol w="408811"/>
                <a:gridCol w="408811"/>
                <a:gridCol w="279442"/>
                <a:gridCol w="279442"/>
                <a:gridCol w="279442"/>
                <a:gridCol w="326015"/>
                <a:gridCol w="279442"/>
                <a:gridCol w="279442"/>
                <a:gridCol w="279442"/>
                <a:gridCol w="279442"/>
                <a:gridCol w="279442"/>
                <a:gridCol w="279442"/>
                <a:gridCol w="279442"/>
                <a:gridCol w="279442"/>
                <a:gridCol w="279442"/>
                <a:gridCol w="279442"/>
              </a:tblGrid>
              <a:tr h="498901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字段名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rec_num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reqdate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reqtime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reff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buypbu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buyacc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sellpbu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sellacc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stock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price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amt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callprice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callamt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qty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owflag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delreff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oldtrdnum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oldtrddate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buybranchid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sellbranchid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status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rsptime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remark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trdnum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text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66422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约定购回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</a:t>
                      </a:r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购回交易</a:t>
                      </a:r>
                    </a:p>
                  </a:txBody>
                  <a:tcPr marL="2693" marR="2693" marT="269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20110625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10:10:18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1234560002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31236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A123456780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56321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A111222444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600009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空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598.56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空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612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50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RNR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空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656439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20110623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10126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11133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ABCDEF1234567001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3366FF"/>
                          </a:solidFill>
                          <a:latin typeface="宋体"/>
                        </a:rPr>
                        <a:t>10:10:18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3366FF"/>
                          </a:solidFill>
                          <a:latin typeface="宋体"/>
                        </a:rPr>
                        <a:t>O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3366FF"/>
                          </a:solidFill>
                          <a:latin typeface="宋体"/>
                        </a:rPr>
                        <a:t>1002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空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6422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约定购回购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</a:t>
                      </a:r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回交易撤单</a:t>
                      </a:r>
                    </a:p>
                  </a:txBody>
                  <a:tcPr marL="2693" marR="2693" marT="269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20110625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10:10:19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1234560003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31236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A123456780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56321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A111222444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600009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空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598.56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空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612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50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RNR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1234560002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656439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20110623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10126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11133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ABCDEF1234567001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3366FF"/>
                          </a:solidFill>
                          <a:latin typeface="宋体"/>
                        </a:rPr>
                        <a:t>10:10:19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3366FF"/>
                          </a:solidFill>
                          <a:latin typeface="宋体"/>
                        </a:rPr>
                        <a:t>O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3366FF"/>
                          </a:solidFill>
                          <a:latin typeface="宋体"/>
                        </a:rPr>
                        <a:t>1003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空</a:t>
                      </a:r>
                    </a:p>
                  </a:txBody>
                  <a:tcPr marL="2693" marR="2693" marT="26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643174" y="44450"/>
            <a:ext cx="6357982" cy="561975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闭市数据</a:t>
            </a:r>
            <a:endParaRPr lang="en-US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261938" y="858839"/>
            <a:ext cx="8043862" cy="149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4" name="灯片编号占位符 3"/>
          <p:cNvSpPr txBox="1">
            <a:spLocks/>
          </p:cNvSpPr>
          <p:nvPr/>
        </p:nvSpPr>
        <p:spPr>
          <a:xfrm>
            <a:off x="3678238" y="6588125"/>
            <a:ext cx="1693862" cy="26987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B80056-CF79-4DAD-AEA0-98CD02670C9E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261938" y="858838"/>
            <a:ext cx="8043862" cy="3713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券商闭市后将收到来自交易所的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bgh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数据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新的报价回购过户接口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BGH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和相同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PBU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的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DGH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压缩到现有的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DGH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文件中供券商用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RPTGET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下载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如果当天该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PBU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无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DGH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则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DGH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仅包含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BGH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文件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该操作在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DGH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报表压缩好之后处理，正常时间为每个交易日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17:00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前，如遇特殊情况（如新股发行等）延长至每个交易日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19:00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前。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</a:endParaRPr>
          </a:p>
          <a:p>
            <a:pPr marL="342900" lvl="0" indent="-342900" algn="l">
              <a:spcBef>
                <a:spcPct val="20000"/>
              </a:spcBef>
              <a:buFontTx/>
              <a:buChar char="•"/>
              <a:defRPr/>
            </a:pPr>
            <a:r>
              <a:rPr lang="en-US" altLang="zh-CN" sz="1600" kern="0" dirty="0" err="1" smtClean="0">
                <a:latin typeface="楷体_GB2312" pitchFamily="49" charset="-122"/>
                <a:ea typeface="楷体_GB2312" pitchFamily="49" charset="-122"/>
              </a:rPr>
              <a:t>RptGet</a:t>
            </a:r>
            <a:r>
              <a:rPr lang="zh-CN" altLang="en-US" sz="1600" kern="0" dirty="0" smtClean="0">
                <a:latin typeface="楷体_GB2312" pitchFamily="49" charset="-122"/>
                <a:ea typeface="楷体_GB2312" pitchFamily="49" charset="-122"/>
              </a:rPr>
              <a:t>登录时，采用的登录</a:t>
            </a:r>
            <a:r>
              <a:rPr lang="en-US" altLang="zh-CN" sz="1600" kern="0" dirty="0" smtClean="0">
                <a:latin typeface="楷体_GB2312" pitchFamily="49" charset="-122"/>
                <a:ea typeface="楷体_GB2312" pitchFamily="49" charset="-122"/>
              </a:rPr>
              <a:t>PBU</a:t>
            </a:r>
            <a:r>
              <a:rPr lang="zh-CN" altLang="en-US" sz="1600" kern="0" dirty="0" smtClean="0">
                <a:latin typeface="楷体_GB2312" pitchFamily="49" charset="-122"/>
                <a:ea typeface="楷体_GB2312" pitchFamily="49" charset="-122"/>
              </a:rPr>
              <a:t>同</a:t>
            </a:r>
            <a:r>
              <a:rPr lang="en-US" altLang="zh-CN" sz="1600" kern="0" dirty="0" smtClean="0">
                <a:latin typeface="楷体_GB2312" pitchFamily="49" charset="-122"/>
                <a:ea typeface="楷体_GB2312" pitchFamily="49" charset="-122"/>
              </a:rPr>
              <a:t>EzQES</a:t>
            </a:r>
            <a:r>
              <a:rPr lang="zh-CN" altLang="en-US" sz="1600" kern="0" dirty="0" smtClean="0">
                <a:latin typeface="楷体_GB2312" pitchFamily="49" charset="-122"/>
                <a:ea typeface="楷体_GB2312" pitchFamily="49" charset="-122"/>
              </a:rPr>
              <a:t>的登录</a:t>
            </a:r>
            <a:r>
              <a:rPr lang="en-US" altLang="zh-CN" sz="1600" kern="0" dirty="0" smtClean="0">
                <a:latin typeface="楷体_GB2312" pitchFamily="49" charset="-122"/>
                <a:ea typeface="楷体_GB2312" pitchFamily="49" charset="-122"/>
              </a:rPr>
              <a:t>PBU</a:t>
            </a:r>
            <a:r>
              <a:rPr lang="zh-CN" altLang="en-US" sz="1600" kern="0" dirty="0" smtClean="0"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en-GB" sz="1600" dirty="0" err="1" smtClean="0">
                <a:latin typeface="楷体_GB2312" pitchFamily="49" charset="-122"/>
                <a:ea typeface="楷体_GB2312" pitchFamily="49" charset="-122"/>
              </a:rPr>
              <a:t>bghXXXXX.dbf</a:t>
            </a:r>
            <a:r>
              <a:rPr lang="zh-CN" altLang="en-US" sz="1600" dirty="0" smtClean="0">
                <a:latin typeface="楷体_GB2312" pitchFamily="49" charset="-122"/>
                <a:ea typeface="楷体_GB2312" pitchFamily="49" charset="-122"/>
              </a:rPr>
              <a:t>其中</a:t>
            </a:r>
            <a:r>
              <a:rPr lang="en-US" altLang="zh-CN" sz="1600" dirty="0" smtClean="0">
                <a:latin typeface="楷体_GB2312" pitchFamily="49" charset="-122"/>
                <a:ea typeface="楷体_GB2312" pitchFamily="49" charset="-122"/>
              </a:rPr>
              <a:t>XXXXX</a:t>
            </a:r>
            <a:r>
              <a:rPr lang="zh-CN" altLang="en-US" sz="1600" dirty="0" smtClean="0">
                <a:latin typeface="楷体_GB2312" pitchFamily="49" charset="-122"/>
                <a:ea typeface="楷体_GB2312" pitchFamily="49" charset="-122"/>
              </a:rPr>
              <a:t>代表的就是登录</a:t>
            </a:r>
            <a:r>
              <a:rPr lang="en-US" altLang="zh-CN" sz="1600" dirty="0" smtClean="0">
                <a:latin typeface="楷体_GB2312" pitchFamily="49" charset="-122"/>
                <a:ea typeface="楷体_GB2312" pitchFamily="49" charset="-122"/>
              </a:rPr>
              <a:t>PBU</a:t>
            </a:r>
            <a:r>
              <a:rPr lang="zh-CN" altLang="en-US" sz="1600" dirty="0" smtClean="0"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sz="1600" dirty="0" smtClean="0">
              <a:latin typeface="楷体_GB2312" pitchFamily="49" charset="-122"/>
              <a:ea typeface="楷体_GB2312" pitchFamily="49" charset="-122"/>
            </a:endParaRPr>
          </a:p>
          <a:p>
            <a:pPr marL="342900" lvl="0" indent="-342900" algn="l">
              <a:spcBef>
                <a:spcPct val="20000"/>
              </a:spcBef>
              <a:buFontTx/>
              <a:buChar char="•"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过户库数据中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gsdm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字段代表的是业务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PBU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。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</a:endParaRPr>
          </a:p>
          <a:p>
            <a:pPr marL="342900" lvl="0" indent="-342900" algn="l">
              <a:spcBef>
                <a:spcPct val="20000"/>
              </a:spcBef>
              <a:buFontTx/>
              <a:buChar char="•"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一条委托记录会生成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条过户库记录，分别对应买方和卖方。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</a:endParaRPr>
          </a:p>
          <a:p>
            <a:pPr marL="342900" lvl="0" indent="-342900" algn="l">
              <a:spcBef>
                <a:spcPct val="20000"/>
              </a:spcBef>
              <a:buFontTx/>
              <a:buChar char="•"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报价回购出入库产生的记录只有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条。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</a:endParaRPr>
          </a:p>
          <a:p>
            <a:pPr marL="342900" lvl="0" indent="-342900" algn="l">
              <a:spcBef>
                <a:spcPct val="20000"/>
              </a:spcBef>
              <a:buFontTx/>
              <a:buChar char="•"/>
              <a:defRPr/>
            </a:pPr>
            <a:r>
              <a:rPr lang="zh-CN" altLang="en-US" sz="1600" kern="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撤单本身没有过户库库记录。被撤订单也无过户库库记录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价格金额字段</a:t>
            </a:r>
            <a:r>
              <a:rPr lang="zh-CN" altLang="en-US" dirty="0" smtClean="0"/>
              <a:t>分开填写</a:t>
            </a:r>
            <a:endParaRPr lang="en-US" dirty="0" smtClean="0"/>
          </a:p>
        </p:txBody>
      </p:sp>
      <p:sp>
        <p:nvSpPr>
          <p:cNvPr id="11267" name="Rectangle 1"/>
          <p:cNvSpPr>
            <a:spLocks noChangeArrowheads="1"/>
          </p:cNvSpPr>
          <p:nvPr/>
        </p:nvSpPr>
        <p:spPr bwMode="auto">
          <a:xfrm>
            <a:off x="214313" y="928688"/>
            <a:ext cx="8501062" cy="255454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342900" indent="-342900" algn="l">
              <a:buFont typeface="Arial" charset="0"/>
              <a:buAutoNum type="arabicPeriod"/>
            </a:pP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price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字段，对债券报价回购交易申报价格为</a:t>
            </a:r>
            <a:r>
              <a:rPr lang="en-GB" altLang="en-US" sz="2000" dirty="0" smtClean="0">
                <a:latin typeface="华文楷体" pitchFamily="2" charset="-122"/>
                <a:ea typeface="华文楷体" pitchFamily="2" charset="-122"/>
              </a:rPr>
              <a:t>“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每百元资金到期年收益</a:t>
            </a:r>
            <a:r>
              <a:rPr lang="en-GB" altLang="en-US" sz="2000" dirty="0" smtClean="0">
                <a:latin typeface="华文楷体" pitchFamily="2" charset="-122"/>
                <a:ea typeface="华文楷体" pitchFamily="2" charset="-122"/>
              </a:rPr>
              <a:t>”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。对债券报价回购出入库业务无意义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。</a:t>
            </a:r>
            <a:endParaRPr lang="en-US" altLang="zh-CN" sz="2000" dirty="0" smtClean="0">
              <a:latin typeface="华文楷体" pitchFamily="2" charset="-122"/>
              <a:ea typeface="华文楷体" pitchFamily="2" charset="-122"/>
            </a:endParaRPr>
          </a:p>
          <a:p>
            <a:pPr marL="342900" indent="-342900" algn="l">
              <a:buFont typeface="Arial" charset="0"/>
              <a:buAutoNum type="arabicPeriod"/>
            </a:pPr>
            <a:r>
              <a:rPr lang="en-US" altLang="zh-CN" sz="2000" dirty="0" err="1" smtClean="0">
                <a:latin typeface="华文楷体" pitchFamily="2" charset="-122"/>
                <a:ea typeface="华文楷体" pitchFamily="2" charset="-122"/>
              </a:rPr>
              <a:t>Callprice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字段对于债券报价回购交易，为提前购回价格，即</a:t>
            </a:r>
            <a:r>
              <a:rPr lang="en-GB" sz="2000" dirty="0" smtClean="0">
                <a:latin typeface="华文楷体" pitchFamily="2" charset="-122"/>
                <a:ea typeface="华文楷体" pitchFamily="2" charset="-122"/>
              </a:rPr>
              <a:t>“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每百元资金提前购回年收益</a:t>
            </a:r>
            <a:r>
              <a:rPr lang="en-GB" sz="2000" dirty="0" smtClean="0">
                <a:latin typeface="华文楷体" pitchFamily="2" charset="-122"/>
                <a:ea typeface="华文楷体" pitchFamily="2" charset="-122"/>
              </a:rPr>
              <a:t>”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。</a:t>
            </a:r>
            <a:endParaRPr lang="en-US" altLang="zh-CN" sz="2000" dirty="0" smtClean="0">
              <a:latin typeface="华文楷体" pitchFamily="2" charset="-122"/>
              <a:ea typeface="华文楷体" pitchFamily="2" charset="-122"/>
            </a:endParaRPr>
          </a:p>
          <a:p>
            <a:pPr marL="342900" indent="-342900" algn="l"/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价格最高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精度为</a:t>
            </a:r>
            <a:r>
              <a:rPr lang="en-GB" altLang="en-US" sz="2000" dirty="0" smtClean="0">
                <a:latin typeface="华文楷体" pitchFamily="2" charset="-122"/>
                <a:ea typeface="华文楷体" pitchFamily="2" charset="-122"/>
              </a:rPr>
              <a:t>0.001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，小数点后数字不能超过</a:t>
            </a:r>
            <a:r>
              <a:rPr lang="en-GB" altLang="en-US" sz="2000" dirty="0" smtClean="0"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位。</a:t>
            </a:r>
            <a:endParaRPr lang="en-US" altLang="zh-CN" sz="2000" dirty="0" smtClean="0">
              <a:latin typeface="华文楷体" pitchFamily="2" charset="-122"/>
              <a:ea typeface="华文楷体" pitchFamily="2" charset="-122"/>
            </a:endParaRPr>
          </a:p>
          <a:p>
            <a:pPr marL="342900" indent="-342900" algn="l">
              <a:buFont typeface="Arial" charset="0"/>
              <a:buAutoNum type="arabicPeriod"/>
            </a:pP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对于约定购回业务，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amt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为初始交易金额，用于初始交易订单。对于约定购回业务，</a:t>
            </a:r>
            <a:r>
              <a:rPr lang="en-US" altLang="zh-CN" sz="2000" dirty="0" err="1" smtClean="0">
                <a:latin typeface="华文楷体" pitchFamily="2" charset="-122"/>
                <a:ea typeface="华文楷体" pitchFamily="2" charset="-122"/>
              </a:rPr>
              <a:t>callamt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为购回交易金额， 用于初始交易和约定购回订单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。</a:t>
            </a:r>
            <a:endParaRPr lang="en-US" altLang="zh-CN" sz="2000" dirty="0" smtClean="0">
              <a:latin typeface="华文楷体" pitchFamily="2" charset="-122"/>
              <a:ea typeface="华文楷体" pitchFamily="2" charset="-122"/>
            </a:endParaRPr>
          </a:p>
          <a:p>
            <a:pPr marL="342900" indent="-342900" algn="l"/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金额最高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精度为</a:t>
            </a:r>
            <a:r>
              <a:rPr lang="en-GB" altLang="en-US" sz="2000" dirty="0" smtClean="0">
                <a:latin typeface="华文楷体" pitchFamily="2" charset="-122"/>
                <a:ea typeface="华文楷体" pitchFamily="2" charset="-122"/>
              </a:rPr>
              <a:t>0.01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，小数点后数字不能超过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位。单位为元。</a:t>
            </a:r>
            <a:endParaRPr lang="zh-CN" altLang="en-US" sz="2000" dirty="0" smtClean="0"/>
          </a:p>
        </p:txBody>
      </p:sp>
      <p:sp>
        <p:nvSpPr>
          <p:cNvPr id="4" name="灯片编号占位符 3"/>
          <p:cNvSpPr txBox="1">
            <a:spLocks/>
          </p:cNvSpPr>
          <p:nvPr/>
        </p:nvSpPr>
        <p:spPr>
          <a:xfrm>
            <a:off x="3678238" y="6588125"/>
            <a:ext cx="1693862" cy="26987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B80056-CF79-4DAD-AEA0-98CD02670C9E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其他数据库接口特征</a:t>
            </a:r>
            <a:endParaRPr lang="en-US" dirty="0" smtClean="0"/>
          </a:p>
        </p:txBody>
      </p:sp>
      <p:sp>
        <p:nvSpPr>
          <p:cNvPr id="11267" name="Rectangle 1"/>
          <p:cNvSpPr>
            <a:spLocks noChangeArrowheads="1"/>
          </p:cNvSpPr>
          <p:nvPr/>
        </p:nvSpPr>
        <p:spPr bwMode="auto">
          <a:xfrm>
            <a:off x="214313" y="928688"/>
            <a:ext cx="8501062" cy="501675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342900" indent="-342900" algn="l">
              <a:buFont typeface="Arial" charset="0"/>
              <a:buAutoNum type="arabicPeriod"/>
            </a:pP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报价回购和约定购回业务只有订单确认数据，无成交确认数据；因此</a:t>
            </a:r>
            <a:r>
              <a:rPr lang="en-US" altLang="zh-CN" sz="2000" dirty="0" err="1" smtClean="0">
                <a:latin typeface="华文楷体" pitchFamily="2" charset="-122"/>
                <a:ea typeface="华文楷体" pitchFamily="2" charset="-122"/>
              </a:rPr>
              <a:t>EzQES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不支持成交确认的接收</a:t>
            </a:r>
            <a:endParaRPr lang="en-US" altLang="zh-CN" sz="2000" dirty="0" smtClean="0">
              <a:latin typeface="华文楷体" pitchFamily="2" charset="-122"/>
              <a:ea typeface="华文楷体" pitchFamily="2" charset="-122"/>
            </a:endParaRPr>
          </a:p>
          <a:p>
            <a:pPr marL="342900" indent="-342900" algn="l">
              <a:buFont typeface="Arial" charset="0"/>
              <a:buAutoNum type="arabicPeriod"/>
            </a:pP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表的合并：表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不需要，表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和表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合并成一张表</a:t>
            </a:r>
            <a:endParaRPr lang="en-US" altLang="zh-CN" sz="2000" dirty="0" smtClean="0">
              <a:latin typeface="华文楷体" pitchFamily="2" charset="-122"/>
              <a:ea typeface="华文楷体" pitchFamily="2" charset="-122"/>
            </a:endParaRPr>
          </a:p>
          <a:p>
            <a:pPr marL="342900" indent="-342900" algn="l">
              <a:buFont typeface="Arial" charset="0"/>
              <a:buAutoNum type="arabicPeriod"/>
            </a:pP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买卖方的操作员替换成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PBU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，省略了固定操作员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000001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的填写</a:t>
            </a:r>
            <a:endParaRPr lang="en-US" altLang="zh-CN" sz="2000" dirty="0" smtClean="0">
              <a:latin typeface="华文楷体" pitchFamily="2" charset="-122"/>
              <a:ea typeface="华文楷体" pitchFamily="2" charset="-122"/>
            </a:endParaRPr>
          </a:p>
          <a:p>
            <a:pPr marL="342900" indent="-342900" algn="l">
              <a:buFont typeface="Arial" charset="0"/>
              <a:buAutoNum type="arabicPeriod"/>
            </a:pPr>
            <a:r>
              <a:rPr lang="en-US" altLang="zh-CN" sz="2000" dirty="0" err="1" smtClean="0">
                <a:latin typeface="华文楷体" pitchFamily="2" charset="-122"/>
                <a:ea typeface="华文楷体" pitchFamily="2" charset="-122"/>
              </a:rPr>
              <a:t>Reff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取值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为可以为数字或者字母，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需要确保同一个交易日在一个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PBU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内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唯一</a:t>
            </a:r>
            <a:endParaRPr lang="en-US" altLang="zh-CN" sz="2000" dirty="0" smtClean="0">
              <a:latin typeface="华文楷体" pitchFamily="2" charset="-122"/>
              <a:ea typeface="华文楷体" pitchFamily="2" charset="-122"/>
            </a:endParaRPr>
          </a:p>
          <a:p>
            <a:pPr marL="342900" indent="-342900" algn="l">
              <a:buFont typeface="Arial" charset="0"/>
              <a:buAutoNum type="arabicPeriod"/>
            </a:pP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买卖方信息合并在同一笔订单中提交</a:t>
            </a:r>
            <a:endParaRPr lang="en-US" altLang="zh-CN" sz="2000" dirty="0" smtClean="0">
              <a:latin typeface="华文楷体" pitchFamily="2" charset="-122"/>
              <a:ea typeface="华文楷体" pitchFamily="2" charset="-122"/>
            </a:endParaRPr>
          </a:p>
          <a:p>
            <a:pPr marL="342900" indent="-342900" algn="l">
              <a:buFont typeface="Arial" charset="0"/>
              <a:buAutoNum type="arabicPeriod"/>
            </a:pP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证券代码，对于债券报价回购代码为</a:t>
            </a:r>
            <a:r>
              <a:rPr lang="en-GB" sz="2000" dirty="0" smtClean="0">
                <a:latin typeface="华文楷体" pitchFamily="2" charset="-122"/>
                <a:ea typeface="华文楷体" pitchFamily="2" charset="-122"/>
              </a:rPr>
              <a:t>205***, 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债券报价回购出入库业务填写现券代码。对约定购回业务也是填写现券代码</a:t>
            </a:r>
            <a:endParaRPr lang="en-US" altLang="zh-CN" sz="2000" dirty="0" smtClean="0">
              <a:latin typeface="华文楷体" pitchFamily="2" charset="-122"/>
              <a:ea typeface="华文楷体" pitchFamily="2" charset="-122"/>
            </a:endParaRPr>
          </a:p>
          <a:p>
            <a:pPr marL="342900" indent="-342900" algn="l">
              <a:buFont typeface="Arial" charset="0"/>
              <a:buAutoNum type="arabicPeriod"/>
            </a:pP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撤单是否成功也是看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status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字段，状态为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O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的表示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成功</a:t>
            </a:r>
            <a:endParaRPr lang="en-US" altLang="zh-CN" sz="2000" dirty="0" smtClean="0">
              <a:latin typeface="华文楷体" pitchFamily="2" charset="-122"/>
              <a:ea typeface="华文楷体" pitchFamily="2" charset="-122"/>
            </a:endParaRPr>
          </a:p>
          <a:p>
            <a:pPr marL="342900" indent="-342900" algn="l">
              <a:buFont typeface="Arial" charset="0"/>
              <a:buAutoNum type="arabicPeriod"/>
            </a:pP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撤单不要求待撤销原始订单记录在数据库中存在</a:t>
            </a:r>
            <a:endParaRPr lang="en-US" altLang="zh-CN" sz="2000" dirty="0" smtClean="0">
              <a:latin typeface="华文楷体" pitchFamily="2" charset="-122"/>
              <a:ea typeface="华文楷体" pitchFamily="2" charset="-122"/>
            </a:endParaRPr>
          </a:p>
          <a:p>
            <a:pPr marL="342900" indent="-342900" algn="l">
              <a:buFont typeface="Arial" charset="0"/>
              <a:buAutoNum type="arabicPeriod"/>
            </a:pP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营业部代码填写方式同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EzOES2010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版，如果是自营的没有营业部代码，可填写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00000</a:t>
            </a:r>
          </a:p>
          <a:p>
            <a:pPr marL="342900" indent="-342900" algn="l">
              <a:buFont typeface="Arial" charset="0"/>
              <a:buAutoNum type="arabicPeriod"/>
            </a:pPr>
            <a:r>
              <a:rPr lang="en-US" altLang="zh-CN" sz="2000" dirty="0" err="1" smtClean="0">
                <a:latin typeface="华文楷体" pitchFamily="2" charset="-122"/>
                <a:ea typeface="华文楷体" pitchFamily="2" charset="-122"/>
              </a:rPr>
              <a:t>Trdnum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字段是实时成交编号，全局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唯一</a:t>
            </a:r>
            <a:endParaRPr lang="en-US" altLang="zh-CN" sz="2000" dirty="0" smtClean="0">
              <a:latin typeface="华文楷体" pitchFamily="2" charset="-122"/>
              <a:ea typeface="华文楷体" pitchFamily="2" charset="-122"/>
            </a:endParaRPr>
          </a:p>
          <a:p>
            <a:pPr marL="342900" indent="-342900" algn="l">
              <a:buFont typeface="Arial" charset="0"/>
              <a:buAutoNum type="arabicPeriod"/>
            </a:pPr>
            <a:r>
              <a:rPr lang="en-GB" altLang="zh-CN" sz="2000" dirty="0" err="1" smtClean="0">
                <a:latin typeface="华文楷体" pitchFamily="2" charset="-122"/>
                <a:ea typeface="华文楷体" pitchFamily="2" charset="-122"/>
              </a:rPr>
              <a:t>Contractnum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用来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填写约定购回业务的合同编号，该字段不做校验</a:t>
            </a:r>
            <a:endParaRPr lang="en-US" altLang="zh-CN" sz="2000" dirty="0" smtClean="0">
              <a:latin typeface="华文楷体" pitchFamily="2" charset="-122"/>
              <a:ea typeface="华文楷体" pitchFamily="2" charset="-122"/>
            </a:endParaRPr>
          </a:p>
          <a:p>
            <a:pPr marL="342900" indent="-342900" algn="l">
              <a:buFont typeface="Arial" charset="0"/>
              <a:buAutoNum type="arabicPeriod"/>
            </a:pP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添加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了保留字段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text</a:t>
            </a:r>
            <a:endParaRPr lang="zh-CN" altLang="en-US" sz="2000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灯片编号占位符 3"/>
          <p:cNvSpPr txBox="1">
            <a:spLocks/>
          </p:cNvSpPr>
          <p:nvPr/>
        </p:nvSpPr>
        <p:spPr>
          <a:xfrm>
            <a:off x="3678238" y="6588125"/>
            <a:ext cx="1693862" cy="26987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B80056-CF79-4DAD-AEA0-98CD02670C9E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应用特征</a:t>
            </a:r>
            <a:endParaRPr lang="en-US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2291" name="矩形 4"/>
          <p:cNvSpPr>
            <a:spLocks noChangeArrowheads="1"/>
          </p:cNvSpPr>
          <p:nvPr/>
        </p:nvSpPr>
        <p:spPr bwMode="auto">
          <a:xfrm>
            <a:off x="428625" y="928688"/>
            <a:ext cx="11144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单点登录</a:t>
            </a:r>
            <a:endParaRPr lang="zh-CN" altLang="en-US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2292" name="Rectangle 1"/>
          <p:cNvSpPr>
            <a:spLocks noChangeArrowheads="1"/>
          </p:cNvSpPr>
          <p:nvPr/>
        </p:nvSpPr>
        <p:spPr bwMode="auto">
          <a:xfrm>
            <a:off x="428625" y="1428750"/>
            <a:ext cx="8143875" cy="5847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zh-CN" sz="1600" dirty="0">
                <a:latin typeface="华文楷体" pitchFamily="2" charset="-122"/>
                <a:ea typeface="华文楷体" pitchFamily="2" charset="-122"/>
              </a:rPr>
              <a:t>一个</a:t>
            </a:r>
            <a:r>
              <a:rPr lang="en-US" altLang="zh-CN" sz="1600" dirty="0" smtClean="0">
                <a:latin typeface="华文楷体" pitchFamily="2" charset="-122"/>
                <a:ea typeface="华文楷体" pitchFamily="2" charset="-122"/>
              </a:rPr>
              <a:t>PBU</a:t>
            </a:r>
            <a:r>
              <a:rPr lang="zh-CN" altLang="en-US" sz="1600" dirty="0" smtClean="0">
                <a:latin typeface="华文楷体" pitchFamily="2" charset="-122"/>
                <a:ea typeface="华文楷体" pitchFamily="2" charset="-122"/>
              </a:rPr>
              <a:t>在</a:t>
            </a:r>
            <a:r>
              <a:rPr lang="en-US" altLang="zh-CN" sz="1600" dirty="0" err="1" smtClean="0">
                <a:latin typeface="华文楷体" pitchFamily="2" charset="-122"/>
                <a:ea typeface="华文楷体" pitchFamily="2" charset="-122"/>
              </a:rPr>
              <a:t>EzQES</a:t>
            </a:r>
            <a:r>
              <a:rPr lang="zh-CN" altLang="en-US" sz="1600" dirty="0" smtClean="0">
                <a:latin typeface="华文楷体" pitchFamily="2" charset="-122"/>
                <a:ea typeface="华文楷体" pitchFamily="2" charset="-122"/>
              </a:rPr>
              <a:t>和</a:t>
            </a:r>
            <a:r>
              <a:rPr lang="en-US" altLang="zh-CN" sz="1600" dirty="0" smtClean="0">
                <a:latin typeface="华文楷体" pitchFamily="2" charset="-122"/>
                <a:ea typeface="华文楷体" pitchFamily="2" charset="-122"/>
              </a:rPr>
              <a:t>EzOES</a:t>
            </a:r>
            <a:r>
              <a:rPr lang="zh-CN" altLang="en-US" sz="1600" dirty="0" smtClean="0">
                <a:latin typeface="华文楷体" pitchFamily="2" charset="-122"/>
                <a:ea typeface="华文楷体" pitchFamily="2" charset="-122"/>
              </a:rPr>
              <a:t>之间存在单点登录控制，</a:t>
            </a:r>
            <a:r>
              <a:rPr lang="zh-CN" sz="1600" dirty="0" smtClean="0">
                <a:latin typeface="华文楷体" pitchFamily="2" charset="-122"/>
                <a:ea typeface="华文楷体" pitchFamily="2" charset="-122"/>
              </a:rPr>
              <a:t>不允许</a:t>
            </a:r>
            <a:r>
              <a:rPr lang="zh-CN" altLang="en-US" sz="1600" dirty="0" smtClean="0">
                <a:latin typeface="华文楷体" pitchFamily="2" charset="-122"/>
                <a:ea typeface="华文楷体" pitchFamily="2" charset="-122"/>
              </a:rPr>
              <a:t>同时在两边</a:t>
            </a:r>
            <a:r>
              <a:rPr lang="zh-CN" sz="1600" dirty="0" smtClean="0">
                <a:latin typeface="华文楷体" pitchFamily="2" charset="-122"/>
                <a:ea typeface="华文楷体" pitchFamily="2" charset="-122"/>
              </a:rPr>
              <a:t>登录</a:t>
            </a:r>
            <a:r>
              <a:rPr lang="zh-CN" sz="1600" dirty="0">
                <a:latin typeface="华文楷体" pitchFamily="2" charset="-122"/>
                <a:ea typeface="华文楷体" pitchFamily="2" charset="-122"/>
              </a:rPr>
              <a:t>。</a:t>
            </a:r>
          </a:p>
          <a:p>
            <a:pPr marL="342900" indent="-342900" algn="l">
              <a:buFont typeface="Arial" charset="0"/>
              <a:buAutoNum type="arabicPeriod"/>
            </a:pPr>
            <a:endParaRPr lang="zh-CN" altLang="en-US" sz="16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500034" y="2058411"/>
            <a:ext cx="13468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时间表控制</a:t>
            </a:r>
            <a:endParaRPr lang="zh-CN" altLang="en-US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00034" y="2558473"/>
            <a:ext cx="8143875" cy="107721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342900" lvl="1" indent="-342900" algn="l">
              <a:buFont typeface="Arial" pitchFamily="34" charset="0"/>
              <a:buChar char="•"/>
            </a:pPr>
            <a:r>
              <a:rPr lang="zh-CN" altLang="en-US" sz="1600" dirty="0" smtClean="0">
                <a:latin typeface="华文楷体" pitchFamily="2" charset="-122"/>
                <a:ea typeface="华文楷体" pitchFamily="2" charset="-122"/>
              </a:rPr>
              <a:t>综合业务平台目前无单独的交易时间表数据，界面显示的依然是竞价平台的时间表</a:t>
            </a:r>
            <a:endParaRPr lang="en-US" altLang="zh-CN" sz="1600" dirty="0" smtClean="0">
              <a:latin typeface="华文楷体" pitchFamily="2" charset="-122"/>
              <a:ea typeface="华文楷体" pitchFamily="2" charset="-122"/>
            </a:endParaRPr>
          </a:p>
          <a:p>
            <a:pPr marL="342900" lvl="1" indent="-342900" algn="l">
              <a:buFont typeface="Arial" pitchFamily="34" charset="0"/>
              <a:buChar char="•"/>
            </a:pPr>
            <a:r>
              <a:rPr lang="en-US" altLang="zh-CN" sz="1600" dirty="0" err="1" smtClean="0">
                <a:latin typeface="华文楷体" pitchFamily="2" charset="-122"/>
                <a:ea typeface="华文楷体" pitchFamily="2" charset="-122"/>
              </a:rPr>
              <a:t>EzQES</a:t>
            </a:r>
            <a:r>
              <a:rPr lang="zh-CN" altLang="en-US" sz="1600" dirty="0" smtClean="0">
                <a:latin typeface="华文楷体" pitchFamily="2" charset="-122"/>
                <a:ea typeface="华文楷体" pitchFamily="2" charset="-122"/>
              </a:rPr>
              <a:t>不进行时间表控制</a:t>
            </a:r>
            <a:r>
              <a:rPr lang="zh-CN" sz="1600" dirty="0" smtClean="0">
                <a:latin typeface="华文楷体" pitchFamily="2" charset="-122"/>
                <a:ea typeface="华文楷体" pitchFamily="2" charset="-122"/>
              </a:rPr>
              <a:t>。</a:t>
            </a:r>
            <a:r>
              <a:rPr lang="zh-CN" altLang="en-US" sz="1600" dirty="0" smtClean="0">
                <a:latin typeface="华文楷体" pitchFamily="2" charset="-122"/>
                <a:ea typeface="华文楷体" pitchFamily="2" charset="-122"/>
              </a:rPr>
              <a:t>只要申报到库中，便会往主机发送。需要参与者系统自行控制时间表。</a:t>
            </a:r>
            <a:endParaRPr lang="en-US" altLang="zh-CN" sz="1600" dirty="0" smtClean="0">
              <a:latin typeface="华文楷体" pitchFamily="2" charset="-122"/>
              <a:ea typeface="华文楷体" pitchFamily="2" charset="-122"/>
            </a:endParaRPr>
          </a:p>
          <a:p>
            <a:pPr marL="342900" lvl="1" indent="-342900" algn="l">
              <a:buFont typeface="Arial" pitchFamily="34" charset="0"/>
              <a:buChar char="•"/>
            </a:pPr>
            <a:r>
              <a:rPr lang="zh-CN" altLang="en-US" sz="1600" dirty="0" smtClean="0">
                <a:latin typeface="华文楷体" pitchFamily="2" charset="-122"/>
                <a:ea typeface="华文楷体" pitchFamily="2" charset="-122"/>
              </a:rPr>
              <a:t>因交易时间未到而被主机拒绝的订单会被重发，不会产生废单</a:t>
            </a:r>
            <a:endParaRPr lang="zh-CN" altLang="en-US" sz="16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571472" y="4000504"/>
            <a:ext cx="88197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扩展性</a:t>
            </a:r>
            <a:endParaRPr lang="zh-CN" altLang="en-US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571472" y="4500566"/>
            <a:ext cx="8143875" cy="5847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342900" lvl="1" indent="-342900" algn="l">
              <a:buFont typeface="Arial" pitchFamily="34" charset="0"/>
              <a:buChar char="•"/>
            </a:pPr>
            <a:r>
              <a:rPr lang="zh-CN" altLang="en-US" sz="1600" kern="0" dirty="0" smtClean="0">
                <a:latin typeface="华文楷体" pitchFamily="2" charset="-122"/>
                <a:ea typeface="华文楷体" pitchFamily="2" charset="-122"/>
              </a:rPr>
              <a:t>大字符串方式申报请求，易于字段扩展</a:t>
            </a:r>
            <a:r>
              <a:rPr lang="zh-CN" sz="1600" dirty="0" smtClean="0">
                <a:latin typeface="华文楷体" pitchFamily="2" charset="-122"/>
                <a:ea typeface="华文楷体" pitchFamily="2" charset="-122"/>
              </a:rPr>
              <a:t>。</a:t>
            </a:r>
            <a:endParaRPr lang="en-US" altLang="zh-CN" sz="1600" dirty="0" smtClean="0">
              <a:latin typeface="华文楷体" pitchFamily="2" charset="-122"/>
              <a:ea typeface="华文楷体" pitchFamily="2" charset="-122"/>
            </a:endParaRPr>
          </a:p>
          <a:p>
            <a:pPr marL="342900" lvl="1" indent="-342900" algn="l">
              <a:buFont typeface="Arial" pitchFamily="34" charset="0"/>
              <a:buChar char="•"/>
            </a:pPr>
            <a:r>
              <a:rPr lang="zh-CN" altLang="en-US" sz="1600" dirty="0" smtClean="0">
                <a:latin typeface="华文楷体" pitchFamily="2" charset="-122"/>
                <a:ea typeface="华文楷体" pitchFamily="2" charset="-122"/>
              </a:rPr>
              <a:t>各字段取值不能有非</a:t>
            </a:r>
            <a:r>
              <a:rPr lang="en-US" altLang="zh-CN" sz="1600" dirty="0" smtClean="0">
                <a:latin typeface="华文楷体" pitchFamily="2" charset="-122"/>
                <a:ea typeface="华文楷体" pitchFamily="2" charset="-122"/>
              </a:rPr>
              <a:t>ASCII</a:t>
            </a:r>
            <a:r>
              <a:rPr lang="zh-CN" altLang="en-US" sz="1600" dirty="0" smtClean="0">
                <a:latin typeface="华文楷体" pitchFamily="2" charset="-122"/>
                <a:ea typeface="华文楷体" pitchFamily="2" charset="-122"/>
              </a:rPr>
              <a:t>字符</a:t>
            </a:r>
            <a:r>
              <a:rPr lang="en-US" altLang="zh-CN" sz="1600" dirty="0" smtClean="0">
                <a:latin typeface="华文楷体" pitchFamily="2" charset="-122"/>
                <a:ea typeface="华文楷体" pitchFamily="2" charset="-122"/>
              </a:rPr>
              <a:t>(</a:t>
            </a:r>
            <a:r>
              <a:rPr lang="zh-CN" altLang="en-US" sz="1600" dirty="0" smtClean="0">
                <a:latin typeface="华文楷体" pitchFamily="2" charset="-122"/>
                <a:ea typeface="华文楷体" pitchFamily="2" charset="-122"/>
              </a:rPr>
              <a:t>比如中文</a:t>
            </a:r>
            <a:r>
              <a:rPr lang="en-US" altLang="zh-CN" sz="1600" dirty="0" smtClean="0">
                <a:latin typeface="华文楷体" pitchFamily="2" charset="-122"/>
                <a:ea typeface="华文楷体" pitchFamily="2" charset="-122"/>
              </a:rPr>
              <a:t>)</a:t>
            </a:r>
            <a:r>
              <a:rPr lang="zh-CN" altLang="en-US" sz="1600" dirty="0" smtClean="0">
                <a:latin typeface="华文楷体" pitchFamily="2" charset="-122"/>
                <a:ea typeface="华文楷体" pitchFamily="2" charset="-122"/>
              </a:rPr>
              <a:t>或者竖线“</a:t>
            </a:r>
            <a:r>
              <a:rPr lang="en-US" altLang="zh-CN" sz="1600" dirty="0" smtClean="0">
                <a:latin typeface="华文楷体" pitchFamily="2" charset="-122"/>
                <a:ea typeface="华文楷体" pitchFamily="2" charset="-122"/>
              </a:rPr>
              <a:t>|</a:t>
            </a:r>
            <a:r>
              <a:rPr lang="zh-CN" altLang="en-US" sz="1600" dirty="0" smtClean="0">
                <a:latin typeface="华文楷体" pitchFamily="2" charset="-122"/>
                <a:ea typeface="华文楷体" pitchFamily="2" charset="-122"/>
              </a:rPr>
              <a:t>”</a:t>
            </a:r>
            <a:endParaRPr lang="zh-CN" altLang="en-US" sz="16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9" name="矩形 4"/>
          <p:cNvSpPr>
            <a:spLocks noChangeArrowheads="1"/>
          </p:cNvSpPr>
          <p:nvPr/>
        </p:nvSpPr>
        <p:spPr bwMode="auto">
          <a:xfrm>
            <a:off x="428625" y="5202258"/>
            <a:ext cx="2210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登录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PBU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和业务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PBU</a:t>
            </a:r>
            <a:endParaRPr lang="zh-CN" altLang="en-US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500034" y="5702320"/>
            <a:ext cx="8215341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342900" lvl="1" indent="-342900" algn="l">
              <a:buFont typeface="Arial" pitchFamily="34" charset="0"/>
              <a:buChar char="•"/>
            </a:pPr>
            <a:r>
              <a:rPr lang="zh-CN" altLang="en-US" sz="1600" dirty="0" smtClean="0">
                <a:latin typeface="华文楷体" pitchFamily="2" charset="-122"/>
                <a:ea typeface="华文楷体" pitchFamily="2" charset="-122"/>
              </a:rPr>
              <a:t>登录</a:t>
            </a:r>
            <a:r>
              <a:rPr lang="en-US" altLang="zh-CN" sz="1600" dirty="0" smtClean="0">
                <a:latin typeface="华文楷体" pitchFamily="2" charset="-122"/>
                <a:ea typeface="华文楷体" pitchFamily="2" charset="-122"/>
              </a:rPr>
              <a:t>PBU</a:t>
            </a:r>
            <a:r>
              <a:rPr lang="zh-CN" altLang="en-US" sz="1600" dirty="0" smtClean="0">
                <a:latin typeface="华文楷体" pitchFamily="2" charset="-122"/>
                <a:ea typeface="华文楷体" pitchFamily="2" charset="-122"/>
              </a:rPr>
              <a:t>和业务</a:t>
            </a:r>
            <a:r>
              <a:rPr lang="en-US" altLang="zh-CN" sz="1600" dirty="0" smtClean="0">
                <a:latin typeface="华文楷体" pitchFamily="2" charset="-122"/>
                <a:ea typeface="华文楷体" pitchFamily="2" charset="-122"/>
              </a:rPr>
              <a:t>PBU</a:t>
            </a:r>
            <a:r>
              <a:rPr lang="zh-CN" altLang="en-US" sz="1600" dirty="0" smtClean="0">
                <a:latin typeface="华文楷体" pitchFamily="2" charset="-122"/>
                <a:ea typeface="华文楷体" pitchFamily="2" charset="-122"/>
              </a:rPr>
              <a:t>分离，业务</a:t>
            </a:r>
            <a:r>
              <a:rPr lang="en-US" altLang="zh-CN" sz="1600" dirty="0" smtClean="0">
                <a:latin typeface="华文楷体" pitchFamily="2" charset="-122"/>
                <a:ea typeface="华文楷体" pitchFamily="2" charset="-122"/>
              </a:rPr>
              <a:t>PBU</a:t>
            </a:r>
            <a:r>
              <a:rPr lang="zh-CN" altLang="en-US" sz="1600" dirty="0" smtClean="0">
                <a:latin typeface="华文楷体" pitchFamily="2" charset="-122"/>
                <a:ea typeface="华文楷体" pitchFamily="2" charset="-122"/>
              </a:rPr>
              <a:t>填写在委托数据内，而登录</a:t>
            </a:r>
            <a:r>
              <a:rPr lang="en-US" altLang="zh-CN" sz="1600" dirty="0" smtClean="0">
                <a:latin typeface="华文楷体" pitchFamily="2" charset="-122"/>
                <a:ea typeface="华文楷体" pitchFamily="2" charset="-122"/>
              </a:rPr>
              <a:t>PBU</a:t>
            </a:r>
            <a:r>
              <a:rPr lang="zh-CN" altLang="en-US" sz="1600" dirty="0" smtClean="0">
                <a:latin typeface="华文楷体" pitchFamily="2" charset="-122"/>
                <a:ea typeface="华文楷体" pitchFamily="2" charset="-122"/>
              </a:rPr>
              <a:t>只负责登录和流速控制。这两个</a:t>
            </a:r>
            <a:r>
              <a:rPr lang="en-US" altLang="zh-CN" sz="1600" dirty="0" smtClean="0">
                <a:latin typeface="华文楷体" pitchFamily="2" charset="-122"/>
                <a:ea typeface="华文楷体" pitchFamily="2" charset="-122"/>
              </a:rPr>
              <a:t>PBU</a:t>
            </a:r>
            <a:r>
              <a:rPr lang="zh-CN" altLang="en-US" sz="1600" dirty="0" smtClean="0">
                <a:latin typeface="华文楷体" pitchFamily="2" charset="-122"/>
                <a:ea typeface="华文楷体" pitchFamily="2" charset="-122"/>
              </a:rPr>
              <a:t>可以不在联通圈内，但必须属于同一家公司。</a:t>
            </a:r>
            <a:endParaRPr lang="en-US" altLang="zh-CN" sz="1600" dirty="0" smtClean="0">
              <a:latin typeface="华文楷体" pitchFamily="2" charset="-122"/>
              <a:ea typeface="华文楷体" pitchFamily="2" charset="-122"/>
            </a:endParaRPr>
          </a:p>
          <a:p>
            <a:pPr marL="342900" lvl="1" indent="-342900" algn="l">
              <a:buFont typeface="Arial" pitchFamily="34" charset="0"/>
              <a:buChar char="•"/>
            </a:pPr>
            <a:r>
              <a:rPr lang="zh-CN" altLang="en-US" sz="1600" dirty="0" smtClean="0">
                <a:latin typeface="华文楷体" pitchFamily="2" charset="-122"/>
                <a:ea typeface="华文楷体" pitchFamily="2" charset="-122"/>
              </a:rPr>
              <a:t>买卖方账户和买卖方</a:t>
            </a:r>
            <a:r>
              <a:rPr lang="en-US" altLang="zh-CN" sz="1600" dirty="0" smtClean="0">
                <a:latin typeface="华文楷体" pitchFamily="2" charset="-122"/>
                <a:ea typeface="华文楷体" pitchFamily="2" charset="-122"/>
              </a:rPr>
              <a:t>PBU</a:t>
            </a:r>
            <a:r>
              <a:rPr lang="zh-CN" altLang="en-US" sz="1600" dirty="0" smtClean="0">
                <a:latin typeface="华文楷体" pitchFamily="2" charset="-122"/>
                <a:ea typeface="华文楷体" pitchFamily="2" charset="-122"/>
              </a:rPr>
              <a:t>之间的指定交易关系不做检查，需要会员自行保证。</a:t>
            </a:r>
            <a:endParaRPr lang="zh-CN" altLang="en-US" sz="16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3678238" y="6588125"/>
            <a:ext cx="1693862" cy="26987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B80056-CF79-4DAD-AEA0-98CD02670C9E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EzQES  </a:t>
            </a:r>
            <a:r>
              <a:rPr lang="en-US" altLang="zh-CN" dirty="0" err="1" smtClean="0">
                <a:latin typeface="华文楷体" pitchFamily="2" charset="-122"/>
                <a:ea typeface="华文楷体" pitchFamily="2" charset="-122"/>
              </a:rPr>
              <a:t>v.s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. EzOES and EzSTEP</a:t>
            </a:r>
            <a:endParaRPr lang="en-US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3678238" y="6588125"/>
            <a:ext cx="1693862" cy="26987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B80056-CF79-4DAD-AEA0-98CD02670C9E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428625" y="928688"/>
            <a:ext cx="1107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接口方面</a:t>
            </a:r>
            <a:endParaRPr lang="zh-CN" altLang="en-US" b="1" dirty="0">
              <a:latin typeface="华文楷体" pitchFamily="2" charset="-122"/>
              <a:ea typeface="华文楷体" pitchFamily="2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571472" y="1571611"/>
          <a:ext cx="8072494" cy="4000528"/>
        </p:xfrm>
        <a:graphic>
          <a:graphicData uri="http://schemas.openxmlformats.org/drawingml/2006/table">
            <a:tbl>
              <a:tblPr/>
              <a:tblGrid>
                <a:gridCol w="1861328"/>
                <a:gridCol w="2013065"/>
                <a:gridCol w="2185036"/>
                <a:gridCol w="2013065"/>
              </a:tblGrid>
              <a:tr h="25594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i="0" u="none" strike="noStrike" dirty="0">
                          <a:solidFill>
                            <a:srgbClr val="FFFFFF"/>
                          </a:solidFill>
                          <a:latin typeface="宋体"/>
                        </a:rPr>
                        <a:t>项目</a:t>
                      </a:r>
                    </a:p>
                  </a:txBody>
                  <a:tcPr marL="7645" marR="7645" marT="7645" marB="0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宋体"/>
                        </a:rPr>
                        <a:t>EzOES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宋体"/>
                        </a:rPr>
                        <a:t>EzQES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宋体"/>
                        </a:rPr>
                        <a:t>EzSTEP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5594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生产环境号</a:t>
                      </a:r>
                    </a:p>
                  </a:txBody>
                  <a:tcPr marL="7645" marR="7645" marT="7645" marB="0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“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00”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“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00”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待定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5594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字段扩展性</a:t>
                      </a:r>
                    </a:p>
                  </a:txBody>
                  <a:tcPr marL="7645" marR="7645" marT="7645" marB="0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低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良好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高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837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数据库表的个数</a:t>
                      </a:r>
                    </a:p>
                  </a:txBody>
                  <a:tcPr marL="7645" marR="7645" marT="7645" marB="0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3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张表  委托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/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订单确认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/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成交确认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张表，委托和订单确认表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3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张表 委托和订单确认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/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执行报告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/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公共数据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5594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撤单标志</a:t>
                      </a:r>
                    </a:p>
                  </a:txBody>
                  <a:tcPr marL="7645" marR="7645" marT="7645" marB="0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owflag=WTH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delflag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=1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STEP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协议的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MsgType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4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买卖方信息并入一笔委托</a:t>
                      </a:r>
                    </a:p>
                  </a:txBody>
                  <a:tcPr marL="7645" marR="7645" marT="7645" marB="0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否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是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否，依据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FIX/STEP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协议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7408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rec_num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要求</a:t>
                      </a:r>
                    </a:p>
                  </a:txBody>
                  <a:tcPr marL="7645" marR="7645" marT="7645" marB="0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连续递增，起始值可以不为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；数据库表切换后需要累加一个巨大值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连续递增，起始值可以不为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；数据库表切换后无需累加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45" marR="7645" marT="764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连续递增，起始值可以不为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；数据库表切换后无需累加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256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reff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字段</a:t>
                      </a:r>
                    </a:p>
                  </a:txBody>
                  <a:tcPr marL="7645" marR="7645" marT="7645" marB="0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对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2010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版本，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10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位数字走短订单，否则长订单格式；</a:t>
                      </a:r>
                      <a:b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</a:b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对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2009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版本，前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位为字母数字，后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8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位为数字，走短订单格式。否则长订单格式。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技术上字母数字均可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IOIID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和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IOIRefID，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技术上字母数字均可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559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reff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唯一性</a:t>
                      </a:r>
                    </a:p>
                  </a:txBody>
                  <a:tcPr marL="7645" marR="7645" marT="7645" marB="0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不要求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业务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PBU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内唯一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业务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PBU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内唯一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EzQES  </a:t>
            </a:r>
            <a:r>
              <a:rPr lang="en-US" altLang="zh-CN" dirty="0" err="1" smtClean="0">
                <a:latin typeface="华文楷体" pitchFamily="2" charset="-122"/>
                <a:ea typeface="华文楷体" pitchFamily="2" charset="-122"/>
              </a:rPr>
              <a:t>v.s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. EzOES and EzSTEP</a:t>
            </a:r>
            <a:endParaRPr lang="en-US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3678238" y="6588125"/>
            <a:ext cx="1693862" cy="26987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B80056-CF79-4DAD-AEA0-98CD02670C9E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428625" y="928688"/>
            <a:ext cx="13388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易用性方面</a:t>
            </a:r>
            <a:endParaRPr lang="zh-CN" altLang="en-US" b="1" dirty="0">
              <a:latin typeface="华文楷体" pitchFamily="2" charset="-122"/>
              <a:ea typeface="华文楷体" pitchFamily="2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71472" y="1500175"/>
          <a:ext cx="7358114" cy="4892490"/>
        </p:xfrm>
        <a:graphic>
          <a:graphicData uri="http://schemas.openxmlformats.org/drawingml/2006/table">
            <a:tbl>
              <a:tblPr/>
              <a:tblGrid>
                <a:gridCol w="1696609"/>
                <a:gridCol w="1834918"/>
                <a:gridCol w="1991669"/>
                <a:gridCol w="1834918"/>
              </a:tblGrid>
              <a:tr h="17144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i="0" u="none" strike="noStrike" dirty="0">
                          <a:solidFill>
                            <a:srgbClr val="FFFFFF"/>
                          </a:solidFill>
                          <a:latin typeface="宋体"/>
                        </a:rPr>
                        <a:t>项目</a:t>
                      </a:r>
                    </a:p>
                  </a:txBody>
                  <a:tcPr marL="7645" marR="7645" marT="7645" marB="0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宋体"/>
                        </a:rPr>
                        <a:t>EzOES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宋体"/>
                        </a:rPr>
                        <a:t>EzQES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宋体"/>
                        </a:rPr>
                        <a:t>EzSTEP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7144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多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PBU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支持</a:t>
                      </a:r>
                    </a:p>
                  </a:txBody>
                  <a:tcPr marL="7645" marR="7645" marT="7645" marB="0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1-20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个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1-20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个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1-20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个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17144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多数据库类型支持</a:t>
                      </a:r>
                    </a:p>
                  </a:txBody>
                  <a:tcPr marL="7645" marR="7645" marT="7645" marB="0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支持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支持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支持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84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链路层级超时设置</a:t>
                      </a:r>
                    </a:p>
                  </a:txBody>
                  <a:tcPr marL="7645" marR="7645" marT="7645" marB="0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不支持，只能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PBU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层级的超时设置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不支持，只能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PBU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层级的超时设置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支持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17144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数据库重连</a:t>
                      </a:r>
                    </a:p>
                  </a:txBody>
                  <a:tcPr marL="7645" marR="7645" marT="7645" marB="0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从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2010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版开始支持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支持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支持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4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撤单机制</a:t>
                      </a:r>
                    </a:p>
                  </a:txBody>
                  <a:tcPr marL="7645" marR="7645" marT="7645" marB="0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rec_num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撤单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reff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撤单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reff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撤单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17144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登录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PBU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和业务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PBU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分离</a:t>
                      </a:r>
                    </a:p>
                  </a:txBody>
                  <a:tcPr marL="7645" marR="7645" marT="7645" marB="0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合二为一，无业务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PBU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概念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分离，但必须是同一家会员内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分离，二者关系待定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84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单点登录</a:t>
                      </a:r>
                    </a:p>
                  </a:txBody>
                  <a:tcPr marL="7645" marR="7645" marT="7645" marB="0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单点登录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单点登录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和竞价平台间可重复登录，综合业务平台内单点登录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17144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双向心跳</a:t>
                      </a:r>
                    </a:p>
                  </a:txBody>
                  <a:tcPr marL="7645" marR="7645" marT="7645" marB="0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支持，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36/40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ms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支持，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36/40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ms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支持，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36/40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ms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4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交易员密码修改</a:t>
                      </a:r>
                    </a:p>
                  </a:txBody>
                  <a:tcPr marL="7645" marR="7645" marT="7645" marB="0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T+0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T+0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T+1(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借助竞价平台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)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2587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界面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CS/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流速权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/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报单数提示</a:t>
                      </a:r>
                    </a:p>
                  </a:txBody>
                  <a:tcPr marL="7645" marR="7645" marT="7645" marB="0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支持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支持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支持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4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环境号颜色区分</a:t>
                      </a:r>
                    </a:p>
                  </a:txBody>
                  <a:tcPr marL="7645" marR="7645" marT="7645" marB="0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支持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支持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支持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17144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声音报警</a:t>
                      </a:r>
                    </a:p>
                  </a:txBody>
                  <a:tcPr marL="7645" marR="7645" marT="7645" marB="0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支持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支持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支持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4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前后台时钟同步</a:t>
                      </a:r>
                    </a:p>
                  </a:txBody>
                  <a:tcPr marL="7645" marR="7645" marT="7645" marB="0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支持独立日历功能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支持独立日历功能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支持独立日历功能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17144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PBU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强制注销功能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45" marR="7645" marT="7645" marB="0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不支持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不支持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支持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4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监控接口</a:t>
                      </a:r>
                    </a:p>
                  </a:txBody>
                  <a:tcPr marL="7645" marR="7645" marT="7645" marB="0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支持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不支持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支持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338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A/B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股</a:t>
                      </a:r>
                    </a:p>
                  </a:txBody>
                  <a:tcPr marL="7645" marR="7645" marT="7645" marB="0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A/B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股分离成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个报盘程序，代码同一套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无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AB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股概念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无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AB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股概念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63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维修通道</a:t>
                      </a:r>
                    </a:p>
                  </a:txBody>
                  <a:tcPr marL="7645" marR="7645" marT="7645" marB="0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不支持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不支持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支持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种方式：</a:t>
                      </a:r>
                      <a:b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</a:b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动态调整日志级别；</a:t>
                      </a:r>
                      <a:b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</a:b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RMI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方式通过外部程序监控关键内存变量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EzQES  </a:t>
            </a:r>
            <a:r>
              <a:rPr lang="en-US" altLang="zh-CN" dirty="0" err="1" smtClean="0">
                <a:latin typeface="华文楷体" pitchFamily="2" charset="-122"/>
                <a:ea typeface="华文楷体" pitchFamily="2" charset="-122"/>
              </a:rPr>
              <a:t>v.s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. EzOES and EzSTEP</a:t>
            </a:r>
            <a:endParaRPr lang="en-US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3678238" y="6588125"/>
            <a:ext cx="1693862" cy="26987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B80056-CF79-4DAD-AEA0-98CD02670C9E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428625" y="928688"/>
            <a:ext cx="121700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其他方面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</a:t>
            </a:r>
            <a:endParaRPr lang="zh-CN" altLang="en-US" b="1" dirty="0">
              <a:latin typeface="华文楷体" pitchFamily="2" charset="-122"/>
              <a:ea typeface="华文楷体" pitchFamily="2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57158" y="1357298"/>
          <a:ext cx="8286807" cy="5243200"/>
        </p:xfrm>
        <a:graphic>
          <a:graphicData uri="http://schemas.openxmlformats.org/drawingml/2006/table">
            <a:tbl>
              <a:tblPr/>
              <a:tblGrid>
                <a:gridCol w="1910742"/>
                <a:gridCol w="2066510"/>
                <a:gridCol w="2243045"/>
                <a:gridCol w="2066510"/>
              </a:tblGrid>
              <a:tr h="16591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 dirty="0">
                          <a:solidFill>
                            <a:srgbClr val="FFFFFF"/>
                          </a:solidFill>
                          <a:latin typeface="宋体"/>
                        </a:rPr>
                        <a:t>项目</a:t>
                      </a:r>
                    </a:p>
                  </a:txBody>
                  <a:tcPr marL="7645" marR="7645" marT="7645" marB="0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latin typeface="宋体"/>
                        </a:rPr>
                        <a:t>EzOES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latin typeface="宋体"/>
                        </a:rPr>
                        <a:t>EzQES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latin typeface="宋体"/>
                        </a:rPr>
                        <a:t>EzSTEP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6591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多链路切换</a:t>
                      </a:r>
                    </a:p>
                  </a:txBody>
                  <a:tcPr marL="7645" marR="7645" marT="7645" marB="0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支持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支持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支持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16591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PBU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独立网络连接</a:t>
                      </a:r>
                    </a:p>
                  </a:txBody>
                  <a:tcPr marL="7645" marR="7645" marT="7645" marB="0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是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是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是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91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PBU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数据库连接数</a:t>
                      </a:r>
                    </a:p>
                  </a:txBody>
                  <a:tcPr marL="7645" marR="7645" marT="7645" marB="0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，读写分离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，读写共用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，读写共用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16591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私有广播传输方式</a:t>
                      </a:r>
                    </a:p>
                  </a:txBody>
                  <a:tcPr marL="7645" marR="7645" marT="7645" marB="0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推送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+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缺口重传拉取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不支持私有广播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推拉结合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+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缺口重传拉取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91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参考数据</a:t>
                      </a:r>
                    </a:p>
                  </a:txBody>
                  <a:tcPr marL="7645" marR="7645" marT="7645" marB="0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产品数据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产品数据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含广播流控制信息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16591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报盘机灾备级别</a:t>
                      </a:r>
                    </a:p>
                  </a:txBody>
                  <a:tcPr marL="7645" marR="7645" marT="7645" marB="0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冷备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冷备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热备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59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委托记录的业务数据基本格式检查</a:t>
                      </a:r>
                    </a:p>
                  </a:txBody>
                  <a:tcPr marL="7645" marR="7645" marT="7645" marB="0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检查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检查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不检查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0722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委托记录的前台日期检查</a:t>
                      </a:r>
                    </a:p>
                  </a:txBody>
                  <a:tcPr marL="7645" marR="7645" marT="7645" marB="0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检查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不检查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不检查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59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主机切换过程特殊错误码处理</a:t>
                      </a:r>
                    </a:p>
                  </a:txBody>
                  <a:tcPr marL="7645" marR="7645" marT="7645" marB="0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切换到单笔同步重发，重发间隔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50ms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切换到单笔同步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重发，重发间隔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1min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切换到单笔同步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重发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,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重发间隔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2000ms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45741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主机时间表未到错误码处理</a:t>
                      </a:r>
                    </a:p>
                  </a:txBody>
                  <a:tcPr marL="7645" marR="7645" marT="7645" marB="0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切换到单笔同步重发，重发间隔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50ms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切换到单笔同步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重发，重发间隔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1min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敲门阶段需要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切换到单笔同步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重发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,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重发间隔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50ms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；其他时段直接拒单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41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数据处理优先级</a:t>
                      </a:r>
                    </a:p>
                  </a:txBody>
                  <a:tcPr marL="7645" marR="7645" marT="7645" marB="0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线程自动调度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只有请求和响应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45" marR="7645" marT="764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请求和响应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&gt;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私有广播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&gt;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公共广播，支持时间片配置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16591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流速权控制</a:t>
                      </a:r>
                    </a:p>
                  </a:txBody>
                  <a:tcPr marL="7645" marR="7645" marT="7645" marB="0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支持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支持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支持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91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时间表控制</a:t>
                      </a:r>
                    </a:p>
                  </a:txBody>
                  <a:tcPr marL="7645" marR="7645" marT="7645" marB="0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支持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不支持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不支持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45741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敲门机制</a:t>
                      </a:r>
                    </a:p>
                  </a:txBody>
                  <a:tcPr marL="7645" marR="7645" marT="7645" marB="0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每个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PBU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全局首单不带超时敲门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+ 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每个产品带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秒超时敲门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无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每个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PBU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全局首单带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秒超时敲门 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22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停等机制</a:t>
                      </a:r>
                    </a:p>
                  </a:txBody>
                  <a:tcPr marL="7645" marR="7645" marT="7645" marB="0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支持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DT/DTC/EC/ER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的停等控制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无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无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16591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支持中午休市</a:t>
                      </a:r>
                    </a:p>
                  </a:txBody>
                  <a:tcPr marL="7645" marR="7645" marT="7645" marB="0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支持统一的中午休市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支持统一的中午休市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支持统一的中午休市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4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VALUES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接口</a:t>
                      </a:r>
                    </a:p>
                  </a:txBody>
                  <a:tcPr marL="7645" marR="7645" marT="7645" marB="0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一一映射，不同业务类型，消息的映射方式不同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common values，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以“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|”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为分隔符组建大字符串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common values + STEP text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0722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数据库接口</a:t>
                      </a:r>
                    </a:p>
                  </a:txBody>
                  <a:tcPr marL="7645" marR="7645" marT="7645" marB="0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固定字段，无预留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固定字段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+ 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预留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text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字段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技术字段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+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block Text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字段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EzQES  </a:t>
            </a:r>
            <a:r>
              <a:rPr lang="en-US" altLang="zh-CN" dirty="0" err="1" smtClean="0">
                <a:latin typeface="华文楷体" pitchFamily="2" charset="-122"/>
                <a:ea typeface="华文楷体" pitchFamily="2" charset="-122"/>
              </a:rPr>
              <a:t>v.s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. EzOES and EzSTEP</a:t>
            </a:r>
            <a:endParaRPr lang="en-US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3678238" y="6588125"/>
            <a:ext cx="1693862" cy="26987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B80056-CF79-4DAD-AEA0-98CD02670C9E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428625" y="928688"/>
            <a:ext cx="121700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其他方面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2</a:t>
            </a:r>
            <a:endParaRPr lang="zh-CN" altLang="en-US" b="1" dirty="0">
              <a:latin typeface="华文楷体" pitchFamily="2" charset="-122"/>
              <a:ea typeface="华文楷体" pitchFamily="2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714348" y="1372100"/>
          <a:ext cx="7215239" cy="4985858"/>
        </p:xfrm>
        <a:graphic>
          <a:graphicData uri="http://schemas.openxmlformats.org/drawingml/2006/table">
            <a:tbl>
              <a:tblPr/>
              <a:tblGrid>
                <a:gridCol w="1663664"/>
                <a:gridCol w="1799289"/>
                <a:gridCol w="1952997"/>
                <a:gridCol w="1799289"/>
              </a:tblGrid>
              <a:tr h="15639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i="0" u="none" strike="noStrike" dirty="0" smtClean="0">
                          <a:solidFill>
                            <a:srgbClr val="FFFFFF"/>
                          </a:solidFill>
                          <a:latin typeface="宋体"/>
                        </a:rPr>
                        <a:t>项目</a:t>
                      </a:r>
                      <a:endParaRPr lang="zh-CN" altLang="en-US" sz="1000" b="1" i="0" u="none" strike="noStrike" dirty="0">
                        <a:solidFill>
                          <a:srgbClr val="FFFFFF"/>
                        </a:solidFill>
                        <a:latin typeface="宋体"/>
                      </a:endParaRPr>
                    </a:p>
                  </a:txBody>
                  <a:tcPr marL="7645" marR="7645" marT="7645" marB="0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latin typeface="宋体"/>
                        </a:rPr>
                        <a:t>EzOES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latin typeface="宋体"/>
                        </a:rPr>
                        <a:t>EzQES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latin typeface="宋体"/>
                        </a:rPr>
                        <a:t>EzSTEP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5639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网络数据压缩</a:t>
                      </a:r>
                    </a:p>
                  </a:txBody>
                  <a:tcPr marL="7645" marR="7645" marT="7645" marB="0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二进制压缩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无压缩，全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ASCII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方式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无压缩，全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ASCII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方式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0650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消息打包</a:t>
                      </a:r>
                    </a:p>
                  </a:txBody>
                  <a:tcPr marL="7645" marR="7645" marT="7645" marB="0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请求响应和私有广播均支持打包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请求响应支持打包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请求响应和私有广播均支持打包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39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防止数据洪峰处理</a:t>
                      </a:r>
                    </a:p>
                  </a:txBody>
                  <a:tcPr marL="7645" marR="7645" marT="7645" marB="0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支持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无成交数据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支持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0650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超时订单重发触发间隔</a:t>
                      </a:r>
                    </a:p>
                  </a:txBody>
                  <a:tcPr marL="7645" marR="7645" marT="7645" marB="0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1min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1min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1min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50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私有广播序号连续性</a:t>
                      </a:r>
                    </a:p>
                  </a:txBody>
                  <a:tcPr marL="7645" marR="7645" marT="7645" marB="0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PBU+Set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内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seqNum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连续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无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PBU+Set+BcastType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内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seqNum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连续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15639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私有广播恢复方式</a:t>
                      </a:r>
                    </a:p>
                  </a:txBody>
                  <a:tcPr marL="7645" marR="7645" marT="7645" marB="0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尾部断点续传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无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全部恢复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39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私有广播恢复确认</a:t>
                      </a:r>
                    </a:p>
                  </a:txBody>
                  <a:tcPr marL="7645" marR="7645" marT="7645" marB="0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有，临界值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10000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无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有，临界值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10000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15639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私有广播本地缓存</a:t>
                      </a:r>
                    </a:p>
                  </a:txBody>
                  <a:tcPr marL="7645" marR="7645" marT="7645" marB="0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10000 per Set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无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只有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bitmap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位图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50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私有广播落地顺序</a:t>
                      </a:r>
                    </a:p>
                  </a:txBody>
                  <a:tcPr marL="7645" marR="7645" marT="7645" marB="0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PBU+Set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内按照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seqNum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顺序落地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无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PBU+Set+BcastType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内也不能完全保证顺序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15639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私有广播分批重传</a:t>
                      </a:r>
                    </a:p>
                  </a:txBody>
                  <a:tcPr marL="7645" marR="7645" marT="7645" marB="0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支持，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batch size=45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无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支持，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batch size=45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50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私有广播流结束标志</a:t>
                      </a:r>
                    </a:p>
                  </a:txBody>
                  <a:tcPr marL="7645" marR="7645" marT="7645" marB="0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EOS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广播，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isix=0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无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EOS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广播，消息头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flag=1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45662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共享公共数据表</a:t>
                      </a:r>
                    </a:p>
                  </a:txBody>
                  <a:tcPr marL="7645" marR="7645" marT="7645" marB="0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无公共数据表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无公共数据表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PubData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表的数据各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PBU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共享，避免重复传输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50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支持“快速响应”机制</a:t>
                      </a:r>
                    </a:p>
                  </a:txBody>
                  <a:tcPr marL="7645" marR="7645" marT="7645" marB="0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不支持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不支持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支持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0650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其他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PBU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私有广播订阅</a:t>
                      </a:r>
                    </a:p>
                  </a:txBody>
                  <a:tcPr marL="7645" marR="7645" marT="7645" marB="0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不支持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不支持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支持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50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支持委托记录重发恢复订单确认</a:t>
                      </a:r>
                    </a:p>
                  </a:txBody>
                  <a:tcPr marL="7645" marR="7645" marT="7645" marB="0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支持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支持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支持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0650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链路切换时未收到响应的订单重发功能</a:t>
                      </a:r>
                    </a:p>
                  </a:txBody>
                  <a:tcPr marL="7645" marR="7645" marT="7645" marB="0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支持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支持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支持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50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订单重发受限于交易时间表</a:t>
                      </a:r>
                    </a:p>
                  </a:txBody>
                  <a:tcPr marL="7645" marR="7645" marT="7645" marB="0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不受限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无交易时间表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受限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15639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重发订单排序功能</a:t>
                      </a:r>
                    </a:p>
                  </a:txBody>
                  <a:tcPr marL="7645" marR="7645" marT="7645" marB="0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不支持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支持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支持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39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代码框架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无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EzSoft V0.1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EzSoft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V0.2</a:t>
                      </a:r>
                    </a:p>
                  </a:txBody>
                  <a:tcPr marL="7645" marR="7645" marT="764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7620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7620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2910</TotalTime>
  <Words>5935</Words>
  <Application>Microsoft Office PowerPoint</Application>
  <PresentationFormat>全屏显示(4:3)</PresentationFormat>
  <Paragraphs>1922</Paragraphs>
  <Slides>27</Slides>
  <Notes>27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默认设计模板</vt:lpstr>
      <vt:lpstr>上海证券交易所  综合业务平台</vt:lpstr>
      <vt:lpstr>Reff撤单机制</vt:lpstr>
      <vt:lpstr>价格金额字段分开填写</vt:lpstr>
      <vt:lpstr>其他数据库接口特征</vt:lpstr>
      <vt:lpstr>应用特征</vt:lpstr>
      <vt:lpstr>EzQES  v.s. EzOES and EzSTEP</vt:lpstr>
      <vt:lpstr>EzQES  v.s. EzOES and EzSTEP</vt:lpstr>
      <vt:lpstr>EzQES  v.s. EzOES and EzSTEP</vt:lpstr>
      <vt:lpstr>EzQES  v.s. EzOES and EzSTEP</vt:lpstr>
      <vt:lpstr>报价回购业务</vt:lpstr>
      <vt:lpstr>报价回购业务-出入库申报</vt:lpstr>
      <vt:lpstr>报价回购业务-出入库申报举例</vt:lpstr>
      <vt:lpstr>报价回购业务-出入库撤单申报</vt:lpstr>
      <vt:lpstr>报价回购业务-出入库撤单申报举例</vt:lpstr>
      <vt:lpstr>报价回购业务-回购申报</vt:lpstr>
      <vt:lpstr>报价回购业务-回购申报撤单</vt:lpstr>
      <vt:lpstr>报价回购业务-回购申报及撤单举例</vt:lpstr>
      <vt:lpstr>报价回购业务-提前购回申报</vt:lpstr>
      <vt:lpstr>报价回购业务-提前购回申报举例</vt:lpstr>
      <vt:lpstr>约定购回业务</vt:lpstr>
      <vt:lpstr>约定购回业务-初始交易申报</vt:lpstr>
      <vt:lpstr>约定购回业务-初始交易撤单</vt:lpstr>
      <vt:lpstr>约定购回业务-初始交易申报及撤单举例</vt:lpstr>
      <vt:lpstr>约定购回业务-购回交易申报</vt:lpstr>
      <vt:lpstr>约定购回业务-购回交易撤单</vt:lpstr>
      <vt:lpstr>约定购回业务-购回交易申报及撤单举例</vt:lpstr>
      <vt:lpstr>闭市数据</vt:lpstr>
    </vt:vector>
  </TitlesOfParts>
  <Company>WwW.YlmF.CoM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EzSTEP</dc:title>
  <dc:creator>胡汉英</dc:creator>
  <cp:lastModifiedBy>sse</cp:lastModifiedBy>
  <cp:revision>265</cp:revision>
  <dcterms:created xsi:type="dcterms:W3CDTF">2009-03-05T08:42:06Z</dcterms:created>
  <dcterms:modified xsi:type="dcterms:W3CDTF">2011-06-24T10:58:35Z</dcterms:modified>
</cp:coreProperties>
</file>