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479" r:id="rId2"/>
    <p:sldId id="1489" r:id="rId3"/>
    <p:sldId id="1499" r:id="rId4"/>
    <p:sldId id="1501" r:id="rId5"/>
    <p:sldId id="1487" r:id="rId6"/>
    <p:sldId id="1505" r:id="rId7"/>
    <p:sldId id="1506" r:id="rId8"/>
    <p:sldId id="1508" r:id="rId9"/>
    <p:sldId id="1495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华文细黑" pitchFamily="2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CC"/>
    <a:srgbClr val="000099"/>
    <a:srgbClr val="2860A4"/>
    <a:srgbClr val="FFFF99"/>
    <a:srgbClr val="FF3300"/>
    <a:srgbClr val="FF9900"/>
    <a:srgbClr val="66FFCC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9277" autoAdjust="0"/>
  </p:normalViewPr>
  <p:slideViewPr>
    <p:cSldViewPr>
      <p:cViewPr varScale="1">
        <p:scale>
          <a:sx n="106" d="100"/>
          <a:sy n="106" d="100"/>
        </p:scale>
        <p:origin x="-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54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11BA95DF-D1A0-4C2B-BCA7-B075A6EAC608}" type="datetimeFigureOut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1318CE68-D2C1-4D3A-AC9E-1C3D0A07AF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76BF27A-131C-46A9-80B8-3716A992820A}" type="datetimeFigureOut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8F7A4CF-58AC-4C42-A123-391B2629FC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、电子运维集团改造：北电</a:t>
            </a:r>
            <a:r>
              <a:rPr lang="en-US" altLang="zh-CN" smtClean="0"/>
              <a:t>ATM</a:t>
            </a:r>
            <a:r>
              <a:rPr lang="zh-CN" altLang="en-US" smtClean="0"/>
              <a:t>网管系统、朗讯</a:t>
            </a:r>
            <a:r>
              <a:rPr lang="en-US" altLang="zh-CN" smtClean="0"/>
              <a:t>ATM</a:t>
            </a:r>
            <a:r>
              <a:rPr lang="zh-CN" altLang="en-US" smtClean="0"/>
              <a:t>网管系统、集团客户网管、集团</a:t>
            </a:r>
            <a:r>
              <a:rPr lang="en-US" altLang="zh-CN" smtClean="0"/>
              <a:t>IPA</a:t>
            </a:r>
            <a:r>
              <a:rPr lang="zh-CN" altLang="en-US" smtClean="0"/>
              <a:t>网管、集团</a:t>
            </a:r>
            <a:r>
              <a:rPr lang="en-US" altLang="zh-CN" smtClean="0"/>
              <a:t>IPB</a:t>
            </a:r>
            <a:r>
              <a:rPr lang="zh-CN" altLang="en-US" smtClean="0"/>
              <a:t>网管、移动网管系统、传输综合网管、集中集客、一站式系统；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、资源管理集团改造：北电</a:t>
            </a:r>
            <a:r>
              <a:rPr lang="en-US" altLang="zh-CN" smtClean="0"/>
              <a:t>ATM</a:t>
            </a:r>
            <a:r>
              <a:rPr lang="zh-CN" altLang="en-US" smtClean="0"/>
              <a:t>网管系统、朗讯</a:t>
            </a:r>
            <a:r>
              <a:rPr lang="en-US" altLang="zh-CN" smtClean="0"/>
              <a:t>ATM</a:t>
            </a:r>
            <a:r>
              <a:rPr lang="zh-CN" altLang="en-US" smtClean="0"/>
              <a:t>网管系统、集团客户网管、集团</a:t>
            </a:r>
            <a:r>
              <a:rPr lang="en-US" altLang="zh-CN" smtClean="0"/>
              <a:t>IPA</a:t>
            </a:r>
            <a:r>
              <a:rPr lang="zh-CN" altLang="en-US" smtClean="0"/>
              <a:t>网管、集团</a:t>
            </a:r>
            <a:r>
              <a:rPr lang="en-US" altLang="zh-CN" smtClean="0"/>
              <a:t>IPB</a:t>
            </a:r>
            <a:r>
              <a:rPr lang="zh-CN" altLang="en-US" smtClean="0"/>
              <a:t>网管、移动网管系统、传输综合网管、集中集客、增值业务网管、一站式系统、交换网管、华为信令网管系统、贝尔信令网管系统、宝视通网管、</a:t>
            </a:r>
            <a:r>
              <a:rPr lang="en-US" altLang="zh-CN" smtClean="0"/>
              <a:t>CHAINA169</a:t>
            </a:r>
            <a:r>
              <a:rPr lang="zh-CN" altLang="en-US" smtClean="0"/>
              <a:t>网管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4122A4-FE41-40B1-9650-AE6671BD4A8B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7282D-09B4-4567-A1AD-DA0D6EF6EA4C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82E7-7671-4199-8733-D6AFC1D0A3DC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7B3B3-1A27-4FA5-9CF1-F21203432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2BEC5-B461-427A-8A9C-473E2215F230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CFF71-5A83-4CEE-88A0-92A955648C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E7310-A1A1-4554-BD4C-647875F24E9B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DEB6-71C9-4634-8C8D-6FB7C03BC8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C0E5-A51A-4797-9F71-429C8624A672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52BC-B329-44EB-A6EF-7CE6CE1E7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5E298-0842-4907-9838-9A52A4D91413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DC5D1-1A15-471A-AD15-CEA55DBC3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E20E-1918-44C4-A894-34936E9DDEBE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2C870-F854-4F2E-A4C2-1D2FAC349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7E6D8-43B5-44EE-88F1-5D3E22278747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C2EBA-840B-4AC6-A87A-6D153DACFA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115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9E47770-DE52-4191-8C5D-9135CA3BD582}" type="datetime1">
              <a:rPr lang="zh-CN" altLang="en-US"/>
              <a:pPr>
                <a:defRPr/>
              </a:pPr>
              <a:t>2013-7-1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15313" y="6421438"/>
            <a:ext cx="419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Calibri" pitchFamily="34" charset="0"/>
                <a:ea typeface="宋体" charset="-122"/>
                <a:cs typeface="Tahoma" pitchFamily="34" charset="0"/>
              </a:defRPr>
            </a:lvl1pPr>
          </a:lstStyle>
          <a:p>
            <a:pPr>
              <a:defRPr/>
            </a:pPr>
            <a:fld id="{1E177694-F5D8-4E79-8393-82701F0B7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"/>
          <p:cNvSpPr>
            <a:spLocks noChangeArrowheads="1"/>
          </p:cNvSpPr>
          <p:nvPr/>
        </p:nvSpPr>
        <p:spPr bwMode="auto">
          <a:xfrm>
            <a:off x="0" y="4149725"/>
            <a:ext cx="914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>
                <a:solidFill>
                  <a:schemeClr val="bg1"/>
                </a:solidFill>
                <a:ea typeface="华文细黑" pitchFamily="2" charset="-122"/>
              </a:rPr>
              <a:t>uCloud</a:t>
            </a:r>
            <a:r>
              <a:rPr lang="zh-CN" altLang="en-US" sz="2400">
                <a:solidFill>
                  <a:schemeClr val="bg1"/>
                </a:solidFill>
                <a:ea typeface="华文细黑" pitchFamily="2" charset="-122"/>
              </a:rPr>
              <a:t>项目组</a:t>
            </a:r>
            <a:endParaRPr lang="en-US" altLang="zh-CN" sz="2400">
              <a:solidFill>
                <a:schemeClr val="bg1"/>
              </a:solidFill>
              <a:ea typeface="华文细黑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>
                <a:solidFill>
                  <a:schemeClr val="bg1"/>
                </a:solidFill>
                <a:ea typeface="华文细黑" pitchFamily="2" charset="-122"/>
              </a:rPr>
              <a:t>   2013</a:t>
            </a:r>
            <a:r>
              <a:rPr lang="zh-CN" altLang="en-US" sz="2800">
                <a:solidFill>
                  <a:schemeClr val="bg1"/>
                </a:solidFill>
                <a:ea typeface="华文细黑" pitchFamily="2" charset="-122"/>
              </a:rPr>
              <a:t>年</a:t>
            </a:r>
            <a:r>
              <a:rPr lang="en-US" altLang="zh-CN" sz="2800">
                <a:solidFill>
                  <a:schemeClr val="bg1"/>
                </a:solidFill>
                <a:ea typeface="华文细黑" pitchFamily="2" charset="-122"/>
              </a:rPr>
              <a:t>06</a:t>
            </a:r>
            <a:r>
              <a:rPr lang="zh-CN" altLang="en-US" sz="2800">
                <a:solidFill>
                  <a:schemeClr val="bg1"/>
                </a:solidFill>
                <a:ea typeface="华文细黑" pitchFamily="2" charset="-122"/>
              </a:rPr>
              <a:t>月</a:t>
            </a:r>
            <a:r>
              <a:rPr lang="en-US" altLang="zh-CN" sz="2800">
                <a:solidFill>
                  <a:schemeClr val="bg1"/>
                </a:solidFill>
                <a:ea typeface="华文细黑" pitchFamily="2" charset="-122"/>
              </a:rPr>
              <a:t>30</a:t>
            </a:r>
            <a:r>
              <a:rPr lang="zh-CN" altLang="en-US" sz="2800">
                <a:solidFill>
                  <a:schemeClr val="bg1"/>
                </a:solidFill>
                <a:ea typeface="华文细黑" pitchFamily="2" charset="-122"/>
              </a:rPr>
              <a:t>日</a:t>
            </a:r>
          </a:p>
        </p:txBody>
      </p:sp>
      <p:sp>
        <p:nvSpPr>
          <p:cNvPr id="13314" name="标题 3"/>
          <p:cNvSpPr>
            <a:spLocks/>
          </p:cNvSpPr>
          <p:nvPr/>
        </p:nvSpPr>
        <p:spPr bwMode="auto">
          <a:xfrm>
            <a:off x="0" y="2349500"/>
            <a:ext cx="9144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4400">
                <a:solidFill>
                  <a:schemeClr val="bg1"/>
                </a:solidFill>
                <a:ea typeface="华文细黑" pitchFamily="2" charset="-122"/>
              </a:rPr>
              <a:t>中国联通</a:t>
            </a:r>
            <a:r>
              <a:rPr lang="en-US" altLang="zh-CN" sz="4400">
                <a:solidFill>
                  <a:schemeClr val="bg1"/>
                </a:solidFill>
                <a:ea typeface="华文细黑" pitchFamily="2" charset="-122"/>
              </a:rPr>
              <a:t>uCloud</a:t>
            </a:r>
            <a:r>
              <a:rPr lang="zh-CN" altLang="en-US" sz="4400">
                <a:solidFill>
                  <a:schemeClr val="bg1"/>
                </a:solidFill>
                <a:ea typeface="华文细黑" pitchFamily="2" charset="-122"/>
              </a:rPr>
              <a:t>项目外围</a:t>
            </a:r>
            <a:r>
              <a:rPr lang="zh-CN" altLang="en-US" sz="4400" b="1">
                <a:solidFill>
                  <a:schemeClr val="bg1"/>
                </a:solidFill>
                <a:ea typeface="华文细黑" pitchFamily="2" charset="-122"/>
              </a:rPr>
              <a:t>配套系统</a:t>
            </a:r>
            <a:endParaRPr lang="en-US" altLang="zh-CN" sz="4400" b="1">
              <a:solidFill>
                <a:schemeClr val="bg1"/>
              </a:solidFill>
              <a:ea typeface="华文细黑" pitchFamily="2" charset="-122"/>
            </a:endParaRPr>
          </a:p>
          <a:p>
            <a:pPr algn="ctr"/>
            <a:r>
              <a:rPr lang="zh-CN" altLang="en-US" sz="4400">
                <a:solidFill>
                  <a:schemeClr val="bg1"/>
                </a:solidFill>
                <a:ea typeface="华文细黑" pitchFamily="2" charset="-122"/>
              </a:rPr>
              <a:t>跟踪情况汇报</a:t>
            </a:r>
            <a:r>
              <a:rPr lang="en-US" altLang="zh-CN" sz="4400">
                <a:solidFill>
                  <a:schemeClr val="bg1"/>
                </a:solidFill>
                <a:ea typeface="华文细黑" pitchFamily="2" charset="-122"/>
              </a:rPr>
              <a:t>(</a:t>
            </a:r>
            <a:r>
              <a:rPr lang="zh-CN" altLang="en-US" sz="4400">
                <a:solidFill>
                  <a:schemeClr val="bg1"/>
                </a:solidFill>
                <a:ea typeface="华文细黑" pitchFamily="2" charset="-122"/>
              </a:rPr>
              <a:t>统计至</a:t>
            </a:r>
            <a:r>
              <a:rPr lang="en-US" altLang="zh-CN" sz="4400">
                <a:solidFill>
                  <a:schemeClr val="bg1"/>
                </a:solidFill>
                <a:ea typeface="华文细黑" pitchFamily="2" charset="-122"/>
              </a:rPr>
              <a:t>6</a:t>
            </a:r>
            <a:r>
              <a:rPr lang="zh-CN" altLang="en-US" sz="4400">
                <a:solidFill>
                  <a:schemeClr val="bg1"/>
                </a:solidFill>
                <a:ea typeface="华文细黑" pitchFamily="2" charset="-122"/>
              </a:rPr>
              <a:t>月</a:t>
            </a:r>
            <a:r>
              <a:rPr lang="en-US" altLang="zh-CN" sz="4400">
                <a:solidFill>
                  <a:schemeClr val="bg1"/>
                </a:solidFill>
                <a:ea typeface="华文细黑" pitchFamily="2" charset="-122"/>
              </a:rPr>
              <a:t>29</a:t>
            </a:r>
            <a:r>
              <a:rPr lang="zh-CN" altLang="en-US" sz="4400">
                <a:solidFill>
                  <a:schemeClr val="bg1"/>
                </a:solidFill>
                <a:ea typeface="华文细黑" pitchFamily="2" charset="-122"/>
              </a:rPr>
              <a:t>日</a:t>
            </a:r>
            <a:r>
              <a:rPr lang="en-US" altLang="zh-CN" sz="4400">
                <a:solidFill>
                  <a:schemeClr val="bg1"/>
                </a:solidFill>
                <a:ea typeface="华文细黑" pitchFamily="2" charset="-122"/>
              </a:rPr>
              <a:t>)</a:t>
            </a:r>
            <a:endParaRPr lang="zh-CN" altLang="en-US" sz="4400" b="1">
              <a:solidFill>
                <a:schemeClr val="bg1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8172450" y="6519863"/>
            <a:ext cx="4191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E2348DE-E564-4567-9A03-95CEA5974EC3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3" name="矩形 2"/>
          <p:cNvSpPr/>
          <p:nvPr/>
        </p:nvSpPr>
        <p:spPr>
          <a:xfrm>
            <a:off x="250825" y="3124200"/>
            <a:ext cx="8574088" cy="3617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AutoShape 45"/>
          <p:cNvSpPr>
            <a:spLocks noChangeArrowheads="1"/>
          </p:cNvSpPr>
          <p:nvPr/>
        </p:nvSpPr>
        <p:spPr bwMode="auto">
          <a:xfrm rot="5400000">
            <a:off x="3779044" y="2143919"/>
            <a:ext cx="387350" cy="5059362"/>
          </a:xfrm>
          <a:prstGeom prst="can">
            <a:avLst>
              <a:gd name="adj" fmla="val 4695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r>
              <a:rPr lang="zh-CN" altLang="en-US" sz="1400" b="1" dirty="0">
                <a:latin typeface="+mn-ea"/>
                <a:ea typeface="+mn-ea"/>
              </a:rPr>
              <a:t>集团</a:t>
            </a:r>
            <a:r>
              <a:rPr lang="en-US" altLang="zh-CN" sz="1400" b="1" dirty="0">
                <a:latin typeface="+mn-ea"/>
                <a:ea typeface="+mn-ea"/>
              </a:rPr>
              <a:t>PaaS</a:t>
            </a:r>
            <a:r>
              <a:rPr lang="zh-CN" altLang="en-US" sz="1400" b="1" dirty="0">
                <a:latin typeface="+mn-ea"/>
                <a:ea typeface="+mn-ea"/>
              </a:rPr>
              <a:t>平台</a:t>
            </a:r>
            <a:r>
              <a:rPr lang="en-US" altLang="zh-CN" sz="1400" b="1" dirty="0">
                <a:latin typeface="+mn-ea"/>
                <a:ea typeface="+mn-ea"/>
              </a:rPr>
              <a:t>ESB</a:t>
            </a:r>
            <a:r>
              <a:rPr lang="zh-CN" altLang="en-US" sz="1400" b="1" dirty="0">
                <a:latin typeface="+mn-ea"/>
                <a:ea typeface="+mn-ea"/>
              </a:rPr>
              <a:t>应用</a:t>
            </a:r>
            <a:endParaRPr lang="en-US" altLang="zh-CN" sz="1400" b="1" dirty="0">
              <a:latin typeface="+mn-ea"/>
              <a:ea typeface="+mn-ea"/>
            </a:endParaRPr>
          </a:p>
        </p:txBody>
      </p:sp>
      <p:sp>
        <p:nvSpPr>
          <p:cNvPr id="5" name="AutoShape 45"/>
          <p:cNvSpPr>
            <a:spLocks noChangeArrowheads="1"/>
          </p:cNvSpPr>
          <p:nvPr/>
        </p:nvSpPr>
        <p:spPr bwMode="auto">
          <a:xfrm rot="5400000">
            <a:off x="1558132" y="4734719"/>
            <a:ext cx="387350" cy="2357437"/>
          </a:xfrm>
          <a:prstGeom prst="can">
            <a:avLst>
              <a:gd name="adj" fmla="val 4695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r>
              <a:rPr lang="en-US" altLang="zh-CN" sz="1400" b="1" dirty="0">
                <a:latin typeface="+mn-ea"/>
                <a:ea typeface="宋体" pitchFamily="2" charset="-122"/>
              </a:rPr>
              <a:t>A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省接口机</a:t>
            </a:r>
            <a:endParaRPr lang="en-US" altLang="zh-CN" sz="1400" b="1" dirty="0">
              <a:latin typeface="+mn-ea"/>
              <a:ea typeface="宋体" pitchFamily="2" charset="-122"/>
            </a:endParaRPr>
          </a:p>
        </p:txBody>
      </p:sp>
      <p:sp>
        <p:nvSpPr>
          <p:cNvPr id="6" name="AutoShape 45"/>
          <p:cNvSpPr>
            <a:spLocks noChangeArrowheads="1"/>
          </p:cNvSpPr>
          <p:nvPr/>
        </p:nvSpPr>
        <p:spPr bwMode="auto">
          <a:xfrm rot="5400000">
            <a:off x="4391819" y="4734719"/>
            <a:ext cx="387350" cy="2357438"/>
          </a:xfrm>
          <a:prstGeom prst="can">
            <a:avLst>
              <a:gd name="adj" fmla="val 4695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r>
              <a:rPr lang="en-US" altLang="zh-CN" sz="1400" b="1" dirty="0">
                <a:latin typeface="+mn-ea"/>
                <a:ea typeface="宋体" pitchFamily="2" charset="-122"/>
              </a:rPr>
              <a:t>B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省接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口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机</a:t>
            </a:r>
            <a:endParaRPr lang="en-US" altLang="zh-CN" sz="1400" b="1" dirty="0">
              <a:latin typeface="+mn-ea"/>
              <a:ea typeface="宋体" pitchFamily="2" charset="-122"/>
            </a:endParaRPr>
          </a:p>
        </p:txBody>
      </p:sp>
      <p:sp>
        <p:nvSpPr>
          <p:cNvPr id="7" name="AutoShape 45"/>
          <p:cNvSpPr>
            <a:spLocks noChangeArrowheads="1"/>
          </p:cNvSpPr>
          <p:nvPr/>
        </p:nvSpPr>
        <p:spPr bwMode="auto">
          <a:xfrm rot="5400000">
            <a:off x="7344569" y="4734719"/>
            <a:ext cx="387350" cy="2357438"/>
          </a:xfrm>
          <a:prstGeom prst="can">
            <a:avLst>
              <a:gd name="adj" fmla="val 4695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r>
              <a:rPr lang="en-US" altLang="zh-CN" sz="1400" b="1" dirty="0">
                <a:latin typeface="+mn-ea"/>
                <a:ea typeface="宋体" pitchFamily="2" charset="-122"/>
              </a:rPr>
              <a:t>Z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省接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口</a:t>
            </a:r>
            <a:r>
              <a:rPr lang="zh-CN" altLang="en-US" sz="1400" b="1" dirty="0">
                <a:latin typeface="+mn-ea"/>
                <a:ea typeface="宋体" pitchFamily="2" charset="-122"/>
              </a:rPr>
              <a:t>机</a:t>
            </a:r>
            <a:endParaRPr lang="en-US" altLang="zh-CN" sz="1400" b="1" dirty="0">
              <a:latin typeface="+mn-ea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7388" y="5895975"/>
            <a:ext cx="500062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8775" y="5254625"/>
            <a:ext cx="8501063" cy="158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4225925" y="4945063"/>
            <a:ext cx="347663" cy="7747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78788" y="3124200"/>
            <a:ext cx="646112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集团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9713" y="5319713"/>
            <a:ext cx="8778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省公司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963" y="6261100"/>
            <a:ext cx="928687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7525" y="6261100"/>
            <a:ext cx="928688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2025" y="6261100"/>
            <a:ext cx="928688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3588" y="6261100"/>
            <a:ext cx="928687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2400" y="6261100"/>
            <a:ext cx="928688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73963" y="6261100"/>
            <a:ext cx="928687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业务系统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5400000" flipH="1" flipV="1">
            <a:off x="3652044" y="6114257"/>
            <a:ext cx="61912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451225" y="4768850"/>
            <a:ext cx="522288" cy="10572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462338" y="4368800"/>
            <a:ext cx="285750" cy="3095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38538" y="5208588"/>
            <a:ext cx="285750" cy="3095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２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19525" y="6092825"/>
            <a:ext cx="285750" cy="3095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10100" y="3190875"/>
            <a:ext cx="3468688" cy="9588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en-US" sz="1400" b="1">
              <a:latin typeface="+mn-ea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838" y="3190875"/>
            <a:ext cx="3698875" cy="9588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en-US" sz="1400" b="1"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8050" y="3263900"/>
            <a:ext cx="1616075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资产管理</a:t>
            </a:r>
          </a:p>
        </p:txBody>
      </p:sp>
      <p:sp>
        <p:nvSpPr>
          <p:cNvPr id="29" name="矩形 28"/>
          <p:cNvSpPr/>
          <p:nvPr/>
        </p:nvSpPr>
        <p:spPr>
          <a:xfrm>
            <a:off x="2667000" y="3717925"/>
            <a:ext cx="1622425" cy="38735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资源管理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73350" y="3257550"/>
            <a:ext cx="1622425" cy="38735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电子运维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83125" y="3235325"/>
            <a:ext cx="1136650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集中集客</a:t>
            </a:r>
          </a:p>
        </p:txBody>
      </p:sp>
      <p:sp>
        <p:nvSpPr>
          <p:cNvPr id="33" name="矩形 32"/>
          <p:cNvSpPr/>
          <p:nvPr/>
        </p:nvSpPr>
        <p:spPr>
          <a:xfrm>
            <a:off x="5934075" y="3235325"/>
            <a:ext cx="985838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一站式</a:t>
            </a:r>
          </a:p>
        </p:txBody>
      </p:sp>
      <p:sp>
        <p:nvSpPr>
          <p:cNvPr id="34" name="矩形 33"/>
          <p:cNvSpPr/>
          <p:nvPr/>
        </p:nvSpPr>
        <p:spPr>
          <a:xfrm>
            <a:off x="4692650" y="3668713"/>
            <a:ext cx="1136650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集团网管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34075" y="3689350"/>
            <a:ext cx="985838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ERP</a:t>
            </a:r>
            <a:r>
              <a:rPr lang="zh-CN" altLang="en-US" sz="1400" b="1" dirty="0">
                <a:solidFill>
                  <a:schemeClr val="tx1"/>
                </a:solidFill>
              </a:rPr>
              <a:t>核心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10400" y="3236913"/>
            <a:ext cx="985838" cy="385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客户网管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10400" y="3695700"/>
            <a:ext cx="985838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……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06463" y="3716338"/>
            <a:ext cx="1614487" cy="3873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业务活动等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54500" y="4198938"/>
            <a:ext cx="285750" cy="3095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216400" y="4040188"/>
            <a:ext cx="6350" cy="5413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827588" y="4040188"/>
            <a:ext cx="6350" cy="5413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902200" y="4198938"/>
            <a:ext cx="285750" cy="3095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２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2822575" y="4076700"/>
            <a:ext cx="14288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306638" y="4768850"/>
            <a:ext cx="515937" cy="10572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 flipH="1" flipV="1">
            <a:off x="1997869" y="6144419"/>
            <a:ext cx="61912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163763" y="6096000"/>
            <a:ext cx="285750" cy="3095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３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00338" y="4373563"/>
            <a:ext cx="285750" cy="309562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１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381250" y="5130800"/>
            <a:ext cx="285750" cy="30956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２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101975" y="4424363"/>
            <a:ext cx="696913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06" name="标题 1"/>
          <p:cNvSpPr txBox="1">
            <a:spLocks/>
          </p:cNvSpPr>
          <p:nvPr/>
        </p:nvSpPr>
        <p:spPr bwMode="auto">
          <a:xfrm>
            <a:off x="573088" y="115888"/>
            <a:ext cx="7167562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集团与省配套系统总集成及对接服务情况</a:t>
            </a:r>
          </a:p>
        </p:txBody>
      </p:sp>
      <p:sp>
        <p:nvSpPr>
          <p:cNvPr id="66" name="内容占位符 2"/>
          <p:cNvSpPr txBox="1">
            <a:spLocks/>
          </p:cNvSpPr>
          <p:nvPr/>
        </p:nvSpPr>
        <p:spPr>
          <a:xfrm>
            <a:off x="250825" y="1125538"/>
            <a:ext cx="8574088" cy="194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1500" b="1">
                <a:latin typeface="宋体" charset="-122"/>
                <a:ea typeface="微软雅黑" pitchFamily="34" charset="-122"/>
              </a:rPr>
              <a:t>省分配套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电子运维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：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31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个省，涉及省分客服、网管类系统配套改造；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省分提供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233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个服务，消费集团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542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个；</a:t>
            </a:r>
            <a:endParaRPr lang="en-US" altLang="zh-CN" sz="1500" b="1">
              <a:solidFill>
                <a:srgbClr val="FF0000"/>
              </a:solidFill>
              <a:latin typeface="宋体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1500" b="1">
                <a:latin typeface="宋体" charset="-122"/>
                <a:ea typeface="微软雅黑" pitchFamily="34" charset="-122"/>
              </a:rPr>
              <a:t>集团配套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电子运维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：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涉及集团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9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个外围系统配套；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外围系统提供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20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个服务，消费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38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</a:t>
            </a:r>
            <a:r>
              <a:rPr lang="zh-CN" altLang="en-US" sz="1500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；</a:t>
            </a:r>
            <a:endParaRPr lang="en-US" altLang="zh-CN" sz="1500">
              <a:solidFill>
                <a:srgbClr val="FF0000"/>
              </a:solidFill>
              <a:latin typeface="宋体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endParaRPr lang="en-US" altLang="zh-CN" sz="700">
              <a:latin typeface="宋体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1500" b="1">
                <a:latin typeface="宋体" charset="-122"/>
                <a:ea typeface="微软雅黑" pitchFamily="34" charset="-122"/>
              </a:rPr>
              <a:t>省分配套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资源管理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：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山东、福建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2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个配套省；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提供服务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170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其中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22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WebService 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方式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，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消费服务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407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其中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17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WebService 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方式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；</a:t>
            </a:r>
            <a:endParaRPr lang="en-US" altLang="zh-CN" sz="1500">
              <a:latin typeface="宋体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1500" b="1">
                <a:latin typeface="宋体" charset="-122"/>
                <a:ea typeface="微软雅黑" pitchFamily="34" charset="-122"/>
              </a:rPr>
              <a:t>集团配套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资源管理</a:t>
            </a:r>
            <a:r>
              <a:rPr lang="en-US" altLang="zh-CN" sz="1500" b="1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 b="1">
                <a:latin typeface="宋体" charset="-122"/>
                <a:ea typeface="微软雅黑" pitchFamily="34" charset="-122"/>
              </a:rPr>
              <a:t>：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涉及集团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15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个外围系统配套；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外围系统提供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105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其中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22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WebService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方式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，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消费服务</a:t>
            </a:r>
            <a:r>
              <a:rPr lang="en-US" altLang="zh-CN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90</a:t>
            </a:r>
            <a:r>
              <a:rPr lang="zh-CN" altLang="en-US" sz="1500" b="1">
                <a:solidFill>
                  <a:srgbClr val="FF0000"/>
                </a:solidFill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(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其中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8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个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WebService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方式</a:t>
            </a:r>
            <a:r>
              <a:rPr lang="en-US" altLang="zh-CN" sz="1500">
                <a:latin typeface="宋体" charset="-122"/>
                <a:ea typeface="微软雅黑" pitchFamily="34" charset="-122"/>
              </a:rPr>
              <a:t>)</a:t>
            </a:r>
            <a:r>
              <a:rPr lang="zh-CN" altLang="en-US" sz="1500">
                <a:latin typeface="宋体" charset="-122"/>
                <a:ea typeface="微软雅黑" pitchFamily="34" charset="-122"/>
              </a:rPr>
              <a:t>；</a:t>
            </a:r>
            <a:endParaRPr lang="en-US" altLang="zh-CN" sz="1500">
              <a:latin typeface="宋体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D29DBC-1E5B-4649-8B2C-9BA03D79D0A8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388" y="1103313"/>
          <a:ext cx="8785225" cy="454183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62554"/>
                <a:gridCol w="662554"/>
                <a:gridCol w="662554"/>
                <a:gridCol w="846597"/>
                <a:gridCol w="662554"/>
                <a:gridCol w="772980"/>
                <a:gridCol w="147234"/>
                <a:gridCol w="687094"/>
                <a:gridCol w="674823"/>
                <a:gridCol w="674823"/>
                <a:gridCol w="858867"/>
                <a:gridCol w="674823"/>
                <a:gridCol w="797519"/>
              </a:tblGrid>
              <a:tr h="6255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省分名称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服务提供总数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开发完成总数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开发完成总数占例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已生成代理服务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代理生成总例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省分名称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服务提供总数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开发完成总数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开发完成总数占例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已生成代理服务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代理生成总例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安徽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青海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北京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四川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福建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山东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重庆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上海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广东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陕西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贵州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山西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河南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天津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湖北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新疆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河北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西藏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湖南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海南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90.00%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吉林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黑龙江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87.50%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江苏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甘肃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85.71%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江西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广西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85.71%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辽宁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云南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90.91%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81.82%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内蒙古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浙江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72.73%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32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宁夏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总计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233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232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99.57%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224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96.14%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0706" name="Rectangle 3"/>
          <p:cNvSpPr txBox="1">
            <a:spLocks noChangeArrowheads="1"/>
          </p:cNvSpPr>
          <p:nvPr/>
        </p:nvSpPr>
        <p:spPr bwMode="auto">
          <a:xfrm>
            <a:off x="323850" y="241300"/>
            <a:ext cx="74882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600" b="1">
                <a:ea typeface="微软雅黑" pitchFamily="34" charset="-122"/>
              </a:rPr>
              <a:t>电子运维省分配套</a:t>
            </a:r>
            <a:r>
              <a:rPr lang="en-US" altLang="zh-CN" sz="2600" b="1">
                <a:ea typeface="微软雅黑" pitchFamily="34" charset="-122"/>
              </a:rPr>
              <a:t>(1/2)—</a:t>
            </a:r>
            <a:r>
              <a:rPr lang="zh-CN" altLang="en-US" sz="2600" b="1">
                <a:ea typeface="微软雅黑" pitchFamily="34" charset="-122"/>
              </a:rPr>
              <a:t>提供服务及完成情况</a:t>
            </a:r>
          </a:p>
        </p:txBody>
      </p:sp>
      <p:sp>
        <p:nvSpPr>
          <p:cNvPr id="20707" name="矩形 4"/>
          <p:cNvSpPr>
            <a:spLocks noChangeArrowheads="1"/>
          </p:cNvSpPr>
          <p:nvPr/>
        </p:nvSpPr>
        <p:spPr bwMode="auto">
          <a:xfrm>
            <a:off x="107950" y="5746750"/>
            <a:ext cx="892016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宋体" charset="-122"/>
              </a:rPr>
              <a:t>省分提供</a:t>
            </a:r>
            <a:r>
              <a:rPr lang="en-US" altLang="zh-CN">
                <a:latin typeface="宋体" charset="-122"/>
              </a:rPr>
              <a:t>233</a:t>
            </a:r>
            <a:r>
              <a:rPr lang="zh-CN" altLang="en-US">
                <a:latin typeface="宋体" charset="-122"/>
              </a:rPr>
              <a:t>个服务，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除云南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个服务外</a:t>
            </a:r>
            <a:r>
              <a:rPr lang="zh-CN" altLang="en-US">
                <a:latin typeface="宋体" charset="-122"/>
              </a:rPr>
              <a:t>，其他均日报中反馈开发完成；代理服务生成未完成有</a:t>
            </a:r>
            <a:r>
              <a:rPr lang="en-US" altLang="zh-CN">
                <a:latin typeface="宋体" charset="-122"/>
              </a:rPr>
              <a:t>6</a:t>
            </a:r>
            <a:r>
              <a:rPr lang="zh-CN" altLang="en-US">
                <a:latin typeface="宋体" charset="-122"/>
              </a:rPr>
              <a:t>个省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>
                <a:latin typeface="宋体" charset="-122"/>
              </a:rPr>
              <a:t>涉及</a:t>
            </a:r>
            <a:r>
              <a:rPr lang="en-US" altLang="zh-CN">
                <a:latin typeface="宋体" charset="-122"/>
              </a:rPr>
              <a:t>9</a:t>
            </a:r>
            <a:r>
              <a:rPr lang="zh-CN" altLang="en-US">
                <a:latin typeface="宋体" charset="-122"/>
              </a:rPr>
              <a:t>个服务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>
                <a:latin typeface="宋体" charset="-122"/>
              </a:rPr>
              <a:t>，包括：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海南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个、黑龙江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个、甘肃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个、云南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个、浙江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48B517-0AF2-47E9-BC39-C3511962B22B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950" y="1082675"/>
          <a:ext cx="8856663" cy="43465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43821"/>
                <a:gridCol w="743821"/>
                <a:gridCol w="743821"/>
                <a:gridCol w="950438"/>
                <a:gridCol w="1282595"/>
                <a:gridCol w="216024"/>
                <a:gridCol w="925688"/>
                <a:gridCol w="771370"/>
                <a:gridCol w="757596"/>
                <a:gridCol w="757596"/>
                <a:gridCol w="964213"/>
              </a:tblGrid>
              <a:tr h="44471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省分名称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消费服务数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开发中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开发完成总数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开发完成总数占例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省分名称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消费服务数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开发中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开发完成总数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开发完成总数占例</a:t>
                      </a:r>
                    </a:p>
                  </a:txBody>
                  <a:tcPr marL="0" marR="0" marT="0" marB="0" anchor="ctr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安徽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辽宁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北京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内蒙古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福建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宁夏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重庆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青海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广东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四川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甘肃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山东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广西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上海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贵州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陕西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河南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山西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湖北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天津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海南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新疆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黑龙江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西藏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湖南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浙江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吉林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云南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92.86%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江苏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河北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56.00%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</a:tr>
              <a:tr h="222355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江西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总计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542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529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97.60%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7950" y="5516563"/>
            <a:ext cx="8920163" cy="10906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分消费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542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服务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除云南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个、河北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个服务外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其他均日报中反馈开发完成；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说明：河北消费服务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月份已反馈开发完成，因近日需求变更，而导致系统变更调整，影响到接口反馈进度。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697" name="Rectangle 3"/>
          <p:cNvSpPr txBox="1">
            <a:spLocks noChangeArrowheads="1"/>
          </p:cNvSpPr>
          <p:nvPr/>
        </p:nvSpPr>
        <p:spPr bwMode="auto">
          <a:xfrm>
            <a:off x="323850" y="241300"/>
            <a:ext cx="74882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600" b="1">
                <a:ea typeface="微软雅黑" pitchFamily="34" charset="-122"/>
              </a:rPr>
              <a:t>电子运维省分配套</a:t>
            </a:r>
            <a:r>
              <a:rPr lang="en-US" altLang="zh-CN" sz="2600" b="1">
                <a:ea typeface="微软雅黑" pitchFamily="34" charset="-122"/>
              </a:rPr>
              <a:t>(2/2)—</a:t>
            </a:r>
            <a:r>
              <a:rPr lang="zh-CN" altLang="en-US" sz="2600" b="1">
                <a:ea typeface="微软雅黑" pitchFamily="34" charset="-122"/>
              </a:rPr>
              <a:t>消费服务及完成情况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20C4AF-7636-49C4-A6F2-8B724E4613C8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468313" y="241300"/>
            <a:ext cx="7343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>
                <a:ea typeface="微软雅黑" pitchFamily="34" charset="-122"/>
              </a:rPr>
              <a:t>资源管理省分配套</a:t>
            </a:r>
            <a:r>
              <a:rPr lang="en-US" altLang="zh-CN" sz="2800">
                <a:ea typeface="微软雅黑" pitchFamily="34" charset="-122"/>
              </a:rPr>
              <a:t>—</a:t>
            </a:r>
            <a:r>
              <a:rPr lang="zh-CN" altLang="en-US" sz="2800">
                <a:ea typeface="微软雅黑" pitchFamily="34" charset="-122"/>
              </a:rPr>
              <a:t>服务提供与消费完成情况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3457" y="1412776"/>
          <a:ext cx="8412787" cy="182814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40160"/>
                <a:gridCol w="1080120"/>
                <a:gridCol w="1080120"/>
                <a:gridCol w="1152128"/>
                <a:gridCol w="991228"/>
                <a:gridCol w="1217078"/>
                <a:gridCol w="1451953"/>
              </a:tblGrid>
              <a:tr h="3987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省分名称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服务提供总数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未反馈是否开发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未启动开发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开发中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开发完成总数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开发完成总数占例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671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山东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104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104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100.00%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4671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福建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66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46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69.70%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4671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150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>
                          <a:effectLst/>
                        </a:rPr>
                        <a:t>88.24%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2" y="3933056"/>
          <a:ext cx="8424934" cy="187220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91945"/>
                <a:gridCol w="1166684"/>
                <a:gridCol w="1104385"/>
                <a:gridCol w="1098905"/>
                <a:gridCol w="1025644"/>
                <a:gridCol w="1172165"/>
                <a:gridCol w="1465206"/>
              </a:tblGrid>
              <a:tr h="7366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省分名称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消费服务数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未反馈是否开发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未启动开发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开发中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开发完成总数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开发完成总数占例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山东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218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218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福建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189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98.94%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总计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u="none" strike="noStrike" dirty="0">
                          <a:effectLst/>
                        </a:rPr>
                        <a:t>407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u="none" strike="noStrike" dirty="0">
                          <a:effectLst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u="none" strike="noStrike" dirty="0">
                          <a:effectLst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u="none" strike="noStrike" dirty="0">
                          <a:effectLst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u="none" strike="noStrike" dirty="0">
                          <a:effectLst/>
                        </a:rPr>
                        <a:t>405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u="none" strike="noStrike" dirty="0">
                          <a:effectLst/>
                        </a:rPr>
                        <a:t>99.51%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57" name="矩形 6"/>
          <p:cNvSpPr>
            <a:spLocks noChangeArrowheads="1"/>
          </p:cNvSpPr>
          <p:nvPr/>
        </p:nvSpPr>
        <p:spPr bwMode="auto">
          <a:xfrm>
            <a:off x="195263" y="5949950"/>
            <a:ext cx="8596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>
                <a:solidFill>
                  <a:srgbClr val="FF0000"/>
                </a:solidFill>
              </a:rPr>
              <a:t>从目前日报的反馈，福建资源配套改造计划相对滞后，均有提供服务和消费服务未完成。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5263" y="1052513"/>
            <a:ext cx="1423987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dist="38100" sx="1000" sy="1000" algn="tl" rotWithShape="0">
              <a:prstClr val="black"/>
            </a:outerShdw>
          </a:effectLst>
        </p:spPr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提供服务情况：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0825" y="3573463"/>
            <a:ext cx="1397000" cy="360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dist="38100" sx="1000" sy="1000" algn="tl" rotWithShape="0">
              <a:prstClr val="black"/>
            </a:outerShdw>
          </a:effectLst>
        </p:spPr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消费服务情况：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79511" y="1106655"/>
            <a:ext cx="1728192" cy="2880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</a:rPr>
              <a:t>风险点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124075" y="1106488"/>
            <a:ext cx="32400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000099"/>
                </a:solidFill>
              </a:rPr>
              <a:t>风险描述</a:t>
            </a:r>
            <a:endParaRPr lang="zh-CN" altLang="en-US" sz="1600" b="1" kern="0" dirty="0">
              <a:solidFill>
                <a:srgbClr val="000099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9512" y="1537799"/>
            <a:ext cx="1728191" cy="18226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硬件不具备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省分层面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24075" y="1538288"/>
            <a:ext cx="3240088" cy="1800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177800" indent="-17780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5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目前省分配套项目还未立项，省分集采设备还未到货，省分配合测试所利旧机器，性能上基本不能满足项目预定要求，而且测试环境大部分省分都只是一台机器，也不满足正式环境双机负载</a:t>
            </a:r>
            <a:r>
              <a:rPr lang="zh-CN" altLang="en-US" sz="15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要求；</a:t>
            </a:r>
            <a:endParaRPr lang="en-US" altLang="zh-CN" sz="1500" dirty="0">
              <a:solidFill>
                <a:srgbClr val="00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80063" y="1125538"/>
            <a:ext cx="3384550" cy="287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</a:rPr>
              <a:t>解决举措</a:t>
            </a:r>
            <a:endParaRPr lang="zh-CN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80063" y="1555750"/>
            <a:ext cx="3384550" cy="1801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84138" indent="-84138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双机临时可不要求，但上线前至少需要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台服务器，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台做生产，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台做测试。由此，还须加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台生产用机。若配套项目硬件采购的机器届时不能到位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，省分公司必须在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日前再找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台用于生产的机器。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但山东、福建由于是试点省，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必须按照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性能要求和数量要求配备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服务器，也必须在</a:t>
            </a:r>
            <a:r>
              <a:rPr lang="en-US" altLang="zh-CN" sz="14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4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日前完成上述要求。</a:t>
            </a:r>
            <a:endParaRPr lang="en-US" altLang="zh-CN" sz="1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9511" y="3479495"/>
            <a:ext cx="1728191" cy="17488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生产环境网络风险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省分与集团层面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2124075" y="3482975"/>
            <a:ext cx="3240088" cy="172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177800" indent="-17780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因设备未到位等原因，省分正式环境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IP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还未规划，目前大部分省分只有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台测试机器的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IP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与集团超级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VPN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互联，而方案要求生产环境最少需要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IP(1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VIP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个物理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IP)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，存在正式环境网络互联风险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400" dirty="0">
              <a:solidFill>
                <a:srgbClr val="000099"/>
              </a:solidFill>
              <a:latin typeface="宋体" pitchFamily="2" charset="-122"/>
              <a:ea typeface="宋体" pitchFamily="2" charset="-122"/>
            </a:endParaRPr>
          </a:p>
          <a:p>
            <a:pPr marL="177800" indent="-17780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集团外围改造系统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大部分与</a:t>
            </a:r>
            <a:r>
              <a:rPr lang="en-US" altLang="zh-CN" sz="1400" dirty="0" err="1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uCloud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网络未调通，也存网络风险；</a:t>
            </a:r>
            <a:endParaRPr lang="en-US" altLang="zh-CN" sz="1400" dirty="0">
              <a:solidFill>
                <a:srgbClr val="00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80063" y="3500438"/>
            <a:ext cx="3384550" cy="1728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84138" indent="-28575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待协调的</a:t>
            </a:r>
            <a:r>
              <a:rPr lang="en-US" altLang="zh-CN" sz="15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台生产用机后，马上找安全处协调集团和省内进行网络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调整</a:t>
            </a:r>
            <a:r>
              <a:rPr lang="en-US" altLang="zh-CN" sz="15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两端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防火墙做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配置</a:t>
            </a:r>
            <a:r>
              <a:rPr lang="en-US" altLang="zh-CN" sz="15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5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500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日前完成。</a:t>
            </a:r>
            <a:endParaRPr lang="en-US" altLang="zh-CN" sz="1500" dirty="0">
              <a:latin typeface="宋体" pitchFamily="2" charset="-122"/>
              <a:ea typeface="宋体" pitchFamily="2" charset="-122"/>
            </a:endParaRPr>
          </a:p>
          <a:p>
            <a:pPr marL="84138" indent="-28575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大部分集团外围系统（主要是网运部的系统）网络还未调通，需要网运部加快网络</a:t>
            </a:r>
            <a:r>
              <a:rPr lang="zh-CN" altLang="en-US" sz="1500" dirty="0">
                <a:latin typeface="宋体" pitchFamily="2" charset="-122"/>
                <a:ea typeface="宋体" pitchFamily="2" charset="-122"/>
              </a:rPr>
              <a:t>调整推进力度，</a:t>
            </a:r>
            <a:r>
              <a:rPr lang="zh-CN" altLang="en-US" sz="1500" b="1" dirty="0">
                <a:latin typeface="宋体" pitchFamily="2" charset="-122"/>
                <a:ea typeface="宋体" pitchFamily="2" charset="-122"/>
              </a:rPr>
              <a:t>必须</a:t>
            </a:r>
            <a:r>
              <a:rPr lang="en-US" altLang="zh-CN" sz="15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5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500" b="1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1500" b="1" dirty="0">
                <a:latin typeface="宋体" pitchFamily="2" charset="-122"/>
                <a:ea typeface="宋体" pitchFamily="2" charset="-122"/>
              </a:rPr>
              <a:t>日前具备网络条件。</a:t>
            </a:r>
            <a:endParaRPr lang="en-US" altLang="zh-CN" sz="15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79511" y="5373216"/>
            <a:ext cx="1728191" cy="138629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需求变更风险</a:t>
            </a:r>
            <a:r>
              <a:rPr lang="en-US" altLang="zh-CN" sz="1600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省分与集团层面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124075" y="5373688"/>
            <a:ext cx="3240088" cy="13700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177800" indent="-17780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因为接口需求不断变化，截至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26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日，仍有接口需求和服务规范变更下发给省分，下发后省分一些接口需要重新调整，项目组也需要重新进行接口变更开发与测试，因变更导致进度风险</a:t>
            </a:r>
            <a:r>
              <a:rPr lang="zh-CN" altLang="en-US" sz="1400" dirty="0">
                <a:solidFill>
                  <a:srgbClr val="000099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400" dirty="0">
              <a:solidFill>
                <a:srgbClr val="00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580063" y="5391150"/>
            <a:ext cx="3384550" cy="13700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84138" indent="-84138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中兴通讯（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PCCW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、各省实施顾问配合）跟进，要求刘慧的接口需求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28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日务必下发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省分与集团外围系统必须在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日完成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补充：</a:t>
            </a:r>
            <a:r>
              <a: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27</a:t>
            </a: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日需求已下发</a:t>
            </a:r>
            <a:endParaRPr lang="en-US" altLang="zh-CN" sz="16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93" name="Rectangle 3"/>
          <p:cNvSpPr txBox="1">
            <a:spLocks noChangeArrowheads="1"/>
          </p:cNvSpPr>
          <p:nvPr/>
        </p:nvSpPr>
        <p:spPr bwMode="auto">
          <a:xfrm>
            <a:off x="323850" y="260350"/>
            <a:ext cx="7848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>
                <a:ea typeface="微软雅黑" pitchFamily="34" charset="-122"/>
              </a:rPr>
              <a:t>配套改造项目风险及解决方案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79511" y="1106655"/>
            <a:ext cx="1728192" cy="2880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</a:rPr>
              <a:t>风险点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124075" y="1106488"/>
            <a:ext cx="3240088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000099"/>
                </a:solidFill>
              </a:rPr>
              <a:t>风险描述</a:t>
            </a:r>
            <a:endParaRPr lang="zh-CN" altLang="en-US" sz="1600" b="1" kern="0" dirty="0">
              <a:solidFill>
                <a:srgbClr val="000099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9512" y="1537799"/>
            <a:ext cx="1728191" cy="16040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测试数据与实际存在差异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省</a:t>
            </a:r>
            <a:r>
              <a:rPr lang="zh-CN" altLang="en-US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分与集团层面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24075" y="1538288"/>
            <a:ext cx="3240088" cy="158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177800" indent="-17780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99"/>
                </a:solidFill>
              </a:rPr>
              <a:t>目前电子运维、资源管理一些模块与省分的接口还未开发完成；当前与省分接口测试的数据均为构造的数据；暂无模拟实际操作从模块功能触发实际的接口调用，以及端到端全流程贯通测试，存在测试与实际操作不符合风险</a:t>
            </a:r>
            <a:r>
              <a:rPr lang="zh-CN" altLang="en-US" sz="1400" dirty="0">
                <a:solidFill>
                  <a:srgbClr val="000099"/>
                </a:solidFill>
              </a:rPr>
              <a:t>；集团外围改造也存在该风险；</a:t>
            </a:r>
            <a:endParaRPr lang="en-US" altLang="zh-CN" sz="1400" dirty="0">
              <a:solidFill>
                <a:srgbClr val="00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80063" y="1125538"/>
            <a:ext cx="3384550" cy="287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</a:rPr>
              <a:t>解决</a:t>
            </a:r>
            <a:r>
              <a:rPr lang="zh-CN" altLang="en-US" sz="1600" b="1" kern="0" dirty="0">
                <a:solidFill>
                  <a:schemeClr val="bg1"/>
                </a:solidFill>
              </a:rPr>
              <a:t>举措</a:t>
            </a:r>
            <a:endParaRPr lang="zh-CN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80063" y="1555750"/>
            <a:ext cx="3384550" cy="1585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84138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须待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日应用开发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完成，然后进行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实际数据的测试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。如到时验证不满足用户实际情况，存在影响上线的风险。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9511" y="3265130"/>
            <a:ext cx="1728191" cy="196924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配套系统功能改造风险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省分与集团层面</a:t>
            </a:r>
            <a:r>
              <a:rPr lang="en-US" altLang="zh-CN" sz="1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2124075" y="3265488"/>
            <a:ext cx="3240088" cy="1946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177800" indent="-17780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99"/>
                </a:solidFill>
              </a:rPr>
              <a:t>目前集团层面只针对省分的接口进行调测，省内业务系统功能改造的实际质量情况集团无法跟进，需要省分自身进行控制，加之配套项目还未立项，省分管控程度也不同，存在功能改造</a:t>
            </a:r>
            <a:r>
              <a:rPr lang="zh-CN" altLang="en-US" sz="1400" dirty="0">
                <a:solidFill>
                  <a:srgbClr val="000099"/>
                </a:solidFill>
              </a:rPr>
              <a:t>风险；集团外围系统配套改造也存在该风险。</a:t>
            </a:r>
            <a:endParaRPr lang="en-US" altLang="zh-CN" sz="1400" dirty="0">
              <a:solidFill>
                <a:srgbClr val="000099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80063" y="3282950"/>
            <a:ext cx="3384550" cy="1946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marL="84138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针对省分层面，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PCCW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（中兴通讯配合）跟进，由各省顾问跟进省分公司系统功能改造的进展情况，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要求省分公司在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日前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完成；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marL="84138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针对集团系统改造和省分配套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缓慢，需要建设单位网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运部加快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进度，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也请在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日前完成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712" name="Rectangle 3"/>
          <p:cNvSpPr txBox="1">
            <a:spLocks noChangeArrowheads="1"/>
          </p:cNvSpPr>
          <p:nvPr/>
        </p:nvSpPr>
        <p:spPr bwMode="auto">
          <a:xfrm>
            <a:off x="323850" y="260350"/>
            <a:ext cx="7848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800">
                <a:ea typeface="微软雅黑" pitchFamily="34" charset="-122"/>
              </a:rPr>
              <a:t>配套改造项目风险及解决方案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33D4BA-A115-4411-81EB-55129B63FEBE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323850" y="260350"/>
            <a:ext cx="7848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400">
                <a:ea typeface="微软雅黑" pitchFamily="34" charset="-122"/>
              </a:rPr>
              <a:t>如果风险点对应的举措无法落实，存在如下影响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179388" y="1125538"/>
            <a:ext cx="8785225" cy="5192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宋体" charset="-122"/>
              </a:rPr>
              <a:t>如果风险点对应的举措无法落实，存在如下影响：</a:t>
            </a:r>
            <a:endParaRPr lang="en-US" altLang="zh-CN" sz="1600" b="1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b="1">
                <a:latin typeface="宋体" charset="-122"/>
              </a:rPr>
              <a:t>一、省分配套：</a:t>
            </a:r>
            <a:endParaRPr lang="en-US" altLang="zh-CN" sz="1500" b="1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>
                <a:latin typeface="宋体" charset="-122"/>
              </a:rPr>
              <a:t>1</a:t>
            </a:r>
            <a:r>
              <a:rPr lang="zh-CN" altLang="en-US" sz="1500">
                <a:latin typeface="宋体" charset="-122"/>
              </a:rPr>
              <a:t>、针对省分电子运维侧配套改造，主要是告警和投诉类的工单接口，若届时硬件、网络、接口及省内系统改造有</a:t>
            </a:r>
            <a:r>
              <a:rPr lang="en-US" altLang="zh-CN" sz="1500">
                <a:latin typeface="宋体" charset="-122"/>
              </a:rPr>
              <a:t>1</a:t>
            </a:r>
            <a:r>
              <a:rPr lang="zh-CN" altLang="en-US" sz="1500">
                <a:latin typeface="宋体" charset="-122"/>
              </a:rPr>
              <a:t>个不具备，那么电子运维上线后，省份只能通过离线工单方式进行交互，这样增加了运维人员的工作量，同时影响了告警与投诉业务的及时性；</a:t>
            </a:r>
            <a:endParaRPr lang="en-US" altLang="zh-CN" sz="1500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>
                <a:latin typeface="宋体" charset="-122"/>
              </a:rPr>
              <a:t>2</a:t>
            </a:r>
            <a:r>
              <a:rPr lang="zh-CN" altLang="en-US" sz="1500">
                <a:latin typeface="宋体" charset="-122"/>
              </a:rPr>
              <a:t>、针对试点省资源侧配套改造，主要是省内网管与资源应用的交互，存在数据量大、接口数据项多等特点，若届时硬件、网络、接口功能改造有</a:t>
            </a:r>
            <a:r>
              <a:rPr lang="en-US" altLang="zh-CN" sz="1500">
                <a:latin typeface="宋体" charset="-122"/>
              </a:rPr>
              <a:t>1</a:t>
            </a:r>
            <a:r>
              <a:rPr lang="zh-CN" altLang="en-US" sz="1500">
                <a:latin typeface="宋体" charset="-122"/>
              </a:rPr>
              <a:t>项不具备。</a:t>
            </a:r>
            <a:endParaRPr lang="en-US" altLang="zh-CN" sz="1500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>
                <a:latin typeface="宋体" charset="-122"/>
              </a:rPr>
              <a:t>   a.</a:t>
            </a:r>
            <a:r>
              <a:rPr lang="zh-CN" altLang="en-US" sz="1500">
                <a:latin typeface="宋体" charset="-122"/>
              </a:rPr>
              <a:t>针对查询服务：资源无法实时查询省网管的资源情况，省网管也无法及时了解集团资源的情况。</a:t>
            </a:r>
            <a:endParaRPr lang="en-US" altLang="zh-CN" sz="1500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>
                <a:latin typeface="宋体" charset="-122"/>
              </a:rPr>
              <a:t>   b.</a:t>
            </a:r>
            <a:r>
              <a:rPr lang="zh-CN" altLang="en-US" sz="1500">
                <a:latin typeface="宋体" charset="-122"/>
              </a:rPr>
              <a:t>针对数据同步服务，大量的接口交互数据需要人工的方式准备和获取，存在增大运维工作量、数据准确性差等影响。</a:t>
            </a:r>
            <a:endParaRPr lang="en-US" altLang="zh-CN" sz="1500" b="1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b="1">
                <a:latin typeface="宋体" charset="-122"/>
              </a:rPr>
              <a:t>二、集团外围系统改造</a:t>
            </a:r>
            <a:endParaRPr lang="en-US" altLang="zh-CN" sz="1500" b="1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>
                <a:latin typeface="宋体" charset="-122"/>
              </a:rPr>
              <a:t>1</a:t>
            </a:r>
            <a:r>
              <a:rPr lang="zh-CN" altLang="en-US" sz="1500">
                <a:latin typeface="宋体" charset="-122"/>
              </a:rPr>
              <a:t>、针对集团电子运维外围系统改造，也主要是告警与投诉类的接口，若届时网络、接口功能改造有</a:t>
            </a:r>
            <a:r>
              <a:rPr lang="en-US" altLang="zh-CN" sz="1500">
                <a:latin typeface="宋体" charset="-122"/>
              </a:rPr>
              <a:t>1</a:t>
            </a:r>
            <a:r>
              <a:rPr lang="zh-CN" altLang="en-US" sz="1500">
                <a:latin typeface="宋体" charset="-122"/>
              </a:rPr>
              <a:t>项不具备，那么电子运维上线后，外围系统只能通过离线工单的方式进行交互，这样增加了运维人员的工作量，同时也影响了告警与投诉业务的及时性；</a:t>
            </a:r>
            <a:endParaRPr lang="en-US" altLang="zh-CN" sz="1500">
              <a:latin typeface="宋体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>
                <a:latin typeface="宋体" charset="-122"/>
              </a:rPr>
              <a:t>2</a:t>
            </a:r>
            <a:r>
              <a:rPr lang="zh-CN" altLang="en-US" sz="1500">
                <a:latin typeface="宋体" charset="-122"/>
              </a:rPr>
              <a:t>、针对集团资源侧外围系统改造，若届时网络、接口功能改造有</a:t>
            </a:r>
            <a:r>
              <a:rPr lang="en-US" altLang="zh-CN" sz="1500">
                <a:latin typeface="宋体" charset="-122"/>
              </a:rPr>
              <a:t>1</a:t>
            </a:r>
            <a:r>
              <a:rPr lang="zh-CN" altLang="en-US" sz="1500">
                <a:latin typeface="宋体" charset="-122"/>
              </a:rPr>
              <a:t>项不具备，在查询服务上，影响资源与集团外围系统的业务交互的实时性；在数据服务上，存在数据量大、接口数据项多等特点，这样存在大大增加运维工作量，数据准确性难以保证等影响。</a:t>
            </a:r>
            <a:endParaRPr lang="en-US" altLang="zh-CN" sz="1500" b="1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7"/>
          <p:cNvSpPr>
            <a:spLocks noGrp="1"/>
          </p:cNvSpPr>
          <p:nvPr>
            <p:ph type="ctrTitle"/>
          </p:nvPr>
        </p:nvSpPr>
        <p:spPr>
          <a:xfrm>
            <a:off x="611188" y="1628775"/>
            <a:ext cx="7921625" cy="2160588"/>
          </a:xfrm>
        </p:spPr>
        <p:txBody>
          <a:bodyPr/>
          <a:lstStyle/>
          <a:p>
            <a:pPr algn="l"/>
            <a:r>
              <a:rPr lang="zh-CN" altLang="en-US" sz="1380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谢谢</a:t>
            </a:r>
            <a:r>
              <a:rPr lang="en-US" altLang="zh-CN" sz="1380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!</a:t>
            </a:r>
            <a:endParaRPr lang="zh-CN" altLang="en-US" sz="11500" smtClean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32"/>
</p:tagLst>
</file>

<file path=ppt/theme/theme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 type="none" w="sm" len="sm"/>
          <a:tailEnd type="none" w="sm" len="sm"/>
        </a:ln>
      </a:spPr>
      <a:bodyPr wrap="none" anchor="ctr"/>
      <a:lstStyle>
        <a:defPPr>
          <a:spcBef>
            <a:spcPct val="50000"/>
          </a:spcBef>
          <a:buClr>
            <a:schemeClr val="accent2"/>
          </a:buClr>
          <a:buFont typeface="Wingdings" pitchFamily="2" charset="2"/>
          <a:buNone/>
          <a:defRPr sz="1400" b="1" dirty="0">
            <a:solidFill>
              <a:schemeClr val="dk1"/>
            </a:solidFill>
            <a:latin typeface="+mn-ea"/>
            <a:ea typeface="+mn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28986</TotalTime>
  <Words>2787</Words>
  <Application>Microsoft Office PowerPoint</Application>
  <PresentationFormat>On-screen Show (4:3)</PresentationFormat>
  <Paragraphs>485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10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华文细黑</vt:lpstr>
      <vt:lpstr>宋体</vt:lpstr>
      <vt:lpstr>Arial</vt:lpstr>
      <vt:lpstr>微软雅黑</vt:lpstr>
      <vt:lpstr>Calibri</vt:lpstr>
      <vt:lpstr>Tahoma</vt:lpstr>
      <vt:lpstr>Wingdings</vt:lpstr>
      <vt:lpstr>隶书</vt:lpstr>
      <vt:lpstr>10_Office 主题</vt:lpstr>
      <vt:lpstr>10_Office 主题</vt:lpstr>
      <vt:lpstr>10_Office 主题</vt:lpstr>
      <vt:lpstr>10_Office 主题</vt:lpstr>
      <vt:lpstr>10_Office 主题</vt:lpstr>
      <vt:lpstr>10_Office 主题</vt:lpstr>
      <vt:lpstr>10_Office 主题</vt:lpstr>
      <vt:lpstr>10_Office 主题</vt:lpstr>
      <vt:lpstr>10_Office 主题</vt:lpstr>
      <vt:lpstr>10_Office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谢谢!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qjb</dc:creator>
  <cp:lastModifiedBy>高扬</cp:lastModifiedBy>
  <cp:revision>3453</cp:revision>
  <dcterms:created xsi:type="dcterms:W3CDTF">2011-10-05T07:01:39Z</dcterms:created>
  <dcterms:modified xsi:type="dcterms:W3CDTF">2013-07-01T08:14:24Z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1329299411</vt:lpwstr>
  </property>
  <property fmtid="{D5CDD505-2E9C-101B-9397-08002B2CF9AE}" pid="3" name="_ms_pID_725343">
    <vt:lpwstr>(2)nYSDDtOa21ocTaKpnfBkwGs2137DNyxgvcbDPk5Ec+jnq3H71vTrZoraDfMsMgXWsSFTbghU
bFDdBOIA8BMYFkf4bXxXv+9XBm5xJf0/4X/5yTxpr4IwOLAltQJevbVeiv7AywzcfHbiIzxi
mqiyi5HdGqB1wxan8b+x2PQ7nwIlwujCvY1wroieBbBTXX761DpYagkqePKdesfsHMz8Yue8
oOPN0c+apBRlzv0lVSx2I</vt:lpwstr>
  </property>
  <property fmtid="{D5CDD505-2E9C-101B-9397-08002B2CF9AE}" pid="4" name="_ms_pID_7253431">
    <vt:lpwstr>1qK3rJgpZUsfbmmVTV1IJjvVu/PbZbLzoXwPy3osWs3qCHmkLWP
DTfhNJUJn/ThSyQYTwXIcJdCb5msw3T6yswQT3V3aaXB6ckob0sA6eJ4JY44EfjfzEf0o7DB
tgc=</vt:lpwstr>
  </property>
</Properties>
</file>