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3" r:id="rId1"/>
    <p:sldMasterId id="2147483741" r:id="rId2"/>
    <p:sldMasterId id="2147483967" r:id="rId3"/>
  </p:sldMasterIdLst>
  <p:notesMasterIdLst>
    <p:notesMasterId r:id="rId54"/>
  </p:notesMasterIdLst>
  <p:handoutMasterIdLst>
    <p:handoutMasterId r:id="rId55"/>
  </p:handoutMasterIdLst>
  <p:sldIdLst>
    <p:sldId id="399" r:id="rId4"/>
    <p:sldId id="436" r:id="rId5"/>
    <p:sldId id="438" r:id="rId6"/>
    <p:sldId id="437" r:id="rId7"/>
    <p:sldId id="401" r:id="rId8"/>
    <p:sldId id="434" r:id="rId9"/>
    <p:sldId id="435" r:id="rId10"/>
    <p:sldId id="402" r:id="rId11"/>
    <p:sldId id="403" r:id="rId12"/>
    <p:sldId id="404" r:id="rId13"/>
    <p:sldId id="405" r:id="rId14"/>
    <p:sldId id="442" r:id="rId15"/>
    <p:sldId id="450" r:id="rId16"/>
    <p:sldId id="451" r:id="rId17"/>
    <p:sldId id="452" r:id="rId18"/>
    <p:sldId id="453" r:id="rId19"/>
    <p:sldId id="454" r:id="rId20"/>
    <p:sldId id="455" r:id="rId21"/>
    <p:sldId id="443" r:id="rId22"/>
    <p:sldId id="439" r:id="rId23"/>
    <p:sldId id="440" r:id="rId24"/>
    <p:sldId id="441" r:id="rId25"/>
    <p:sldId id="444" r:id="rId26"/>
    <p:sldId id="410" r:id="rId27"/>
    <p:sldId id="413" r:id="rId28"/>
    <p:sldId id="427" r:id="rId29"/>
    <p:sldId id="428" r:id="rId30"/>
    <p:sldId id="429" r:id="rId31"/>
    <p:sldId id="445" r:id="rId32"/>
    <p:sldId id="419" r:id="rId33"/>
    <p:sldId id="448" r:id="rId34"/>
    <p:sldId id="420" r:id="rId35"/>
    <p:sldId id="421" r:id="rId36"/>
    <p:sldId id="422" r:id="rId37"/>
    <p:sldId id="423" r:id="rId38"/>
    <p:sldId id="424" r:id="rId39"/>
    <p:sldId id="425" r:id="rId40"/>
    <p:sldId id="426" r:id="rId41"/>
    <p:sldId id="430" r:id="rId42"/>
    <p:sldId id="431" r:id="rId43"/>
    <p:sldId id="446" r:id="rId44"/>
    <p:sldId id="432" r:id="rId45"/>
    <p:sldId id="433" r:id="rId46"/>
    <p:sldId id="418" r:id="rId47"/>
    <p:sldId id="449" r:id="rId48"/>
    <p:sldId id="416" r:id="rId49"/>
    <p:sldId id="417" r:id="rId50"/>
    <p:sldId id="457" r:id="rId51"/>
    <p:sldId id="456" r:id="rId52"/>
    <p:sldId id="400" r:id="rId53"/>
  </p:sldIdLst>
  <p:sldSz cx="9144000" cy="6858000" type="screen4x3"/>
  <p:notesSz cx="9236075" cy="6980238"/>
  <p:defaultTextStyle>
    <a:defPPr>
      <a:defRPr lang="en-US"/>
    </a:defPPr>
    <a:lvl1pPr algn="l" rtl="0" fontAlgn="base">
      <a:spcBef>
        <a:spcPct val="0"/>
      </a:spcBef>
      <a:spcAft>
        <a:spcPct val="0"/>
      </a:spcAft>
      <a:defRPr kern="1200">
        <a:solidFill>
          <a:schemeClr val="tx1"/>
        </a:solidFill>
        <a:latin typeface="Futura Bk" pitchFamily="34" charset="0"/>
        <a:ea typeface="宋体" pitchFamily="2" charset="-122"/>
        <a:cs typeface="+mn-cs"/>
      </a:defRPr>
    </a:lvl1pPr>
    <a:lvl2pPr marL="457200" algn="l" rtl="0" fontAlgn="base">
      <a:spcBef>
        <a:spcPct val="0"/>
      </a:spcBef>
      <a:spcAft>
        <a:spcPct val="0"/>
      </a:spcAft>
      <a:defRPr kern="1200">
        <a:solidFill>
          <a:schemeClr val="tx1"/>
        </a:solidFill>
        <a:latin typeface="Futura Bk" pitchFamily="34" charset="0"/>
        <a:ea typeface="宋体" pitchFamily="2" charset="-122"/>
        <a:cs typeface="+mn-cs"/>
      </a:defRPr>
    </a:lvl2pPr>
    <a:lvl3pPr marL="914400" algn="l" rtl="0" fontAlgn="base">
      <a:spcBef>
        <a:spcPct val="0"/>
      </a:spcBef>
      <a:spcAft>
        <a:spcPct val="0"/>
      </a:spcAft>
      <a:defRPr kern="1200">
        <a:solidFill>
          <a:schemeClr val="tx1"/>
        </a:solidFill>
        <a:latin typeface="Futura Bk" pitchFamily="34" charset="0"/>
        <a:ea typeface="宋体" pitchFamily="2" charset="-122"/>
        <a:cs typeface="+mn-cs"/>
      </a:defRPr>
    </a:lvl3pPr>
    <a:lvl4pPr marL="1371600" algn="l" rtl="0" fontAlgn="base">
      <a:spcBef>
        <a:spcPct val="0"/>
      </a:spcBef>
      <a:spcAft>
        <a:spcPct val="0"/>
      </a:spcAft>
      <a:defRPr kern="1200">
        <a:solidFill>
          <a:schemeClr val="tx1"/>
        </a:solidFill>
        <a:latin typeface="Futura Bk" pitchFamily="34" charset="0"/>
        <a:ea typeface="宋体" pitchFamily="2" charset="-122"/>
        <a:cs typeface="+mn-cs"/>
      </a:defRPr>
    </a:lvl4pPr>
    <a:lvl5pPr marL="1828800" algn="l" rtl="0" fontAlgn="base">
      <a:spcBef>
        <a:spcPct val="0"/>
      </a:spcBef>
      <a:spcAft>
        <a:spcPct val="0"/>
      </a:spcAft>
      <a:defRPr kern="1200">
        <a:solidFill>
          <a:schemeClr val="tx1"/>
        </a:solidFill>
        <a:latin typeface="Futura Bk" pitchFamily="34" charset="0"/>
        <a:ea typeface="宋体" pitchFamily="2" charset="-122"/>
        <a:cs typeface="+mn-cs"/>
      </a:defRPr>
    </a:lvl5pPr>
    <a:lvl6pPr marL="2286000" algn="l" defTabSz="914400" rtl="0" eaLnBrk="1" latinLnBrk="0" hangingPunct="1">
      <a:defRPr kern="1200">
        <a:solidFill>
          <a:schemeClr val="tx1"/>
        </a:solidFill>
        <a:latin typeface="Futura Bk" pitchFamily="34" charset="0"/>
        <a:ea typeface="宋体" pitchFamily="2" charset="-122"/>
        <a:cs typeface="+mn-cs"/>
      </a:defRPr>
    </a:lvl6pPr>
    <a:lvl7pPr marL="2743200" algn="l" defTabSz="914400" rtl="0" eaLnBrk="1" latinLnBrk="0" hangingPunct="1">
      <a:defRPr kern="1200">
        <a:solidFill>
          <a:schemeClr val="tx1"/>
        </a:solidFill>
        <a:latin typeface="Futura Bk" pitchFamily="34" charset="0"/>
        <a:ea typeface="宋体" pitchFamily="2" charset="-122"/>
        <a:cs typeface="+mn-cs"/>
      </a:defRPr>
    </a:lvl7pPr>
    <a:lvl8pPr marL="3200400" algn="l" defTabSz="914400" rtl="0" eaLnBrk="1" latinLnBrk="0" hangingPunct="1">
      <a:defRPr kern="1200">
        <a:solidFill>
          <a:schemeClr val="tx1"/>
        </a:solidFill>
        <a:latin typeface="Futura Bk" pitchFamily="34" charset="0"/>
        <a:ea typeface="宋体" pitchFamily="2" charset="-122"/>
        <a:cs typeface="+mn-cs"/>
      </a:defRPr>
    </a:lvl8pPr>
    <a:lvl9pPr marL="3657600" algn="l" defTabSz="914400" rtl="0" eaLnBrk="1" latinLnBrk="0" hangingPunct="1">
      <a:defRPr kern="1200">
        <a:solidFill>
          <a:schemeClr val="tx1"/>
        </a:solidFill>
        <a:latin typeface="Futura Bk"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71B5"/>
    <a:srgbClr val="79C1E5"/>
    <a:srgbClr val="000000"/>
    <a:srgbClr val="2990CA"/>
    <a:srgbClr val="51AEDD"/>
    <a:srgbClr val="FF3399"/>
    <a:srgbClr val="005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1" autoAdjust="0"/>
    <p:restoredTop sz="86957" autoAdjust="0"/>
  </p:normalViewPr>
  <p:slideViewPr>
    <p:cSldViewPr>
      <p:cViewPr>
        <p:scale>
          <a:sx n="75" d="100"/>
          <a:sy n="75" d="100"/>
        </p:scale>
        <p:origin x="-1044" y="24"/>
      </p:cViewPr>
      <p:guideLst>
        <p:guide orient="horz" pos="2632"/>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48" y="-90"/>
      </p:cViewPr>
      <p:guideLst>
        <p:guide orient="horz" pos="2199"/>
        <p:guide pos="29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8" name="Rectangle 6"/>
          <p:cNvSpPr>
            <a:spLocks noGrp="1" noChangeArrowheads="1"/>
          </p:cNvSpPr>
          <p:nvPr>
            <p:ph type="hdr" sz="quarter"/>
          </p:nvPr>
        </p:nvSpPr>
        <p:spPr bwMode="auto">
          <a:xfrm>
            <a:off x="379413" y="33338"/>
            <a:ext cx="6154737" cy="349250"/>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000">
                <a:latin typeface="Futura Hv" pitchFamily="34" charset="0"/>
                <a:ea typeface="+mn-ea"/>
              </a:defRPr>
            </a:lvl1pPr>
          </a:lstStyle>
          <a:p>
            <a:pPr>
              <a:defRPr/>
            </a:pPr>
            <a:r>
              <a:rPr lang="zh-CN" altLang="en-US"/>
              <a:t>Presentation Title</a:t>
            </a:r>
            <a:endParaRPr lang="en-US" altLang="zh-CN"/>
          </a:p>
        </p:txBody>
      </p:sp>
      <p:sp>
        <p:nvSpPr>
          <p:cNvPr id="79879" name="Line 7"/>
          <p:cNvSpPr>
            <a:spLocks noChangeShapeType="1"/>
          </p:cNvSpPr>
          <p:nvPr/>
        </p:nvSpPr>
        <p:spPr bwMode="auto">
          <a:xfrm>
            <a:off x="488950" y="6838950"/>
            <a:ext cx="8286750" cy="0"/>
          </a:xfrm>
          <a:prstGeom prst="line">
            <a:avLst/>
          </a:prstGeom>
          <a:noFill/>
          <a:ln w="6350">
            <a:solidFill>
              <a:schemeClr val="tx1"/>
            </a:solidFill>
            <a:round/>
            <a:headEnd/>
            <a:tailEnd/>
          </a:ln>
          <a:effectLst/>
        </p:spPr>
        <p:txBody>
          <a:bodyPr/>
          <a:lstStyle/>
          <a:p>
            <a:pPr>
              <a:defRPr/>
            </a:pPr>
            <a:endParaRPr lang="en-US">
              <a:ea typeface="+mn-ea"/>
            </a:endParaRPr>
          </a:p>
        </p:txBody>
      </p:sp>
      <p:sp>
        <p:nvSpPr>
          <p:cNvPr id="79880" name="Rectangle 8"/>
          <p:cNvSpPr>
            <a:spLocks noGrp="1" noChangeArrowheads="1"/>
          </p:cNvSpPr>
          <p:nvPr>
            <p:ph type="sldNum" sz="quarter" idx="3"/>
          </p:nvPr>
        </p:nvSpPr>
        <p:spPr bwMode="auto">
          <a:xfrm>
            <a:off x="8370888" y="6824663"/>
            <a:ext cx="515937" cy="163512"/>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800">
                <a:ea typeface="+mn-ea"/>
              </a:defRPr>
            </a:lvl1pPr>
          </a:lstStyle>
          <a:p>
            <a:pPr>
              <a:defRPr/>
            </a:pPr>
            <a:fld id="{6FFE6247-8C5E-4E84-A462-A58DD70A3EFC}" type="slidenum">
              <a:rPr lang="zh-CN" altLang="en-US"/>
              <a:pPr>
                <a:defRPr/>
              </a:pPr>
              <a:t>‹#›</a:t>
            </a:fld>
            <a:endParaRPr lang="en-US" altLang="zh-CN"/>
          </a:p>
        </p:txBody>
      </p:sp>
      <p:sp>
        <p:nvSpPr>
          <p:cNvPr id="79881" name="Rectangle 9"/>
          <p:cNvSpPr>
            <a:spLocks noGrp="1" noChangeArrowheads="1"/>
          </p:cNvSpPr>
          <p:nvPr>
            <p:ph type="ftr" sz="quarter" idx="2"/>
          </p:nvPr>
        </p:nvSpPr>
        <p:spPr bwMode="auto">
          <a:xfrm>
            <a:off x="368300" y="6824663"/>
            <a:ext cx="7815263" cy="163512"/>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800">
                <a:latin typeface="Futura Hv" pitchFamily="34" charset="0"/>
                <a:ea typeface="+mn-ea"/>
              </a:defRPr>
            </a:lvl1pPr>
          </a:lstStyle>
          <a:p>
            <a:pPr>
              <a:defRPr/>
            </a:pPr>
            <a:endParaRPr lang="en-US" altLang="zh-CN"/>
          </a:p>
        </p:txBody>
      </p:sp>
    </p:spTree>
    <p:extLst>
      <p:ext uri="{BB962C8B-B14F-4D97-AF65-F5344CB8AC3E}">
        <p14:creationId xmlns:p14="http://schemas.microsoft.com/office/powerpoint/2010/main" val="812939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4"/>
          <p:cNvSpPr>
            <a:spLocks noGrp="1" noRot="1" noChangeAspect="1" noChangeArrowheads="1" noTextEdit="1"/>
          </p:cNvSpPr>
          <p:nvPr>
            <p:ph type="sldImg" idx="2"/>
          </p:nvPr>
        </p:nvSpPr>
        <p:spPr bwMode="auto">
          <a:xfrm>
            <a:off x="4978400" y="171450"/>
            <a:ext cx="2782888" cy="2087563"/>
          </a:xfrm>
          <a:prstGeom prst="rect">
            <a:avLst/>
          </a:prstGeom>
          <a:noFill/>
          <a:ln w="9525">
            <a:solidFill>
              <a:srgbClr val="000000"/>
            </a:solidFill>
            <a:miter lim="800000"/>
            <a:headEnd/>
            <a:tailEnd/>
          </a:ln>
        </p:spPr>
      </p:sp>
      <p:sp>
        <p:nvSpPr>
          <p:cNvPr id="11272" name="Rectangle 8"/>
          <p:cNvSpPr>
            <a:spLocks noGrp="1" noChangeArrowheads="1"/>
          </p:cNvSpPr>
          <p:nvPr>
            <p:ph type="hdr" sz="quarter"/>
          </p:nvPr>
        </p:nvSpPr>
        <p:spPr bwMode="auto">
          <a:xfrm>
            <a:off x="382588" y="173038"/>
            <a:ext cx="3414712" cy="231775"/>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000">
                <a:latin typeface="Futura Hv" pitchFamily="34" charset="0"/>
                <a:ea typeface="+mn-ea"/>
              </a:defRPr>
            </a:lvl1pPr>
          </a:lstStyle>
          <a:p>
            <a:pPr>
              <a:defRPr/>
            </a:pPr>
            <a:r>
              <a:rPr lang="zh-CN" altLang="en-US"/>
              <a:t>Presentation Title</a:t>
            </a:r>
            <a:endParaRPr lang="en-US" altLang="zh-CN"/>
          </a:p>
        </p:txBody>
      </p:sp>
      <p:sp>
        <p:nvSpPr>
          <p:cNvPr id="11273" name="Rectangle 9"/>
          <p:cNvSpPr>
            <a:spLocks noGrp="1" noChangeArrowheads="1"/>
          </p:cNvSpPr>
          <p:nvPr>
            <p:ph type="body" sz="quarter" idx="3"/>
          </p:nvPr>
        </p:nvSpPr>
        <p:spPr bwMode="auto">
          <a:xfrm>
            <a:off x="338138" y="2443163"/>
            <a:ext cx="8474075" cy="4292600"/>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274" name="Rectangle 10"/>
          <p:cNvSpPr>
            <a:spLocks noGrp="1" noChangeArrowheads="1"/>
          </p:cNvSpPr>
          <p:nvPr>
            <p:ph type="ftr" sz="quarter" idx="4"/>
          </p:nvPr>
        </p:nvSpPr>
        <p:spPr bwMode="auto">
          <a:xfrm>
            <a:off x="371475" y="6808788"/>
            <a:ext cx="7820025" cy="171450"/>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800">
                <a:latin typeface="Futura Hv" pitchFamily="34" charset="0"/>
                <a:ea typeface="+mn-ea"/>
              </a:defRPr>
            </a:lvl1pPr>
          </a:lstStyle>
          <a:p>
            <a:pPr>
              <a:defRPr/>
            </a:pPr>
            <a:endParaRPr lang="en-US" altLang="zh-CN"/>
          </a:p>
        </p:txBody>
      </p:sp>
      <p:sp>
        <p:nvSpPr>
          <p:cNvPr id="11275" name="Rectangle 11"/>
          <p:cNvSpPr>
            <a:spLocks noGrp="1" noChangeArrowheads="1"/>
          </p:cNvSpPr>
          <p:nvPr>
            <p:ph type="sldNum" sz="quarter" idx="5"/>
          </p:nvPr>
        </p:nvSpPr>
        <p:spPr bwMode="auto">
          <a:xfrm>
            <a:off x="8359775" y="6816725"/>
            <a:ext cx="514350" cy="16351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800">
                <a:ea typeface="+mn-ea"/>
              </a:defRPr>
            </a:lvl1pPr>
          </a:lstStyle>
          <a:p>
            <a:pPr>
              <a:defRPr/>
            </a:pPr>
            <a:fld id="{56D6C185-18BB-4B93-B38F-26A10E8E02F2}" type="slidenum">
              <a:rPr lang="zh-CN" altLang="en-US"/>
              <a:pPr>
                <a:defRPr/>
              </a:pPr>
              <a:t>‹#›</a:t>
            </a:fld>
            <a:endParaRPr lang="en-US" altLang="zh-CN"/>
          </a:p>
        </p:txBody>
      </p:sp>
    </p:spTree>
    <p:extLst>
      <p:ext uri="{BB962C8B-B14F-4D97-AF65-F5344CB8AC3E}">
        <p14:creationId xmlns:p14="http://schemas.microsoft.com/office/powerpoint/2010/main" val="1895255436"/>
      </p:ext>
    </p:extLst>
  </p:cSld>
  <p:clrMap bg1="lt1" tx1="dk1" bg2="lt2" tx2="dk2" accent1="accent1" accent2="accent2" accent3="accent3" accent4="accent4" accent5="accent5" accent6="accent6" hlink="hlink" folHlink="folHlink"/>
  <p:hf ftr="0" dt="0"/>
  <p:notesStyle>
    <a:lvl1pPr marL="119063" indent="-119063" algn="l" rtl="0" eaLnBrk="0" fontAlgn="base" hangingPunct="0">
      <a:spcBef>
        <a:spcPct val="30000"/>
      </a:spcBef>
      <a:spcAft>
        <a:spcPct val="0"/>
      </a:spcAft>
      <a:buChar char="•"/>
      <a:defRPr sz="1200" kern="1200">
        <a:solidFill>
          <a:schemeClr val="tx1"/>
        </a:solidFill>
        <a:latin typeface="Futura Bk" pitchFamily="34" charset="0"/>
        <a:ea typeface="+mn-ea"/>
        <a:cs typeface="+mn-cs"/>
      </a:defRPr>
    </a:lvl1pPr>
    <a:lvl2pPr marL="344488" indent="-111125" algn="l" rtl="0" eaLnBrk="0" fontAlgn="base" hangingPunct="0">
      <a:spcBef>
        <a:spcPct val="30000"/>
      </a:spcBef>
      <a:spcAft>
        <a:spcPct val="0"/>
      </a:spcAft>
      <a:buChar char="•"/>
      <a:defRPr sz="1000" kern="1200">
        <a:solidFill>
          <a:schemeClr val="tx1"/>
        </a:solidFill>
        <a:latin typeface="Futura Bk" pitchFamily="34" charset="0"/>
        <a:ea typeface="+mn-ea"/>
        <a:cs typeface="+mn-cs"/>
      </a:defRPr>
    </a:lvl2pPr>
    <a:lvl3pPr marL="569913" indent="-1063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3pPr>
    <a:lvl4pPr marL="795338" indent="-1063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4pPr>
    <a:lvl5pPr marL="1033463" indent="-1190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需要排查：</a:t>
            </a:r>
            <a:r>
              <a:rPr lang="en-US" altLang="zh-CN" dirty="0" smtClean="0"/>
              <a:t>ODI服务只有216个，子服务有217个</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Presentation Title</a:t>
            </a:r>
            <a:endParaRPr lang="en-US" altLang="zh-CN"/>
          </a:p>
        </p:txBody>
      </p:sp>
      <p:sp>
        <p:nvSpPr>
          <p:cNvPr id="5" name="灯片编号占位符 4"/>
          <p:cNvSpPr>
            <a:spLocks noGrp="1"/>
          </p:cNvSpPr>
          <p:nvPr>
            <p:ph type="sldNum" sz="quarter" idx="11"/>
          </p:nvPr>
        </p:nvSpPr>
        <p:spPr/>
        <p:txBody>
          <a:bodyPr/>
          <a:lstStyle/>
          <a:p>
            <a:pPr>
              <a:defRPr/>
            </a:pPr>
            <a:fld id="{56D6C185-18BB-4B93-B38F-26A10E8E02F2}" type="slidenum">
              <a:rPr lang="zh-CN" altLang="en-US" smtClean="0"/>
              <a:pPr>
                <a:defRPr/>
              </a:pPr>
              <a:t>11</a:t>
            </a:fld>
            <a:endParaRPr lang="en-US" altLang="zh-CN"/>
          </a:p>
        </p:txBody>
      </p:sp>
    </p:spTree>
    <p:extLst>
      <p:ext uri="{BB962C8B-B14F-4D97-AF65-F5344CB8AC3E}">
        <p14:creationId xmlns:p14="http://schemas.microsoft.com/office/powerpoint/2010/main" val="3048986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p:nvPicPr>
        <p:blipFill>
          <a:blip r:embed="rId2" cstate="print"/>
          <a:srcRect/>
          <a:stretch>
            <a:fillRect/>
          </a:stretch>
        </p:blipFill>
        <p:spPr bwMode="auto">
          <a:xfrm>
            <a:off x="0" y="1557338"/>
            <a:ext cx="9144000" cy="3700462"/>
          </a:xfrm>
          <a:prstGeom prst="rect">
            <a:avLst/>
          </a:prstGeom>
          <a:noFill/>
          <a:ln w="9525">
            <a:noFill/>
            <a:miter lim="800000"/>
            <a:headEnd/>
            <a:tailEnd/>
          </a:ln>
        </p:spPr>
      </p:pic>
      <p:pic>
        <p:nvPicPr>
          <p:cNvPr id="5" name="Picture 9"/>
          <p:cNvPicPr>
            <a:picLocks noChangeAspect="1" noChangeArrowheads="1"/>
          </p:cNvPicPr>
          <p:nvPr/>
        </p:nvPicPr>
        <p:blipFill>
          <a:blip r:embed="rId3" cstate="print"/>
          <a:srcRect l="10513" t="10342" r="12415" b="6898"/>
          <a:stretch>
            <a:fillRect/>
          </a:stretch>
        </p:blipFill>
        <p:spPr bwMode="auto">
          <a:xfrm>
            <a:off x="7470775" y="52388"/>
            <a:ext cx="1379538" cy="1003300"/>
          </a:xfrm>
          <a:prstGeom prst="rect">
            <a:avLst/>
          </a:prstGeom>
          <a:noFill/>
          <a:ln w="9525">
            <a:noFill/>
            <a:miter lim="800000"/>
            <a:headEnd/>
            <a:tailEnd/>
          </a:ln>
        </p:spPr>
      </p:pic>
      <p:sp>
        <p:nvSpPr>
          <p:cNvPr id="13" name="Rectangle 5"/>
          <p:cNvSpPr>
            <a:spLocks noGrp="1" noChangeArrowheads="1"/>
          </p:cNvSpPr>
          <p:nvPr>
            <p:ph type="subTitle" idx="1"/>
          </p:nvPr>
        </p:nvSpPr>
        <p:spPr>
          <a:xfrm>
            <a:off x="1371600" y="5300663"/>
            <a:ext cx="6400800" cy="1008062"/>
          </a:xfrm>
          <a:prstGeom prst="rect">
            <a:avLst/>
          </a:prstGeom>
        </p:spPr>
        <p:txBody>
          <a:bodyPr anchor="ctr"/>
          <a:lstStyle>
            <a:lvl1pPr marL="0" indent="0" algn="ctr" eaLnBrk="1" hangingPunct="1">
              <a:lnSpc>
                <a:spcPct val="150000"/>
              </a:lnSpc>
              <a:buClr>
                <a:schemeClr val="hlink"/>
              </a:buClr>
              <a:buSzTx/>
              <a:buFontTx/>
              <a:buNone/>
              <a:defRPr sz="2000" smtClean="0">
                <a:ea typeface="黑体" pitchFamily="2" charset="-122"/>
              </a:defRPr>
            </a:lvl1pPr>
          </a:lstStyle>
          <a:p>
            <a:r>
              <a:rPr lang="en-US" altLang="zh-CN" smtClean="0"/>
              <a:t>Click to edit Master subtitle style</a:t>
            </a:r>
            <a:endParaRPr lang="zh-CN" altLang="en-US" smtClean="0"/>
          </a:p>
        </p:txBody>
      </p:sp>
      <p:sp>
        <p:nvSpPr>
          <p:cNvPr id="14" name="Rectangle 7"/>
          <p:cNvSpPr>
            <a:spLocks noGrp="1" noChangeArrowheads="1"/>
          </p:cNvSpPr>
          <p:nvPr>
            <p:ph type="ctrTitle"/>
          </p:nvPr>
        </p:nvSpPr>
        <p:spPr>
          <a:xfrm>
            <a:off x="685800" y="2130425"/>
            <a:ext cx="7772400" cy="1470025"/>
          </a:xfrm>
          <a:prstGeom prst="rect">
            <a:avLst/>
          </a:prstGeom>
        </p:spPr>
        <p:txBody>
          <a:bodyPr/>
          <a:lstStyle>
            <a:lvl1pPr algn="ctr" eaLnBrk="1" hangingPunct="1">
              <a:defRPr sz="4000" b="0" smtClean="0">
                <a:solidFill>
                  <a:schemeClr val="bg1"/>
                </a:solidFill>
                <a:effectLst/>
                <a:latin typeface="华文细黑" pitchFamily="2" charset="-122"/>
              </a:defRPr>
            </a:lvl1pPr>
          </a:lstStyle>
          <a:p>
            <a:r>
              <a:rPr lang="en-US" altLang="zh-CN" smtClean="0"/>
              <a:t>Click to edit Master title style</a:t>
            </a:r>
            <a:endParaRPr lang="zh-CN" altLang="en-US" smtClean="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C7C4913-420F-4F13-B615-2FBE6765ACE7}" type="datetimeFigureOut">
              <a:rPr lang="zh-CN" altLang="en-US"/>
              <a:pPr>
                <a:defRPr/>
              </a:pPr>
              <a:t>2013/1/16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B2BF405-E1BA-4917-8BA6-889B91E863EA}" type="slidenum">
              <a:rPr lang="zh-CN" altLang="en-US"/>
              <a:pPr>
                <a:defRPr/>
              </a:pPr>
              <a:t>‹#›</a:t>
            </a:fld>
            <a:endParaRPr lang="en-US" altLang="zh-CN"/>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9D05E2F8-0CDC-4B79-868C-4E041F832409}" type="datetimeFigureOut">
              <a:rPr lang="zh-CN" altLang="en-US"/>
              <a:pPr>
                <a:defRPr/>
              </a:pPr>
              <a:t>2013/1/16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311651A-A28A-4381-8623-328F87F76CA2}" type="slidenum">
              <a:rPr lang="zh-CN" altLang="en-US"/>
              <a:pPr>
                <a:defRPr/>
              </a:pPr>
              <a:t>‹#›</a:t>
            </a:fld>
            <a:endParaRPr lang="en-US" altLang="zh-CN"/>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en-US" altLang="zh-CN" smtClean="0"/>
              <a:t>Click to edit Master title style</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en-US" altLang="zh-CN" noProof="0" smtClean="0"/>
              <a:t>Click icon to add table</a:t>
            </a:r>
            <a:endParaRPr lang="zh-CN" altLang="en-US" noProof="0"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5B9B88B-60B1-452C-B4A1-890D4647F88E}" type="datetimeFigureOut">
              <a:rPr lang="zh-CN" altLang="en-US"/>
              <a:pPr>
                <a:defRPr/>
              </a:pPr>
              <a:t>2013/1/16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17C6D71-7722-476A-9310-53437020CE4B}" type="slidenum">
              <a:rPr lang="zh-CN" altLang="en-US"/>
              <a:pPr>
                <a:defRPr/>
              </a:pPr>
              <a:t>‹#›</a:t>
            </a:fld>
            <a:endParaRPr lang="en-US" altLang="zh-CN"/>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FD60E41A-27BD-4F4E-925E-9DDBC65B93C8}" type="datetimeFigureOut">
              <a:rPr lang="zh-CN" altLang="en-US"/>
              <a:pPr>
                <a:defRPr/>
              </a:pPr>
              <a:t>2013/1/16</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BBD0A1F6-1D2A-4C28-B3D1-AF6DB8A7F2DF}" type="slidenum">
              <a:rPr lang="zh-CN" altLang="en-US"/>
              <a:pPr>
                <a:defRPr/>
              </a:pPr>
              <a:t>‹#›</a:t>
            </a:fld>
            <a:endParaRPr lang="en-US" altLang="zh-CN"/>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tx1"/>
        </a:solidFill>
        <a:effectLst/>
      </p:bgPr>
    </p:bg>
    <p:spTree>
      <p:nvGrpSpPr>
        <p:cNvPr id="1" name=""/>
        <p:cNvGrpSpPr/>
        <p:nvPr/>
      </p:nvGrpSpPr>
      <p:grpSpPr>
        <a:xfrm>
          <a:off x="0" y="0"/>
          <a:ext cx="0" cy="0"/>
          <a:chOff x="0" y="0"/>
          <a:chExt cx="0" cy="0"/>
        </a:xfrm>
      </p:grpSpPr>
      <p:sp>
        <p:nvSpPr>
          <p:cNvPr id="208900" name="Rectangle 4"/>
          <p:cNvSpPr>
            <a:spLocks noGrp="1" noChangeArrowheads="1"/>
          </p:cNvSpPr>
          <p:nvPr>
            <p:ph type="subTitle" idx="1"/>
          </p:nvPr>
        </p:nvSpPr>
        <p:spPr>
          <a:xfrm>
            <a:off x="433388" y="5372100"/>
            <a:ext cx="4570412" cy="914400"/>
          </a:xfrm>
          <a:prstGeom prst="rect">
            <a:avLst/>
          </a:prstGeom>
        </p:spPr>
        <p:txBody>
          <a:bodyPr/>
          <a:lstStyle>
            <a:lvl1pPr marL="0" indent="0">
              <a:spcBef>
                <a:spcPct val="10000"/>
              </a:spcBef>
              <a:buFontTx/>
              <a:buNone/>
              <a:defRPr sz="2000">
                <a:solidFill>
                  <a:srgbClr val="000000"/>
                </a:solidFill>
                <a:latin typeface="Futura Hv" pitchFamily="34" charset="0"/>
              </a:defRPr>
            </a:lvl1pPr>
          </a:lstStyle>
          <a:p>
            <a:r>
              <a:rPr lang="en-US" altLang="zh-CN"/>
              <a:t>Click to edit Master subtitle style</a:t>
            </a:r>
          </a:p>
        </p:txBody>
      </p:sp>
      <p:sp>
        <p:nvSpPr>
          <p:cNvPr id="208901" name="Rectangle 5"/>
          <p:cNvSpPr>
            <a:spLocks noGrp="1" noChangeArrowheads="1"/>
          </p:cNvSpPr>
          <p:nvPr>
            <p:ph type="ctrTitle"/>
          </p:nvPr>
        </p:nvSpPr>
        <p:spPr>
          <a:xfrm>
            <a:off x="441325" y="1063625"/>
            <a:ext cx="5651500" cy="3059113"/>
          </a:xfrm>
          <a:prstGeom prst="rect">
            <a:avLst/>
          </a:prstGeom>
        </p:spPr>
        <p:txBody>
          <a:bodyPr/>
          <a:lstStyle>
            <a:lvl1pPr>
              <a:defRPr sz="4400">
                <a:solidFill>
                  <a:schemeClr val="tx1"/>
                </a:solidFill>
                <a:latin typeface="Futura Lt" pitchFamily="34" charset="0"/>
              </a:defRPr>
            </a:lvl1pPr>
          </a:lstStyle>
          <a:p>
            <a:r>
              <a:rPr lang="en-US" altLang="zh-CN"/>
              <a:t>Click to edit Master title style</a:t>
            </a:r>
          </a:p>
        </p:txBody>
      </p:sp>
    </p:spTree>
  </p:cSld>
  <p:clrMapOvr>
    <a:overrideClrMapping bg1="dk2" tx1="lt1" bg2="dk1"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762952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00050" y="1447800"/>
            <a:ext cx="8272463" cy="50276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36F632CF-27C3-41DB-80B6-FE61783A7609}" type="datetimeFigureOut">
              <a:rPr lang="zh-CN" altLang="en-US"/>
              <a:pPr>
                <a:defRPr/>
              </a:pPr>
              <a:t>2013/1/16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0A7743B-92D5-4759-939B-AD495A9C58FC}"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762952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1447800"/>
            <a:ext cx="4059238" cy="50276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1688" y="1447800"/>
            <a:ext cx="4060825" cy="24368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1688" y="4037013"/>
            <a:ext cx="4060825" cy="2438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5A4D114E-7258-4E17-BC50-59510726B420}" type="datetimeFigureOut">
              <a:rPr lang="zh-CN" altLang="en-US"/>
              <a:pPr>
                <a:defRPr/>
              </a:pPr>
              <a:t>2013/1/16</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00404EE-157F-435B-8ED0-E4956ABC6755}"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28625" y="114300"/>
            <a:ext cx="762952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00050" y="1447800"/>
            <a:ext cx="4059238" cy="24368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1688" y="1447800"/>
            <a:ext cx="4060825" cy="24368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00050" y="4037013"/>
            <a:ext cx="4059238" cy="2438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1688" y="4037013"/>
            <a:ext cx="4060825" cy="2438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EC578341-41A2-41A8-9454-DF331E948ADE}" type="datetimeFigureOut">
              <a:rPr lang="zh-CN" altLang="en-US"/>
              <a:pPr>
                <a:defRPr/>
              </a:pPr>
              <a:t>2013/1/16</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AD26FCA1-7735-4F7B-979D-7E60BDADA5CE}"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色条 拷贝"/>
          <p:cNvPicPr>
            <a:picLocks noChangeAspect="1" noChangeArrowheads="1"/>
          </p:cNvPicPr>
          <p:nvPr userDrawn="1"/>
        </p:nvPicPr>
        <p:blipFill>
          <a:blip r:embed="rId2" cstate="print"/>
          <a:srcRect/>
          <a:stretch>
            <a:fillRect/>
          </a:stretch>
        </p:blipFill>
        <p:spPr bwMode="auto">
          <a:xfrm>
            <a:off x="0" y="1557338"/>
            <a:ext cx="9144000" cy="3700462"/>
          </a:xfrm>
          <a:prstGeom prst="rect">
            <a:avLst/>
          </a:prstGeom>
          <a:noFill/>
          <a:ln w="9525">
            <a:noFill/>
            <a:miter lim="800000"/>
            <a:headEnd/>
            <a:tailEnd/>
          </a:ln>
        </p:spPr>
      </p:pic>
      <p:pic>
        <p:nvPicPr>
          <p:cNvPr id="5" name="Picture 6"/>
          <p:cNvPicPr>
            <a:picLocks noChangeAspect="1" noChangeArrowheads="1"/>
          </p:cNvPicPr>
          <p:nvPr userDrawn="1"/>
        </p:nvPicPr>
        <p:blipFill>
          <a:blip r:embed="rId3" cstate="print"/>
          <a:srcRect/>
          <a:stretch>
            <a:fillRect/>
          </a:stretch>
        </p:blipFill>
        <p:spPr bwMode="auto">
          <a:xfrm>
            <a:off x="7164388" y="100013"/>
            <a:ext cx="1882775" cy="1168400"/>
          </a:xfrm>
          <a:prstGeom prst="rect">
            <a:avLst/>
          </a:prstGeom>
          <a:noFill/>
          <a:ln w="9525">
            <a:noFill/>
            <a:miter lim="800000"/>
            <a:headEnd/>
            <a:tailEnd/>
          </a:ln>
        </p:spPr>
      </p:pic>
      <p:sp>
        <p:nvSpPr>
          <p:cNvPr id="4099" name="Rectangle 3"/>
          <p:cNvSpPr>
            <a:spLocks noGrp="1" noChangeArrowheads="1"/>
          </p:cNvSpPr>
          <p:nvPr>
            <p:ph type="ctrTitle" hasCustomPrompt="1"/>
          </p:nvPr>
        </p:nvSpPr>
        <p:spPr>
          <a:xfrm>
            <a:off x="827088" y="2708920"/>
            <a:ext cx="7772400" cy="1007418"/>
          </a:xfrm>
        </p:spPr>
        <p:txBody>
          <a:bodyPr/>
          <a:lstStyle>
            <a:lvl1pPr algn="ctr">
              <a:defRPr sz="4000">
                <a:solidFill>
                  <a:schemeClr val="bg1"/>
                </a:solidFill>
                <a:latin typeface="+mn-ea"/>
                <a:ea typeface="+mn-ea"/>
              </a:defRPr>
            </a:lvl1pPr>
          </a:lstStyle>
          <a:p>
            <a:r>
              <a:rPr lang="en-US" dirty="0" smtClean="0"/>
              <a:t>Click to edit Master title style</a:t>
            </a:r>
            <a:endParaRPr lang="en-US" dirty="0"/>
          </a:p>
        </p:txBody>
      </p:sp>
      <p:sp>
        <p:nvSpPr>
          <p:cNvPr id="4100" name="Rectangle 4"/>
          <p:cNvSpPr>
            <a:spLocks noGrp="1" noChangeArrowheads="1"/>
          </p:cNvSpPr>
          <p:nvPr>
            <p:ph type="subTitle" idx="1"/>
          </p:nvPr>
        </p:nvSpPr>
        <p:spPr>
          <a:xfrm>
            <a:off x="2555875" y="4292600"/>
            <a:ext cx="3959225" cy="431800"/>
          </a:xfrm>
        </p:spPr>
        <p:txBody>
          <a:bodyPr/>
          <a:lstStyle>
            <a:lvl1pPr marL="0" indent="0" algn="ctr">
              <a:buFont typeface="Wingdings" pitchFamily="2" charset="2"/>
              <a:buNone/>
              <a:defRPr sz="2800">
                <a:ea typeface="黑体" pitchFamily="2" charset="-122"/>
              </a:defRPr>
            </a:lvl1pPr>
          </a:lstStyle>
          <a:p>
            <a:r>
              <a:rPr lang="en-US" smtClean="0"/>
              <a:t>Click to edit Master subtitle style</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a:off x="0" y="908050"/>
            <a:ext cx="9144000" cy="0"/>
          </a:xfrm>
          <a:prstGeom prst="line">
            <a:avLst/>
          </a:prstGeom>
          <a:noFill/>
          <a:ln w="25400">
            <a:solidFill>
              <a:srgbClr val="FF0000"/>
            </a:solidFill>
            <a:round/>
            <a:headEnd/>
            <a:tailEnd/>
          </a:ln>
          <a:extLst/>
        </p:spPr>
        <p:txBody>
          <a:bodyPr anchor="ctr"/>
          <a:lstStyle/>
          <a:p>
            <a:pPr>
              <a:defRPr/>
            </a:pPr>
            <a:endParaRPr lang="zh-CN" altLang="en-US" sz="1400" b="1">
              <a:solidFill>
                <a:srgbClr val="000000"/>
              </a:solidFill>
              <a:ea typeface="楷体_GB2312"/>
            </a:endParaRPr>
          </a:p>
        </p:txBody>
      </p:sp>
      <p:pic>
        <p:nvPicPr>
          <p:cNvPr id="5" name="Picture 10" descr="色条 拷贝"/>
          <p:cNvPicPr>
            <a:picLocks noChangeAspect="1" noChangeArrowheads="1"/>
          </p:cNvPicPr>
          <p:nvPr userDrawn="1"/>
        </p:nvPicPr>
        <p:blipFill>
          <a:blip r:embed="rId2" cstate="print"/>
          <a:srcRect/>
          <a:stretch>
            <a:fillRect/>
          </a:stretch>
        </p:blipFill>
        <p:spPr bwMode="auto">
          <a:xfrm>
            <a:off x="0" y="0"/>
            <a:ext cx="971550" cy="920750"/>
          </a:xfrm>
          <a:prstGeom prst="rect">
            <a:avLst/>
          </a:prstGeom>
          <a:noFill/>
          <a:ln w="9525">
            <a:noFill/>
            <a:miter lim="800000"/>
            <a:headEnd/>
            <a:tailEnd/>
          </a:ln>
        </p:spPr>
      </p:pic>
      <p:sp>
        <p:nvSpPr>
          <p:cNvPr id="6" name="Text Box 8"/>
          <p:cNvSpPr txBox="1">
            <a:spLocks noChangeArrowheads="1"/>
          </p:cNvSpPr>
          <p:nvPr userDrawn="1"/>
        </p:nvSpPr>
        <p:spPr bwMode="auto">
          <a:xfrm>
            <a:off x="250825" y="404813"/>
            <a:ext cx="936625" cy="366712"/>
          </a:xfrm>
          <a:prstGeom prst="rect">
            <a:avLst/>
          </a:prstGeom>
          <a:noFill/>
          <a:ln>
            <a:noFill/>
          </a:ln>
          <a:extLst/>
        </p:spPr>
        <p:txBody>
          <a:bodyPr>
            <a:spAutoFit/>
          </a:bodyPr>
          <a:lstStyle>
            <a:lvl1pPr eaLnBrk="0" hangingPunct="0">
              <a:defRPr sz="1400" b="1">
                <a:solidFill>
                  <a:schemeClr val="tx1"/>
                </a:solidFill>
                <a:latin typeface="楷体_GB2312"/>
                <a:ea typeface="楷体_GB2312"/>
                <a:cs typeface="楷体_GB2312"/>
              </a:defRPr>
            </a:lvl1pPr>
            <a:lvl2pPr marL="742950" indent="-285750" eaLnBrk="0" hangingPunct="0">
              <a:defRPr sz="1400" b="1">
                <a:solidFill>
                  <a:schemeClr val="tx1"/>
                </a:solidFill>
                <a:latin typeface="楷体_GB2312"/>
                <a:ea typeface="楷体_GB2312"/>
                <a:cs typeface="楷体_GB2312"/>
              </a:defRPr>
            </a:lvl2pPr>
            <a:lvl3pPr marL="1143000" indent="-228600" eaLnBrk="0" hangingPunct="0">
              <a:defRPr sz="1400" b="1">
                <a:solidFill>
                  <a:schemeClr val="tx1"/>
                </a:solidFill>
                <a:latin typeface="楷体_GB2312"/>
                <a:ea typeface="楷体_GB2312"/>
                <a:cs typeface="楷体_GB2312"/>
              </a:defRPr>
            </a:lvl3pPr>
            <a:lvl4pPr marL="1600200" indent="-228600" eaLnBrk="0" hangingPunct="0">
              <a:defRPr sz="1400" b="1">
                <a:solidFill>
                  <a:schemeClr val="tx1"/>
                </a:solidFill>
                <a:latin typeface="楷体_GB2312"/>
                <a:ea typeface="楷体_GB2312"/>
                <a:cs typeface="楷体_GB2312"/>
              </a:defRPr>
            </a:lvl4pPr>
            <a:lvl5pPr marL="2057400" indent="-228600" eaLnBrk="0" hangingPunct="0">
              <a:defRPr sz="1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1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1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1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1400" b="1">
                <a:solidFill>
                  <a:schemeClr val="tx1"/>
                </a:solidFill>
                <a:latin typeface="楷体_GB2312"/>
                <a:ea typeface="楷体_GB2312"/>
                <a:cs typeface="楷体_GB2312"/>
              </a:defRPr>
            </a:lvl9pPr>
          </a:lstStyle>
          <a:p>
            <a:pPr eaLnBrk="1" hangingPunct="1">
              <a:spcBef>
                <a:spcPct val="50000"/>
              </a:spcBef>
              <a:defRPr/>
            </a:pPr>
            <a:endParaRPr lang="en-US" altLang="zh-CN" sz="1800" b="0" smtClean="0">
              <a:solidFill>
                <a:srgbClr val="000000"/>
              </a:solidFill>
              <a:latin typeface="Arial" pitchFamily="34" charset="0"/>
              <a:ea typeface="幼圆" pitchFamily="49" charset="-122"/>
            </a:endParaRPr>
          </a:p>
        </p:txBody>
      </p:sp>
      <p:pic>
        <p:nvPicPr>
          <p:cNvPr id="7" name="Picture 9"/>
          <p:cNvPicPr>
            <a:picLocks noChangeAspect="1" noChangeArrowheads="1"/>
          </p:cNvPicPr>
          <p:nvPr userDrawn="1"/>
        </p:nvPicPr>
        <p:blipFill>
          <a:blip r:embed="rId3" cstate="print"/>
          <a:srcRect/>
          <a:stretch>
            <a:fillRect/>
          </a:stretch>
        </p:blipFill>
        <p:spPr bwMode="auto">
          <a:xfrm>
            <a:off x="7802563" y="0"/>
            <a:ext cx="1306512" cy="81121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19256" cy="5112568"/>
          </a:xfrm>
          <a:prstGeom prst="rect">
            <a:avLst/>
          </a:prstGeom>
        </p:spPr>
        <p:txBody>
          <a:bodyPr/>
          <a:lstStyle>
            <a:lvl1pPr marL="342900" indent="-342900">
              <a:buClr>
                <a:srgbClr val="0033CC"/>
              </a:buClr>
              <a:buFont typeface="Wingdings" pitchFamily="2" charset="2"/>
              <a:buChar char="p"/>
              <a:defRPr sz="2400" b="1"/>
            </a:lvl1pPr>
            <a:lvl2pPr marL="742950" indent="-285750">
              <a:buClr>
                <a:srgbClr val="0033CC"/>
              </a:buClr>
              <a:buFont typeface="Wingdings" pitchFamily="2" charset="2"/>
              <a:buChar char="Ø"/>
              <a:defRPr sz="2400"/>
            </a:lvl2pPr>
            <a:lvl3pPr>
              <a:buClr>
                <a:srgbClr val="0033CC"/>
              </a:buClr>
              <a:defRPr/>
            </a:lvl3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7" name="Rectangle 7"/>
          <p:cNvSpPr>
            <a:spLocks noGrp="1" noChangeArrowheads="1"/>
          </p:cNvSpPr>
          <p:nvPr>
            <p:ph type="title"/>
          </p:nvPr>
        </p:nvSpPr>
        <p:spPr bwMode="auto">
          <a:xfrm>
            <a:off x="539750" y="142875"/>
            <a:ext cx="6556375" cy="666750"/>
          </a:xfrm>
          <a:prstGeom prst="rect">
            <a:avLst/>
          </a:prstGeom>
          <a:noFill/>
          <a:ln>
            <a:noFill/>
          </a:ln>
          <a:extLst/>
        </p:spPr>
        <p:txBody>
          <a:bodyPr vert="horz" wrap="square" lIns="91440" tIns="45720" rIns="91440" bIns="45720" numCol="1" anchor="ctr" anchorCtr="0" compatLnSpc="1">
            <a:prstTxWarp prst="textNoShape">
              <a:avLst/>
            </a:prstTxWarp>
          </a:bodyPr>
          <a:lstStyle>
            <a:lvl1pPr algn="l">
              <a:defRPr sz="2400" b="1"/>
            </a:lvl1pPr>
          </a:lstStyle>
          <a:p>
            <a:pPr lvl="0"/>
            <a:r>
              <a:rPr lang="en-US" altLang="zh-CN" smtClean="0"/>
              <a:t>Click to edit Master title style</a:t>
            </a:r>
            <a:endParaRPr lang="zh-CN" altLang="en-US" dirty="0"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ED95535E-1D74-4242-9A3E-66BCE0A8709A}" type="datetimeFigureOut">
              <a:rPr lang="zh-CN" altLang="en-US"/>
              <a:pPr>
                <a:defRPr/>
              </a:pPr>
              <a:t>2013/1/16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24565EA-E8C5-4D43-BDA3-FE0E48EC352D}" type="slidenum">
              <a:rPr lang="zh-CN" altLang="en-US"/>
              <a:pPr>
                <a:defRPr/>
              </a:pPr>
              <a:t>‹#›</a:t>
            </a:fld>
            <a:endParaRPr lang="en-US" altLang="zh-CN"/>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5138" y="115888"/>
            <a:ext cx="2139950" cy="6016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5288" y="115888"/>
            <a:ext cx="6267450" cy="6016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87450" y="115888"/>
            <a:ext cx="6192838" cy="6667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5288" y="1268413"/>
            <a:ext cx="8559800" cy="4864100"/>
          </a:xfrm>
        </p:spPr>
        <p:txBody>
          <a:bodyPr/>
          <a:lstStyle/>
          <a:p>
            <a:pPr lvl="0"/>
            <a:r>
              <a:rPr lang="en-US" noProof="0" smtClean="0"/>
              <a:t>Click icon to add table</a:t>
            </a:r>
            <a:endParaRPr lang="en-US" noProof="0" dirty="0" smtClean="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FC18F8D2-F473-4F6E-ABFA-BF24937471A5}" type="datetimeFigureOut">
              <a:rPr lang="zh-CN" altLang="en-US"/>
              <a:pPr>
                <a:defRPr/>
              </a:pPr>
              <a:t>2013/1/16</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DE0EC84-3660-43DA-AD41-EF6A4A955412}" type="slidenum">
              <a:rPr lang="zh-CN" altLang="en-US"/>
              <a:pPr>
                <a:defRPr/>
              </a:pPr>
              <a:t>‹#›</a:t>
            </a:fld>
            <a:endParaRPr lang="en-US" altLang="zh-CN"/>
          </a:p>
        </p:txBody>
      </p:sp>
    </p:spTree>
  </p:cSld>
  <p:clrMapOvr>
    <a:masterClrMapping/>
  </p:clrMapOvr>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87450" y="115888"/>
            <a:ext cx="6192838" cy="66675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395288" y="1268413"/>
            <a:ext cx="8559800" cy="4864100"/>
          </a:xfrm>
        </p:spPr>
        <p:txBody>
          <a:bodyPr/>
          <a:lstStyle/>
          <a:p>
            <a:pPr lvl="0"/>
            <a:r>
              <a:rPr lang="en-US" noProof="0" smtClean="0"/>
              <a:t>Click icon to add SmartArt graphic</a:t>
            </a:r>
            <a:endParaRPr lang="en-US" noProof="0" dirty="0" smtClean="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87450" y="115888"/>
            <a:ext cx="6192838" cy="666750"/>
          </a:xfrm>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a:xfrm>
            <a:off x="395288" y="1268413"/>
            <a:ext cx="8559800" cy="48641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7596188" y="6381750"/>
            <a:ext cx="1247775" cy="476250"/>
          </a:xfrm>
          <a:prstGeom prst="rect">
            <a:avLst/>
          </a:prstGeom>
        </p:spPr>
        <p:txBody>
          <a:bodyPr/>
          <a:lstStyle>
            <a:lvl1pPr>
              <a:defRPr/>
            </a:lvl1pPr>
          </a:lstStyle>
          <a:p>
            <a:r>
              <a:rPr lang="zh-CN"/>
              <a:t>－</a:t>
            </a:r>
            <a:fld id="{C20C6D85-EF8F-4E74-A4EA-1A1986519B3B}" type="slidenum">
              <a:rPr lang="en-US" altLang="zh-CN"/>
              <a:pPr/>
              <a:t>‹#›</a:t>
            </a:fld>
            <a:r>
              <a:rPr lang="zh-CN"/>
              <a:t>－</a:t>
            </a:r>
            <a:endParaRPr lang="zh-CN" sz="1800" b="0">
              <a:latin typeface="Arial" pitchFamily="34" charset="0"/>
              <a:ea typeface="宋体" pitchFamily="2" charset="-122"/>
            </a:endParaRPr>
          </a:p>
        </p:txBody>
      </p:sp>
    </p:spTree>
    <p:extLst>
      <p:ext uri="{BB962C8B-B14F-4D97-AF65-F5344CB8AC3E}">
        <p14:creationId xmlns:p14="http://schemas.microsoft.com/office/powerpoint/2010/main" val="188004864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57338"/>
            <a:ext cx="91440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l="10513" t="10342" r="12415" b="6898"/>
          <a:stretch>
            <a:fillRect/>
          </a:stretch>
        </p:blipFill>
        <p:spPr bwMode="auto">
          <a:xfrm>
            <a:off x="7470775" y="52388"/>
            <a:ext cx="137953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a:spLocks noGrp="1" noChangeArrowheads="1"/>
          </p:cNvSpPr>
          <p:nvPr>
            <p:ph type="subTitle" idx="1"/>
          </p:nvPr>
        </p:nvSpPr>
        <p:spPr>
          <a:xfrm>
            <a:off x="1371600" y="5300663"/>
            <a:ext cx="6400800" cy="1008062"/>
          </a:xfrm>
          <a:prstGeom prst="rect">
            <a:avLst/>
          </a:prstGeom>
        </p:spPr>
        <p:txBody>
          <a:bodyPr anchor="ctr"/>
          <a:lstStyle>
            <a:lvl1pPr marL="0" indent="0" algn="ctr" eaLnBrk="1" hangingPunct="1">
              <a:lnSpc>
                <a:spcPct val="150000"/>
              </a:lnSpc>
              <a:buClr>
                <a:schemeClr val="hlink"/>
              </a:buClr>
              <a:buSzTx/>
              <a:buFontTx/>
              <a:buNone/>
              <a:defRPr sz="2000" smtClean="0">
                <a:ea typeface="黑体" pitchFamily="2" charset="-122"/>
              </a:defRPr>
            </a:lvl1pPr>
          </a:lstStyle>
          <a:p>
            <a:r>
              <a:rPr lang="zh-CN" altLang="en-US" smtClean="0"/>
              <a:t>单击此处编辑母版副标题样式</a:t>
            </a:r>
          </a:p>
        </p:txBody>
      </p:sp>
      <p:sp>
        <p:nvSpPr>
          <p:cNvPr id="14" name="Rectangle 7"/>
          <p:cNvSpPr>
            <a:spLocks noGrp="1" noChangeArrowheads="1"/>
          </p:cNvSpPr>
          <p:nvPr>
            <p:ph type="ctrTitle"/>
          </p:nvPr>
        </p:nvSpPr>
        <p:spPr>
          <a:xfrm>
            <a:off x="685800" y="2130425"/>
            <a:ext cx="7772400" cy="1470025"/>
          </a:xfrm>
          <a:prstGeom prst="rect">
            <a:avLst/>
          </a:prstGeom>
        </p:spPr>
        <p:txBody>
          <a:bodyPr/>
          <a:lstStyle>
            <a:lvl1pPr algn="ctr" eaLnBrk="1" hangingPunct="1">
              <a:defRPr sz="4000" b="0" smtClean="0">
                <a:solidFill>
                  <a:schemeClr val="bg1"/>
                </a:solidFill>
                <a:effectLst/>
                <a:latin typeface="华文细黑" pitchFamily="2" charset="-122"/>
              </a:defRPr>
            </a:lvl1pPr>
          </a:lstStyle>
          <a:p>
            <a:r>
              <a:rPr lang="zh-CN" altLang="en-US" smtClean="0"/>
              <a:t>单击此处编辑母版标题样式</a:t>
            </a:r>
          </a:p>
        </p:txBody>
      </p:sp>
    </p:spTree>
    <p:extLst>
      <p:ext uri="{BB962C8B-B14F-4D97-AF65-F5344CB8AC3E}">
        <p14:creationId xmlns:p14="http://schemas.microsoft.com/office/powerpoint/2010/main" val="1569546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19256" cy="5112568"/>
          </a:xfrm>
          <a:prstGeom prst="rect">
            <a:avLst/>
          </a:prstGeom>
        </p:spPr>
        <p:txBody>
          <a:bodyPr/>
          <a:lstStyle>
            <a:lvl1pPr marL="342900" indent="-342900">
              <a:buClr>
                <a:srgbClr val="0033CC"/>
              </a:buClr>
              <a:buFont typeface="Wingdings" pitchFamily="2" charset="2"/>
              <a:buChar char="p"/>
              <a:defRPr sz="2400" b="1"/>
            </a:lvl1pPr>
            <a:lvl2pPr marL="742950" indent="-285750">
              <a:buClr>
                <a:srgbClr val="0033CC"/>
              </a:buClr>
              <a:buFont typeface="Wingdings" pitchFamily="2" charset="2"/>
              <a:buChar char="Ø"/>
              <a:defRPr sz="2400"/>
            </a:lvl2pPr>
            <a:lvl3pPr>
              <a:buClr>
                <a:srgbClr val="0033CC"/>
              </a:buCl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7"/>
          <p:cNvSpPr>
            <a:spLocks noGrp="1" noChangeArrowheads="1"/>
          </p:cNvSpPr>
          <p:nvPr>
            <p:ph type="title"/>
          </p:nvPr>
        </p:nvSpPr>
        <p:spPr bwMode="auto">
          <a:xfrm>
            <a:off x="539750" y="142875"/>
            <a:ext cx="6556375" cy="666750"/>
          </a:xfrm>
          <a:prstGeom prst="rect">
            <a:avLst/>
          </a:prstGeom>
          <a:noFill/>
          <a:ln>
            <a:noFill/>
          </a:ln>
          <a:extLst/>
        </p:spPr>
        <p:txBody>
          <a:bodyPr vert="horz" wrap="square" lIns="91440" tIns="45720" rIns="91440" bIns="45720" numCol="1" anchor="ctr" anchorCtr="0" compatLnSpc="1">
            <a:prstTxWarp prst="textNoShape">
              <a:avLst/>
            </a:prstTxWarp>
          </a:bodyPr>
          <a:lstStyle>
            <a:lvl1pPr algn="l">
              <a:defRPr sz="2400" b="1"/>
            </a:lvl1pPr>
          </a:lstStyle>
          <a:p>
            <a:pPr lvl="0"/>
            <a:r>
              <a:rPr lang="zh-CN" altLang="en-US" dirty="0" smtClean="0"/>
              <a:t>单击此处编辑母版标题样式</a:t>
            </a: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6ABAD1-355B-4743-8118-A2049E4A3AA4}" type="slidenum">
              <a:rPr lang="zh-CN" altLang="en-US"/>
              <a:pPr>
                <a:defRPr/>
              </a:pPr>
              <a:t>‹#›</a:t>
            </a:fld>
            <a:endParaRPr lang="zh-CN" altLang="en-US"/>
          </a:p>
        </p:txBody>
      </p:sp>
    </p:spTree>
    <p:extLst>
      <p:ext uri="{BB962C8B-B14F-4D97-AF65-F5344CB8AC3E}">
        <p14:creationId xmlns:p14="http://schemas.microsoft.com/office/powerpoint/2010/main" val="19082196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84B639-4514-4020-AFE6-34EA2B33545C}" type="slidenum">
              <a:rPr lang="zh-CN" altLang="en-US"/>
              <a:pPr>
                <a:defRPr/>
              </a:pPr>
              <a:t>‹#›</a:t>
            </a:fld>
            <a:endParaRPr lang="zh-CN" altLang="en-US"/>
          </a:p>
        </p:txBody>
      </p:sp>
    </p:spTree>
    <p:extLst>
      <p:ext uri="{BB962C8B-B14F-4D97-AF65-F5344CB8AC3E}">
        <p14:creationId xmlns:p14="http://schemas.microsoft.com/office/powerpoint/2010/main" val="276866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4"/>
          <p:cNvSpPr>
            <a:spLocks noGrp="1"/>
          </p:cNvSpPr>
          <p:nvPr>
            <p:ph type="ftr" sz="quarter" idx="11"/>
          </p:nvPr>
        </p:nvSpPr>
        <p:spPr>
          <a:xfrm>
            <a:off x="452264" y="6356350"/>
            <a:ext cx="2895600" cy="365125"/>
          </a:xfrm>
        </p:spPr>
        <p:txBody>
          <a:bodyPr/>
          <a:lstStyle>
            <a:lvl1pPr>
              <a:defRPr/>
            </a:lvl1pPr>
          </a:lstStyle>
          <a:p>
            <a:pPr>
              <a:defRPr/>
            </a:pP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B12FF210-3557-4B2B-91C3-240194162B8D}" type="slidenum">
              <a:rPr lang="zh-CN" altLang="en-US"/>
              <a:pPr>
                <a:defRPr/>
              </a:pPr>
              <a:t>‹#›</a:t>
            </a:fld>
            <a:endParaRPr lang="zh-CN" altLang="en-US"/>
          </a:p>
        </p:txBody>
      </p:sp>
    </p:spTree>
    <p:extLst>
      <p:ext uri="{BB962C8B-B14F-4D97-AF65-F5344CB8AC3E}">
        <p14:creationId xmlns:p14="http://schemas.microsoft.com/office/powerpoint/2010/main" val="30494910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1DA6251-29BA-445B-9F30-A8FCB47B3E61}" type="slidenum">
              <a:rPr lang="zh-CN" altLang="en-US"/>
              <a:pPr>
                <a:defRPr/>
              </a:pPr>
              <a:t>‹#›</a:t>
            </a:fld>
            <a:endParaRPr lang="zh-CN" altLang="en-US"/>
          </a:p>
        </p:txBody>
      </p:sp>
    </p:spTree>
    <p:extLst>
      <p:ext uri="{BB962C8B-B14F-4D97-AF65-F5344CB8AC3E}">
        <p14:creationId xmlns:p14="http://schemas.microsoft.com/office/powerpoint/2010/main" val="41002349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CBB8064-E9E7-40D0-9D78-2E8966663471}" type="slidenum">
              <a:rPr lang="zh-CN" altLang="en-US"/>
              <a:pPr>
                <a:defRPr/>
              </a:pPr>
              <a:t>‹#›</a:t>
            </a:fld>
            <a:endParaRPr lang="zh-CN" altLang="en-US"/>
          </a:p>
        </p:txBody>
      </p:sp>
    </p:spTree>
    <p:extLst>
      <p:ext uri="{BB962C8B-B14F-4D97-AF65-F5344CB8AC3E}">
        <p14:creationId xmlns:p14="http://schemas.microsoft.com/office/powerpoint/2010/main" val="1148706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83D35D7-8062-462A-8D65-CA706CF16EA3}" type="slidenum">
              <a:rPr lang="zh-CN" altLang="en-US"/>
              <a:pPr>
                <a:defRPr/>
              </a:pPr>
              <a:t>‹#›</a:t>
            </a:fld>
            <a:endParaRPr lang="zh-CN" altLang="en-US"/>
          </a:p>
        </p:txBody>
      </p:sp>
    </p:spTree>
    <p:extLst>
      <p:ext uri="{BB962C8B-B14F-4D97-AF65-F5344CB8AC3E}">
        <p14:creationId xmlns:p14="http://schemas.microsoft.com/office/powerpoint/2010/main" val="192486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BC7C876C-BA56-4DDC-85FB-D1F8F4EDED1E}" type="datetimeFigureOut">
              <a:rPr lang="zh-CN" altLang="en-US"/>
              <a:pPr>
                <a:defRPr/>
              </a:pPr>
              <a:t>2013/1/16</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852A7748-5600-45FA-89FF-6D7D7846C0D5}" type="slidenum">
              <a:rPr lang="zh-CN" altLang="en-US"/>
              <a:pPr>
                <a:defRPr/>
              </a:pPr>
              <a:t>‹#›</a:t>
            </a:fld>
            <a:endParaRPr lang="en-US" altLang="zh-CN"/>
          </a:p>
        </p:txBody>
      </p:sp>
    </p:spTree>
  </p:cSld>
  <p:clrMapOvr>
    <a:masterClrMapping/>
  </p:clrMapOvr>
  <p:hf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2E3FC99-1302-4DB6-935F-6847D8BCFBC1}" type="datetimeFigureOut">
              <a:rPr lang="zh-CN" altLang="en-US"/>
              <a:pPr>
                <a:defRPr/>
              </a:pPr>
              <a:t>2013/1/16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0356EA1-0F73-40F4-BA64-EBFD964AAEE4}" type="slidenum">
              <a:rPr lang="zh-CN" altLang="en-US"/>
              <a:pPr>
                <a:defRPr/>
              </a:pPr>
              <a:t>‹#›</a:t>
            </a:fld>
            <a:endParaRPr lang="zh-CN" altLang="en-US"/>
          </a:p>
        </p:txBody>
      </p:sp>
    </p:spTree>
    <p:extLst>
      <p:ext uri="{BB962C8B-B14F-4D97-AF65-F5344CB8AC3E}">
        <p14:creationId xmlns:p14="http://schemas.microsoft.com/office/powerpoint/2010/main" val="958671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54CFD7B2-554E-4CE3-9D5A-4BE0BD3DEC6E}" type="datetimeFigureOut">
              <a:rPr lang="zh-CN" altLang="en-US"/>
              <a:pPr>
                <a:defRPr/>
              </a:pPr>
              <a:t>2013/1/16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F538B3-E342-41A4-B9BD-D634FE7C54EF}" type="slidenum">
              <a:rPr lang="zh-CN" altLang="en-US"/>
              <a:pPr>
                <a:defRPr/>
              </a:pPr>
              <a:t>‹#›</a:t>
            </a:fld>
            <a:endParaRPr lang="zh-CN" altLang="en-US"/>
          </a:p>
        </p:txBody>
      </p:sp>
    </p:spTree>
    <p:extLst>
      <p:ext uri="{BB962C8B-B14F-4D97-AF65-F5344CB8AC3E}">
        <p14:creationId xmlns:p14="http://schemas.microsoft.com/office/powerpoint/2010/main" val="30623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137F6774-8157-41E3-A280-F18ACFD55E5C}" type="datetimeFigureOut">
              <a:rPr lang="zh-CN" altLang="en-US"/>
              <a:pPr>
                <a:defRPr/>
              </a:pPr>
              <a:t>2013/1/16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097326-5BF6-4C45-9387-A2E2AE8CBC71}" type="slidenum">
              <a:rPr lang="zh-CN" altLang="en-US"/>
              <a:pPr>
                <a:defRPr/>
              </a:pPr>
              <a:t>‹#›</a:t>
            </a:fld>
            <a:endParaRPr lang="zh-CN" altLang="en-US"/>
          </a:p>
        </p:txBody>
      </p:sp>
    </p:spTree>
    <p:extLst>
      <p:ext uri="{BB962C8B-B14F-4D97-AF65-F5344CB8AC3E}">
        <p14:creationId xmlns:p14="http://schemas.microsoft.com/office/powerpoint/2010/main" val="41481458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3E55FFD-B445-4BF6-AA6B-B1159D9358A8}" type="datetimeFigureOut">
              <a:rPr lang="zh-CN" altLang="en-US"/>
              <a:pPr>
                <a:defRPr/>
              </a:pPr>
              <a:t>2013/1/16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5A0B5C3-34BF-438E-8420-7B052284C03C}" type="slidenum">
              <a:rPr lang="zh-CN" altLang="en-US"/>
              <a:pPr>
                <a:defRPr/>
              </a:pPr>
              <a:t>‹#›</a:t>
            </a:fld>
            <a:endParaRPr lang="zh-CN" altLang="en-US"/>
          </a:p>
        </p:txBody>
      </p:sp>
    </p:spTree>
    <p:extLst>
      <p:ext uri="{BB962C8B-B14F-4D97-AF65-F5344CB8AC3E}">
        <p14:creationId xmlns:p14="http://schemas.microsoft.com/office/powerpoint/2010/main" val="1912444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2D5943C-32BF-45EC-8DF3-6D22C38D0376}" type="datetimeFigureOut">
              <a:rPr lang="zh-CN" altLang="en-US"/>
              <a:pPr>
                <a:defRPr/>
              </a:pPr>
              <a:t>2013/1/16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A144AC4-8E59-46EE-88A7-FE6DD16C8E32}" type="slidenum">
              <a:rPr lang="zh-CN" altLang="en-US"/>
              <a:pPr>
                <a:defRPr/>
              </a:pPr>
              <a:t>‹#›</a:t>
            </a:fld>
            <a:endParaRPr lang="zh-CN" altLang="en-US"/>
          </a:p>
        </p:txBody>
      </p:sp>
    </p:spTree>
    <p:extLst>
      <p:ext uri="{BB962C8B-B14F-4D97-AF65-F5344CB8AC3E}">
        <p14:creationId xmlns:p14="http://schemas.microsoft.com/office/powerpoint/2010/main" val="20361014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9540E7C-A374-4AA0-A007-9A04612DAC16}" type="datetimeFigureOut">
              <a:rPr lang="zh-CN" altLang="en-US"/>
              <a:pPr>
                <a:defRPr/>
              </a:pPr>
              <a:t>2013/1/16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092E74C-FD37-4ED3-BA1B-05DDC898612F}" type="slidenum">
              <a:rPr lang="zh-CN" altLang="en-US"/>
              <a:pPr>
                <a:defRPr/>
              </a:pPr>
              <a:t>‹#›</a:t>
            </a:fld>
            <a:endParaRPr lang="zh-CN" altLang="en-US"/>
          </a:p>
        </p:txBody>
      </p:sp>
    </p:spTree>
    <p:extLst>
      <p:ext uri="{BB962C8B-B14F-4D97-AF65-F5344CB8AC3E}">
        <p14:creationId xmlns:p14="http://schemas.microsoft.com/office/powerpoint/2010/main" val="22870018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Oval 7"/>
          <p:cNvSpPr>
            <a:spLocks noChangeArrowheads="1"/>
          </p:cNvSpPr>
          <p:nvPr userDrawn="1"/>
        </p:nvSpPr>
        <p:spPr bwMode="auto">
          <a:xfrm>
            <a:off x="8643938" y="6500813"/>
            <a:ext cx="457200" cy="322262"/>
          </a:xfrm>
          <a:prstGeom prst="ellipse">
            <a:avLst/>
          </a:prstGeom>
          <a:gradFill flip="none" rotWithShape="1">
            <a:gsLst>
              <a:gs pos="0">
                <a:srgbClr val="FF0000"/>
              </a:gs>
              <a:gs pos="100000">
                <a:srgbClr val="FEE7F2"/>
              </a:gs>
            </a:gsLst>
            <a:lin ang="5400000" scaled="0"/>
            <a:tileRect/>
          </a:gradFill>
          <a:ln w="9525">
            <a:noFill/>
            <a:round/>
            <a:headEnd/>
            <a:tailEnd/>
          </a:ln>
          <a:effectLst/>
        </p:spPr>
        <p:txBody>
          <a:bodyPr wrap="none" anchor="ctr"/>
          <a:lstStyle/>
          <a:p>
            <a:pPr algn="ctr">
              <a:defRPr/>
            </a:pPr>
            <a:fld id="{F52F7982-593E-4104-A711-F7EEE4D54BDF}" type="slidenum">
              <a:rPr lang="en-US" altLang="zh-CN">
                <a:solidFill>
                  <a:srgbClr val="FFFFFF"/>
                </a:solidFill>
                <a:effectLst>
                  <a:outerShdw blurRad="38100" dist="38100" dir="2700000" algn="tl">
                    <a:srgbClr val="000000"/>
                  </a:outerShdw>
                </a:effectLst>
                <a:latin typeface="楷体_GB2312" pitchFamily="49" charset="-122"/>
                <a:ea typeface="楷体_GB2312" pitchFamily="49" charset="-122"/>
              </a:rPr>
              <a:pPr algn="ctr">
                <a:defRPr/>
              </a:pPr>
              <a:t>‹#›</a:t>
            </a:fld>
            <a:endParaRPr lang="en-US" altLang="zh-CN" dirty="0">
              <a:solidFill>
                <a:srgbClr val="FFFFFF"/>
              </a:solidFill>
              <a:effectLst>
                <a:outerShdw blurRad="38100" dist="38100" dir="2700000" algn="tl">
                  <a:srgbClr val="000000"/>
                </a:outerShdw>
              </a:effectLst>
              <a:latin typeface="楷体_GB2312" pitchFamily="49" charset="-122"/>
              <a:ea typeface="楷体_GB2312" pitchFamily="49" charset="-122"/>
            </a:endParaRPr>
          </a:p>
        </p:txBody>
      </p:sp>
      <p:sp>
        <p:nvSpPr>
          <p:cNvPr id="2" name="Title 1"/>
          <p:cNvSpPr>
            <a:spLocks noGrp="1"/>
          </p:cNvSpPr>
          <p:nvPr>
            <p:ph type="title"/>
          </p:nvPr>
        </p:nvSpPr>
        <p:spPr>
          <a:xfrm>
            <a:off x="1187450" y="115888"/>
            <a:ext cx="6192838" cy="6667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95288" y="1268413"/>
            <a:ext cx="8559800" cy="48641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1054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803E4756-36EA-4061-B683-2D78A5CE027B}" type="datetimeFigureOut">
              <a:rPr lang="zh-CN" altLang="en-US"/>
              <a:pPr>
                <a:defRPr/>
              </a:pPr>
              <a:t>2013/1/16</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57D091DD-6EC5-4377-A713-4DE6EDF4BA5F}" type="slidenum">
              <a:rPr lang="zh-CN" altLang="en-US"/>
              <a:pPr>
                <a:defRPr/>
              </a:pPr>
              <a:t>‹#›</a:t>
            </a:fld>
            <a:endParaRPr lang="en-US" altLang="zh-C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en-US" altLang="zh-CN" smtClean="0"/>
              <a:t>Click to edit Master title style</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04232A1A-9FBF-4926-B459-BD13552420AA}" type="datetimeFigureOut">
              <a:rPr lang="zh-CN" altLang="en-US"/>
              <a:pPr>
                <a:defRPr/>
              </a:pPr>
              <a:t>2013/1/16</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60DE467-2101-4EEB-8C73-0A383BD4052A}" type="slidenum">
              <a:rPr lang="zh-CN" altLang="en-US"/>
              <a:pPr>
                <a:defRPr/>
              </a:pPr>
              <a:t>‹#›</a:t>
            </a:fld>
            <a:endParaRPr lang="en-US" altLang="zh-CN"/>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2436F187-C6C9-485E-A444-98AB4A387F53}" type="datetimeFigureOut">
              <a:rPr lang="zh-CN" altLang="en-US"/>
              <a:pPr>
                <a:defRPr/>
              </a:pPr>
              <a:t>2013/1/16</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3F772C20-0C7B-4BFB-A67D-4C5134758431}" type="slidenum">
              <a:rPr lang="zh-CN" altLang="en-US"/>
              <a:pPr>
                <a:defRPr/>
              </a:pPr>
              <a:t>‹#›</a:t>
            </a:fld>
            <a:endParaRPr lang="en-US" altLang="zh-CN"/>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6C91CCA5-B67C-4040-BB4D-73F3A826D7E3}" type="datetimeFigureOut">
              <a:rPr lang="zh-CN" altLang="en-US"/>
              <a:pPr>
                <a:defRPr/>
              </a:pPr>
              <a:t>2013/1/16</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D4193EA5-687D-47B3-B153-22610B348159}" type="slidenum">
              <a:rPr lang="zh-CN" altLang="en-US"/>
              <a:pPr>
                <a:defRPr/>
              </a:pPr>
              <a:t>‹#›</a:t>
            </a:fld>
            <a:endParaRPr lang="en-US" altLang="zh-C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98C2A86F-DAFC-4165-AC31-B80CEBEBD622}" type="datetimeFigureOut">
              <a:rPr lang="zh-CN" altLang="en-US"/>
              <a:pPr>
                <a:defRPr/>
              </a:pPr>
              <a:t>2013/1/16</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CDDCD4A8-7FC6-435B-8D69-7FE0B1DC8BB0}" type="slidenum">
              <a:rPr lang="zh-CN" altLang="en-US"/>
              <a:pPr>
                <a:defRPr/>
              </a:pPr>
              <a:t>‹#›</a:t>
            </a:fld>
            <a:endParaRPr lang="en-US" altLang="zh-CN"/>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4.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image" Target="../media/image3.jpeg"/><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image" Target="../media/image1.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3.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页脚占位符 4"/>
          <p:cNvSpPr>
            <a:spLocks noGrp="1"/>
          </p:cNvSpPr>
          <p:nvPr>
            <p:ph type="ftr" sz="quarter" idx="3"/>
          </p:nvPr>
        </p:nvSpPr>
        <p:spPr>
          <a:xfrm>
            <a:off x="3124200" y="6356350"/>
            <a:ext cx="2895600" cy="365125"/>
          </a:xfrm>
          <a:prstGeom prst="rect">
            <a:avLst/>
          </a:prstGeom>
        </p:spPr>
        <p:txBody>
          <a:bodyPr/>
          <a:lstStyle>
            <a:lvl1pPr algn="l" eaLnBrk="1" fontAlgn="auto" hangingPunct="1">
              <a:lnSpc>
                <a:spcPct val="100000"/>
              </a:lnSpc>
              <a:spcBef>
                <a:spcPts val="0"/>
              </a:spcBef>
              <a:spcAft>
                <a:spcPts val="0"/>
              </a:spcAft>
              <a:defRPr sz="1800" b="0">
                <a:solidFill>
                  <a:srgbClr val="000000"/>
                </a:solidFill>
                <a:effectLst/>
                <a:latin typeface="Arial" pitchFamily="34" charset="0"/>
                <a:ea typeface="+mn-ea"/>
                <a:cs typeface="+mn-cs"/>
              </a:defRPr>
            </a:lvl1pPr>
          </a:lstStyle>
          <a:p>
            <a:pPr>
              <a:defRPr/>
            </a:pPr>
            <a:endParaRPr lang="en-US" altLang="zh-CN"/>
          </a:p>
        </p:txBody>
      </p:sp>
      <p:sp>
        <p:nvSpPr>
          <p:cNvPr id="11" name="灯片编号占位符 5"/>
          <p:cNvSpPr>
            <a:spLocks noGrp="1"/>
          </p:cNvSpPr>
          <p:nvPr>
            <p:ph type="sldNum" sz="quarter" idx="4"/>
          </p:nvPr>
        </p:nvSpPr>
        <p:spPr>
          <a:xfrm>
            <a:off x="6553200" y="6356350"/>
            <a:ext cx="2133600" cy="365125"/>
          </a:xfrm>
          <a:prstGeom prst="rect">
            <a:avLst/>
          </a:prstGeom>
        </p:spPr>
        <p:txBody>
          <a:bodyPr/>
          <a:lstStyle>
            <a:lvl1pPr algn="l" eaLnBrk="1" fontAlgn="auto" hangingPunct="1">
              <a:lnSpc>
                <a:spcPct val="100000"/>
              </a:lnSpc>
              <a:spcBef>
                <a:spcPts val="0"/>
              </a:spcBef>
              <a:spcAft>
                <a:spcPts val="0"/>
              </a:spcAft>
              <a:defRPr sz="1800" b="0">
                <a:solidFill>
                  <a:srgbClr val="000000"/>
                </a:solidFill>
                <a:effectLst/>
                <a:latin typeface="Arial" pitchFamily="34" charset="0"/>
                <a:ea typeface="+mn-ea"/>
                <a:cs typeface="+mn-cs"/>
              </a:defRPr>
            </a:lvl1pPr>
          </a:lstStyle>
          <a:p>
            <a:pPr>
              <a:defRPr/>
            </a:pPr>
            <a:fld id="{3EF87D7E-4F46-4885-810F-EE321C1E366C}" type="slidenum">
              <a:rPr lang="zh-CN" altLang="en-US"/>
              <a:pPr>
                <a:defRPr/>
              </a:pPr>
              <a:t>‹#›</a:t>
            </a:fld>
            <a:endParaRPr lang="en-US" altLang="zh-CN"/>
          </a:p>
        </p:txBody>
      </p:sp>
      <p:sp>
        <p:nvSpPr>
          <p:cNvPr id="1032" name="Text Box 12"/>
          <p:cNvSpPr txBox="1">
            <a:spLocks noChangeArrowheads="1"/>
          </p:cNvSpPr>
          <p:nvPr/>
        </p:nvSpPr>
        <p:spPr bwMode="auto">
          <a:xfrm>
            <a:off x="2051050" y="260350"/>
            <a:ext cx="4826000" cy="641350"/>
          </a:xfrm>
          <a:prstGeom prst="rect">
            <a:avLst/>
          </a:prstGeom>
          <a:noFill/>
          <a:ln>
            <a:noFill/>
          </a:ln>
          <a:extLst/>
        </p:spPr>
        <p:txBody>
          <a:bodyPr>
            <a:spAutoFit/>
          </a:bodyPr>
          <a:lstStyle>
            <a:lvl1pPr>
              <a:defRPr sz="2000" b="1">
                <a:solidFill>
                  <a:schemeClr val="tx1"/>
                </a:solidFill>
                <a:latin typeface="楷体_GB2312" pitchFamily="49" charset="-122"/>
                <a:ea typeface="楷体_GB2312" pitchFamily="49" charset="-122"/>
              </a:defRPr>
            </a:lvl1pPr>
            <a:lvl2pPr marL="742950" indent="-285750">
              <a:defRPr sz="2000" b="1">
                <a:solidFill>
                  <a:schemeClr val="tx1"/>
                </a:solidFill>
                <a:latin typeface="楷体_GB2312" pitchFamily="49" charset="-122"/>
                <a:ea typeface="楷体_GB2312" pitchFamily="49" charset="-122"/>
              </a:defRPr>
            </a:lvl2pPr>
            <a:lvl3pPr marL="1143000" indent="-228600">
              <a:defRPr sz="2000" b="1">
                <a:solidFill>
                  <a:schemeClr val="tx1"/>
                </a:solidFill>
                <a:latin typeface="楷体_GB2312" pitchFamily="49" charset="-122"/>
                <a:ea typeface="楷体_GB2312" pitchFamily="49" charset="-122"/>
              </a:defRPr>
            </a:lvl3pPr>
            <a:lvl4pPr marL="1600200" indent="-228600">
              <a:defRPr sz="2000" b="1">
                <a:solidFill>
                  <a:schemeClr val="tx1"/>
                </a:solidFill>
                <a:latin typeface="楷体_GB2312" pitchFamily="49" charset="-122"/>
                <a:ea typeface="楷体_GB2312" pitchFamily="49" charset="-122"/>
              </a:defRPr>
            </a:lvl4pPr>
            <a:lvl5pPr marL="2057400" indent="-228600">
              <a:defRPr sz="2000" b="1">
                <a:solidFill>
                  <a:schemeClr val="tx1"/>
                </a:solidFill>
                <a:latin typeface="楷体_GB2312" pitchFamily="49" charset="-122"/>
                <a:ea typeface="楷体_GB2312" pitchFamily="49" charset="-122"/>
              </a:defRPr>
            </a:lvl5pPr>
            <a:lvl6pPr marL="2514600" indent="-228600" algn="ctr" eaLnBrk="0" fontAlgn="base" hangingPunct="0">
              <a:lnSpc>
                <a:spcPct val="80000"/>
              </a:lnSpc>
              <a:spcBef>
                <a:spcPct val="20000"/>
              </a:spcBef>
              <a:spcAft>
                <a:spcPct val="0"/>
              </a:spcAft>
              <a:defRPr sz="2000" b="1">
                <a:solidFill>
                  <a:schemeClr val="tx1"/>
                </a:solidFill>
                <a:latin typeface="楷体_GB2312" pitchFamily="49" charset="-122"/>
                <a:ea typeface="楷体_GB2312" pitchFamily="49" charset="-122"/>
              </a:defRPr>
            </a:lvl6pPr>
            <a:lvl7pPr marL="2971800" indent="-228600" algn="ctr" eaLnBrk="0" fontAlgn="base" hangingPunct="0">
              <a:lnSpc>
                <a:spcPct val="80000"/>
              </a:lnSpc>
              <a:spcBef>
                <a:spcPct val="20000"/>
              </a:spcBef>
              <a:spcAft>
                <a:spcPct val="0"/>
              </a:spcAft>
              <a:defRPr sz="2000" b="1">
                <a:solidFill>
                  <a:schemeClr val="tx1"/>
                </a:solidFill>
                <a:latin typeface="楷体_GB2312" pitchFamily="49" charset="-122"/>
                <a:ea typeface="楷体_GB2312" pitchFamily="49" charset="-122"/>
              </a:defRPr>
            </a:lvl7pPr>
            <a:lvl8pPr marL="3429000" indent="-228600" algn="ctr" eaLnBrk="0" fontAlgn="base" hangingPunct="0">
              <a:lnSpc>
                <a:spcPct val="80000"/>
              </a:lnSpc>
              <a:spcBef>
                <a:spcPct val="20000"/>
              </a:spcBef>
              <a:spcAft>
                <a:spcPct val="0"/>
              </a:spcAft>
              <a:defRPr sz="2000" b="1">
                <a:solidFill>
                  <a:schemeClr val="tx1"/>
                </a:solidFill>
                <a:latin typeface="楷体_GB2312" pitchFamily="49" charset="-122"/>
                <a:ea typeface="楷体_GB2312" pitchFamily="49" charset="-122"/>
              </a:defRPr>
            </a:lvl8pPr>
            <a:lvl9pPr marL="3886200" indent="-228600" algn="ctr" eaLnBrk="0" fontAlgn="base" hangingPunct="0">
              <a:lnSpc>
                <a:spcPct val="80000"/>
              </a:lnSpc>
              <a:spcBef>
                <a:spcPct val="20000"/>
              </a:spcBef>
              <a:spcAft>
                <a:spcPct val="0"/>
              </a:spcAft>
              <a:defRPr sz="2000" b="1">
                <a:solidFill>
                  <a:schemeClr val="tx1"/>
                </a:solidFill>
                <a:latin typeface="楷体_GB2312" pitchFamily="49" charset="-122"/>
                <a:ea typeface="楷体_GB2312" pitchFamily="49" charset="-122"/>
              </a:defRPr>
            </a:lvl9pPr>
          </a:lstStyle>
          <a:p>
            <a:pPr algn="ctr">
              <a:spcBef>
                <a:spcPct val="50000"/>
              </a:spcBef>
              <a:defRPr/>
            </a:pPr>
            <a:endParaRPr lang="zh-CN" altLang="en-US" sz="3600" smtClean="0">
              <a:solidFill>
                <a:srgbClr val="000000"/>
              </a:solidFill>
              <a:latin typeface="Arial" charset="0"/>
              <a:ea typeface="黑体" pitchFamily="2" charset="-122"/>
            </a:endParaRPr>
          </a:p>
        </p:txBody>
      </p:sp>
      <p:cxnSp>
        <p:nvCxnSpPr>
          <p:cNvPr id="1030" name="直接连接符 12"/>
          <p:cNvCxnSpPr>
            <a:cxnSpLocks noChangeShapeType="1"/>
          </p:cNvCxnSpPr>
          <p:nvPr/>
        </p:nvCxnSpPr>
        <p:spPr bwMode="auto">
          <a:xfrm>
            <a:off x="0" y="955675"/>
            <a:ext cx="9144000" cy="0"/>
          </a:xfrm>
          <a:prstGeom prst="line">
            <a:avLst/>
          </a:prstGeom>
          <a:noFill/>
          <a:ln w="25400" algn="ctr">
            <a:solidFill>
              <a:schemeClr val="accent2"/>
            </a:solidFill>
            <a:round/>
            <a:headEnd/>
            <a:tailEnd/>
          </a:ln>
          <a:effectLst>
            <a:outerShdw dist="20000" dir="5400000" rotWithShape="0">
              <a:srgbClr val="C0C0C0"/>
            </a:outerShdw>
          </a:effectLst>
          <a:extLst/>
        </p:spPr>
      </p:cxnSp>
      <p:pic>
        <p:nvPicPr>
          <p:cNvPr id="3079" name="Picture 9"/>
          <p:cNvPicPr>
            <a:picLocks noChangeAspect="1" noChangeArrowheads="1"/>
          </p:cNvPicPr>
          <p:nvPr/>
        </p:nvPicPr>
        <p:blipFill>
          <a:blip r:embed="rId19" cstate="print"/>
          <a:srcRect l="10513" t="10342" r="12415" b="6898"/>
          <a:stretch>
            <a:fillRect/>
          </a:stretch>
        </p:blipFill>
        <p:spPr bwMode="auto">
          <a:xfrm>
            <a:off x="7470775" y="52388"/>
            <a:ext cx="1379538" cy="1003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0"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61" r:id="rId14"/>
    <p:sldLayoutId id="2147483945" r:id="rId15"/>
    <p:sldLayoutId id="2147483946" r:id="rId16"/>
    <p:sldLayoutId id="2147483947" r:id="rId17"/>
  </p:sldLayoutIdLst>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0" y="908050"/>
            <a:ext cx="9144000" cy="0"/>
          </a:xfrm>
          <a:prstGeom prst="line">
            <a:avLst/>
          </a:prstGeom>
          <a:noFill/>
          <a:ln w="25400">
            <a:solidFill>
              <a:srgbClr val="FF0000"/>
            </a:solidFill>
            <a:round/>
            <a:headEnd/>
            <a:tailEnd/>
          </a:ln>
          <a:extLst/>
        </p:spPr>
        <p:txBody>
          <a:bodyPr anchor="ctr"/>
          <a:lstStyle/>
          <a:p>
            <a:pPr>
              <a:defRPr/>
            </a:pPr>
            <a:endParaRPr lang="zh-CN" altLang="en-US" sz="1400" b="1">
              <a:solidFill>
                <a:srgbClr val="000000"/>
              </a:solidFill>
              <a:ea typeface="楷体_GB2312"/>
            </a:endParaRPr>
          </a:p>
        </p:txBody>
      </p:sp>
      <p:pic>
        <p:nvPicPr>
          <p:cNvPr id="4099" name="Picture 4" descr="色条 拷贝"/>
          <p:cNvPicPr>
            <a:picLocks noChangeAspect="1" noChangeArrowheads="1"/>
          </p:cNvPicPr>
          <p:nvPr/>
        </p:nvPicPr>
        <p:blipFill>
          <a:blip r:embed="rId17" cstate="print"/>
          <a:srcRect/>
          <a:stretch>
            <a:fillRect/>
          </a:stretch>
        </p:blipFill>
        <p:spPr bwMode="auto">
          <a:xfrm>
            <a:off x="0" y="0"/>
            <a:ext cx="971550" cy="920750"/>
          </a:xfrm>
          <a:prstGeom prst="rect">
            <a:avLst/>
          </a:prstGeom>
          <a:noFill/>
          <a:ln w="9525">
            <a:noFill/>
            <a:miter lim="800000"/>
            <a:headEnd/>
            <a:tailEnd/>
          </a:ln>
        </p:spPr>
      </p:pic>
      <p:sp>
        <p:nvSpPr>
          <p:cNvPr id="4100" name="Rectangle 5"/>
          <p:cNvSpPr>
            <a:spLocks noGrp="1" noChangeArrowheads="1"/>
          </p:cNvSpPr>
          <p:nvPr>
            <p:ph type="body" idx="1"/>
          </p:nvPr>
        </p:nvSpPr>
        <p:spPr bwMode="auto">
          <a:xfrm>
            <a:off x="395288" y="1268413"/>
            <a:ext cx="8559800" cy="4864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title"/>
          </p:nvPr>
        </p:nvSpPr>
        <p:spPr bwMode="auto">
          <a:xfrm>
            <a:off x="1187450" y="115888"/>
            <a:ext cx="6192838" cy="6667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Text Box 8"/>
          <p:cNvSpPr txBox="1">
            <a:spLocks noChangeArrowheads="1"/>
          </p:cNvSpPr>
          <p:nvPr/>
        </p:nvSpPr>
        <p:spPr bwMode="auto">
          <a:xfrm>
            <a:off x="250825" y="404813"/>
            <a:ext cx="936625" cy="366712"/>
          </a:xfrm>
          <a:prstGeom prst="rect">
            <a:avLst/>
          </a:prstGeom>
          <a:noFill/>
          <a:ln>
            <a:noFill/>
          </a:ln>
          <a:extLst/>
        </p:spPr>
        <p:txBody>
          <a:bodyPr>
            <a:spAutoFit/>
          </a:bodyPr>
          <a:lstStyle>
            <a:lvl1pPr eaLnBrk="0" hangingPunct="0">
              <a:defRPr sz="1400" b="1">
                <a:solidFill>
                  <a:schemeClr val="tx1"/>
                </a:solidFill>
                <a:latin typeface="楷体_GB2312"/>
                <a:ea typeface="楷体_GB2312"/>
                <a:cs typeface="楷体_GB2312"/>
              </a:defRPr>
            </a:lvl1pPr>
            <a:lvl2pPr marL="742950" indent="-285750" eaLnBrk="0" hangingPunct="0">
              <a:defRPr sz="1400" b="1">
                <a:solidFill>
                  <a:schemeClr val="tx1"/>
                </a:solidFill>
                <a:latin typeface="楷体_GB2312"/>
                <a:ea typeface="楷体_GB2312"/>
                <a:cs typeface="楷体_GB2312"/>
              </a:defRPr>
            </a:lvl2pPr>
            <a:lvl3pPr marL="1143000" indent="-228600" eaLnBrk="0" hangingPunct="0">
              <a:defRPr sz="1400" b="1">
                <a:solidFill>
                  <a:schemeClr val="tx1"/>
                </a:solidFill>
                <a:latin typeface="楷体_GB2312"/>
                <a:ea typeface="楷体_GB2312"/>
                <a:cs typeface="楷体_GB2312"/>
              </a:defRPr>
            </a:lvl3pPr>
            <a:lvl4pPr marL="1600200" indent="-228600" eaLnBrk="0" hangingPunct="0">
              <a:defRPr sz="1400" b="1">
                <a:solidFill>
                  <a:schemeClr val="tx1"/>
                </a:solidFill>
                <a:latin typeface="楷体_GB2312"/>
                <a:ea typeface="楷体_GB2312"/>
                <a:cs typeface="楷体_GB2312"/>
              </a:defRPr>
            </a:lvl4pPr>
            <a:lvl5pPr marL="2057400" indent="-228600" eaLnBrk="0" hangingPunct="0">
              <a:defRPr sz="1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1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1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1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1400" b="1">
                <a:solidFill>
                  <a:schemeClr val="tx1"/>
                </a:solidFill>
                <a:latin typeface="楷体_GB2312"/>
                <a:ea typeface="楷体_GB2312"/>
                <a:cs typeface="楷体_GB2312"/>
              </a:defRPr>
            </a:lvl9pPr>
          </a:lstStyle>
          <a:p>
            <a:pPr eaLnBrk="1" hangingPunct="1">
              <a:spcBef>
                <a:spcPct val="50000"/>
              </a:spcBef>
              <a:defRPr/>
            </a:pPr>
            <a:endParaRPr lang="en-US" altLang="zh-CN" sz="1800" b="0" smtClean="0">
              <a:solidFill>
                <a:srgbClr val="000000"/>
              </a:solidFill>
              <a:latin typeface="Arial" pitchFamily="34" charset="0"/>
              <a:ea typeface="幼圆" pitchFamily="49" charset="-122"/>
            </a:endParaRPr>
          </a:p>
        </p:txBody>
      </p:sp>
      <p:pic>
        <p:nvPicPr>
          <p:cNvPr id="4103" name="Picture 9"/>
          <p:cNvPicPr>
            <a:picLocks noChangeAspect="1" noChangeArrowheads="1"/>
          </p:cNvPicPr>
          <p:nvPr/>
        </p:nvPicPr>
        <p:blipFill>
          <a:blip r:embed="rId18" cstate="print"/>
          <a:srcRect/>
          <a:stretch>
            <a:fillRect/>
          </a:stretch>
        </p:blipFill>
        <p:spPr bwMode="auto">
          <a:xfrm>
            <a:off x="7802563" y="0"/>
            <a:ext cx="1306512" cy="811213"/>
          </a:xfrm>
          <a:prstGeom prst="rect">
            <a:avLst/>
          </a:prstGeom>
          <a:noFill/>
          <a:ln w="9525">
            <a:noFill/>
            <a:miter lim="800000"/>
            <a:headEnd/>
            <a:tailEnd/>
          </a:ln>
        </p:spPr>
      </p:pic>
      <p:sp>
        <p:nvSpPr>
          <p:cNvPr id="9" name="Oval 7"/>
          <p:cNvSpPr>
            <a:spLocks noChangeArrowheads="1"/>
          </p:cNvSpPr>
          <p:nvPr/>
        </p:nvSpPr>
        <p:spPr bwMode="auto">
          <a:xfrm>
            <a:off x="8643938" y="6500813"/>
            <a:ext cx="457200" cy="322262"/>
          </a:xfrm>
          <a:prstGeom prst="ellipse">
            <a:avLst/>
          </a:prstGeom>
          <a:gradFill flip="none" rotWithShape="1">
            <a:gsLst>
              <a:gs pos="0">
                <a:srgbClr val="FF0000"/>
              </a:gs>
              <a:gs pos="100000">
                <a:srgbClr val="FEE7F2"/>
              </a:gs>
            </a:gsLst>
            <a:lin ang="5400000" scaled="0"/>
            <a:tileRect/>
          </a:gradFill>
          <a:ln w="9525">
            <a:noFill/>
            <a:round/>
            <a:headEnd/>
            <a:tailEnd/>
          </a:ln>
          <a:effectLst/>
        </p:spPr>
        <p:txBody>
          <a:bodyPr wrap="none" anchor="ctr"/>
          <a:lstStyle/>
          <a:p>
            <a:pPr algn="ctr">
              <a:defRPr/>
            </a:pPr>
            <a:fld id="{9264413B-A0AF-4E51-A26B-8457FCC5A61E}" type="slidenum">
              <a:rPr lang="en-US" altLang="zh-CN" b="1">
                <a:solidFill>
                  <a:srgbClr val="FFFFFF"/>
                </a:solidFill>
                <a:effectLst>
                  <a:outerShdw blurRad="38100" dist="38100" dir="2700000" algn="tl">
                    <a:srgbClr val="000000"/>
                  </a:outerShdw>
                </a:effectLst>
                <a:latin typeface="楷体_GB2312" pitchFamily="49" charset="-122"/>
                <a:ea typeface="楷体_GB2312" pitchFamily="49" charset="-122"/>
              </a:rPr>
              <a:pPr algn="ctr">
                <a:defRPr/>
              </a:pPr>
              <a:t>‹#›</a:t>
            </a:fld>
            <a:endParaRPr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82" r:id="rId15"/>
  </p:sldLayoutIdLst>
  <p:transition/>
  <p:hf hdr="0" ftr="0" dt="0"/>
  <p:txStyles>
    <p:titleStyle>
      <a:lvl1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Verdana" pitchFamily="34" charset="0"/>
          <a:ea typeface="微软雅黑" pitchFamily="34" charset="-122"/>
        </a:defRPr>
      </a:lvl2pPr>
      <a:lvl3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Verdana" pitchFamily="34" charset="0"/>
          <a:ea typeface="微软雅黑" pitchFamily="34" charset="-122"/>
        </a:defRPr>
      </a:lvl3pPr>
      <a:lvl4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Verdana" pitchFamily="34" charset="0"/>
          <a:ea typeface="微软雅黑" pitchFamily="34" charset="-122"/>
        </a:defRPr>
      </a:lvl4pPr>
      <a:lvl5pPr algn="l" rtl="0" eaLnBrk="0" fontAlgn="base" hangingPunct="0">
        <a:spcBef>
          <a:spcPct val="0"/>
        </a:spcBef>
        <a:spcAft>
          <a:spcPct val="0"/>
        </a:spcAft>
        <a:defRPr sz="2800" b="1">
          <a:solidFill>
            <a:schemeClr val="tx1"/>
          </a:solidFill>
          <a:effectLst>
            <a:outerShdw blurRad="38100" dist="38100" dir="2700000" algn="tl">
              <a:srgbClr val="C0C0C0"/>
            </a:outerShdw>
          </a:effectLst>
          <a:latin typeface="Verdana" pitchFamily="34" charset="0"/>
          <a:ea typeface="微软雅黑" pitchFamily="34" charset="-122"/>
        </a:defRPr>
      </a:lvl5pPr>
      <a:lvl6pPr marL="457200" algn="l" rtl="0" eaLnBrk="1" fontAlgn="base" hangingPunct="1">
        <a:spcBef>
          <a:spcPct val="0"/>
        </a:spcBef>
        <a:spcAft>
          <a:spcPct val="0"/>
        </a:spcAft>
        <a:defRPr sz="2800" b="1">
          <a:solidFill>
            <a:schemeClr val="tx1"/>
          </a:solidFill>
          <a:effectLst>
            <a:outerShdw blurRad="38100" dist="38100" dir="2700000" algn="tl">
              <a:srgbClr val="C0C0C0"/>
            </a:outerShdw>
          </a:effectLst>
          <a:latin typeface="Tahoma" pitchFamily="34" charset="0"/>
          <a:ea typeface="宋体" pitchFamily="2" charset="-122"/>
        </a:defRPr>
      </a:lvl6pPr>
      <a:lvl7pPr marL="914400" algn="l" rtl="0" eaLnBrk="1" fontAlgn="base" hangingPunct="1">
        <a:spcBef>
          <a:spcPct val="0"/>
        </a:spcBef>
        <a:spcAft>
          <a:spcPct val="0"/>
        </a:spcAft>
        <a:defRPr sz="2800" b="1">
          <a:solidFill>
            <a:schemeClr val="tx1"/>
          </a:solidFill>
          <a:effectLst>
            <a:outerShdw blurRad="38100" dist="38100" dir="2700000" algn="tl">
              <a:srgbClr val="C0C0C0"/>
            </a:outerShdw>
          </a:effectLst>
          <a:latin typeface="Tahoma" pitchFamily="34" charset="0"/>
          <a:ea typeface="宋体" pitchFamily="2" charset="-122"/>
        </a:defRPr>
      </a:lvl7pPr>
      <a:lvl8pPr marL="1371600" algn="l" rtl="0" eaLnBrk="1" fontAlgn="base" hangingPunct="1">
        <a:spcBef>
          <a:spcPct val="0"/>
        </a:spcBef>
        <a:spcAft>
          <a:spcPct val="0"/>
        </a:spcAft>
        <a:defRPr sz="2800" b="1">
          <a:solidFill>
            <a:schemeClr val="tx1"/>
          </a:solidFill>
          <a:effectLst>
            <a:outerShdw blurRad="38100" dist="38100" dir="2700000" algn="tl">
              <a:srgbClr val="C0C0C0"/>
            </a:outerShdw>
          </a:effectLst>
          <a:latin typeface="Tahoma" pitchFamily="34" charset="0"/>
          <a:ea typeface="宋体" pitchFamily="2" charset="-122"/>
        </a:defRPr>
      </a:lvl8pPr>
      <a:lvl9pPr marL="1828800" algn="l" rtl="0" eaLnBrk="1" fontAlgn="base" hangingPunct="1">
        <a:spcBef>
          <a:spcPct val="0"/>
        </a:spcBef>
        <a:spcAft>
          <a:spcPct val="0"/>
        </a:spcAft>
        <a:defRPr sz="2800" b="1">
          <a:solidFill>
            <a:schemeClr val="tx1"/>
          </a:solidFill>
          <a:effectLst>
            <a:outerShdw blurRad="38100" dist="38100" dir="2700000" algn="tl">
              <a:srgbClr val="C0C0C0"/>
            </a:outerShdw>
          </a:effectLst>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页脚占位符 4"/>
          <p:cNvSpPr>
            <a:spLocks noGrp="1"/>
          </p:cNvSpPr>
          <p:nvPr>
            <p:ph type="ftr" sz="quarter" idx="3"/>
          </p:nvPr>
        </p:nvSpPr>
        <p:spPr>
          <a:xfrm>
            <a:off x="467544" y="6356350"/>
            <a:ext cx="2895600" cy="365125"/>
          </a:xfrm>
          <a:prstGeom prst="rect">
            <a:avLst/>
          </a:prstGeom>
        </p:spPr>
        <p:txBody>
          <a:bodyPr/>
          <a:lstStyle>
            <a:lvl1pPr algn="l" eaLnBrk="1" fontAlgn="auto" hangingPunct="1">
              <a:lnSpc>
                <a:spcPct val="100000"/>
              </a:lnSpc>
              <a:spcBef>
                <a:spcPts val="0"/>
              </a:spcBef>
              <a:spcAft>
                <a:spcPts val="0"/>
              </a:spcAft>
              <a:defRPr sz="1800" b="0">
                <a:solidFill>
                  <a:srgbClr val="000000"/>
                </a:solidFill>
                <a:effectLst/>
                <a:latin typeface="Arial" pitchFamily="34" charset="0"/>
                <a:ea typeface="+mn-ea"/>
                <a:cs typeface="+mn-cs"/>
              </a:defRPr>
            </a:lvl1pPr>
          </a:lstStyle>
          <a:p>
            <a:pPr>
              <a:defRPr/>
            </a:pPr>
            <a:endParaRPr lang="zh-CN" altLang="en-US"/>
          </a:p>
        </p:txBody>
      </p:sp>
      <p:sp>
        <p:nvSpPr>
          <p:cNvPr id="11" name="灯片编号占位符 5"/>
          <p:cNvSpPr>
            <a:spLocks noGrp="1"/>
          </p:cNvSpPr>
          <p:nvPr>
            <p:ph type="sldNum" sz="quarter" idx="4"/>
          </p:nvPr>
        </p:nvSpPr>
        <p:spPr>
          <a:xfrm>
            <a:off x="6553200" y="6356350"/>
            <a:ext cx="2133600" cy="365125"/>
          </a:xfrm>
          <a:prstGeom prst="rect">
            <a:avLst/>
          </a:prstGeom>
        </p:spPr>
        <p:txBody>
          <a:bodyPr/>
          <a:lstStyle>
            <a:lvl1pPr algn="l" eaLnBrk="1" fontAlgn="auto" hangingPunct="1">
              <a:lnSpc>
                <a:spcPct val="100000"/>
              </a:lnSpc>
              <a:spcBef>
                <a:spcPts val="0"/>
              </a:spcBef>
              <a:spcAft>
                <a:spcPts val="0"/>
              </a:spcAft>
              <a:defRPr sz="1800" b="0">
                <a:solidFill>
                  <a:srgbClr val="000000"/>
                </a:solidFill>
                <a:effectLst/>
                <a:latin typeface="Arial" pitchFamily="34" charset="0"/>
                <a:ea typeface="+mn-ea"/>
                <a:cs typeface="+mn-cs"/>
              </a:defRPr>
            </a:lvl1pPr>
          </a:lstStyle>
          <a:p>
            <a:pPr>
              <a:defRPr/>
            </a:pPr>
            <a:fld id="{5D228698-9099-4666-AC17-56412DE6FB88}" type="slidenum">
              <a:rPr lang="zh-CN" altLang="en-US"/>
              <a:pPr>
                <a:defRPr/>
              </a:pPr>
              <a:t>‹#›</a:t>
            </a:fld>
            <a:endParaRPr lang="zh-CN" altLang="en-US"/>
          </a:p>
        </p:txBody>
      </p:sp>
      <p:sp>
        <p:nvSpPr>
          <p:cNvPr id="1032" name="Text Box 12"/>
          <p:cNvSpPr txBox="1">
            <a:spLocks noChangeArrowheads="1"/>
          </p:cNvSpPr>
          <p:nvPr/>
        </p:nvSpPr>
        <p:spPr bwMode="auto">
          <a:xfrm>
            <a:off x="2051050" y="260350"/>
            <a:ext cx="4826000" cy="641350"/>
          </a:xfrm>
          <a:prstGeom prst="rect">
            <a:avLst/>
          </a:prstGeom>
          <a:noFill/>
          <a:ln>
            <a:noFill/>
          </a:ln>
          <a:extLst/>
        </p:spPr>
        <p:txBody>
          <a:bodyPr>
            <a:spAutoFit/>
          </a:bodyPr>
          <a:lstStyle>
            <a:lvl1pPr>
              <a:defRPr sz="2000" b="1">
                <a:solidFill>
                  <a:schemeClr val="tx1"/>
                </a:solidFill>
                <a:latin typeface="楷体_GB2312" pitchFamily="49" charset="-122"/>
                <a:ea typeface="楷体_GB2312" pitchFamily="49" charset="-122"/>
              </a:defRPr>
            </a:lvl1pPr>
            <a:lvl2pPr marL="742950" indent="-285750">
              <a:defRPr sz="2000" b="1">
                <a:solidFill>
                  <a:schemeClr val="tx1"/>
                </a:solidFill>
                <a:latin typeface="楷体_GB2312" pitchFamily="49" charset="-122"/>
                <a:ea typeface="楷体_GB2312" pitchFamily="49" charset="-122"/>
              </a:defRPr>
            </a:lvl2pPr>
            <a:lvl3pPr marL="1143000" indent="-228600">
              <a:defRPr sz="2000" b="1">
                <a:solidFill>
                  <a:schemeClr val="tx1"/>
                </a:solidFill>
                <a:latin typeface="楷体_GB2312" pitchFamily="49" charset="-122"/>
                <a:ea typeface="楷体_GB2312" pitchFamily="49" charset="-122"/>
              </a:defRPr>
            </a:lvl3pPr>
            <a:lvl4pPr marL="1600200" indent="-228600">
              <a:defRPr sz="2000" b="1">
                <a:solidFill>
                  <a:schemeClr val="tx1"/>
                </a:solidFill>
                <a:latin typeface="楷体_GB2312" pitchFamily="49" charset="-122"/>
                <a:ea typeface="楷体_GB2312" pitchFamily="49" charset="-122"/>
              </a:defRPr>
            </a:lvl4pPr>
            <a:lvl5pPr marL="2057400" indent="-228600">
              <a:defRPr sz="2000" b="1">
                <a:solidFill>
                  <a:schemeClr val="tx1"/>
                </a:solidFill>
                <a:latin typeface="楷体_GB2312" pitchFamily="49" charset="-122"/>
                <a:ea typeface="楷体_GB2312" pitchFamily="49" charset="-122"/>
              </a:defRPr>
            </a:lvl5pPr>
            <a:lvl6pPr marL="2514600" indent="-228600" algn="ctr" eaLnBrk="0" fontAlgn="base" hangingPunct="0">
              <a:lnSpc>
                <a:spcPct val="80000"/>
              </a:lnSpc>
              <a:spcBef>
                <a:spcPct val="20000"/>
              </a:spcBef>
              <a:spcAft>
                <a:spcPct val="0"/>
              </a:spcAft>
              <a:defRPr sz="2000" b="1">
                <a:solidFill>
                  <a:schemeClr val="tx1"/>
                </a:solidFill>
                <a:latin typeface="楷体_GB2312" pitchFamily="49" charset="-122"/>
                <a:ea typeface="楷体_GB2312" pitchFamily="49" charset="-122"/>
              </a:defRPr>
            </a:lvl6pPr>
            <a:lvl7pPr marL="2971800" indent="-228600" algn="ctr" eaLnBrk="0" fontAlgn="base" hangingPunct="0">
              <a:lnSpc>
                <a:spcPct val="80000"/>
              </a:lnSpc>
              <a:spcBef>
                <a:spcPct val="20000"/>
              </a:spcBef>
              <a:spcAft>
                <a:spcPct val="0"/>
              </a:spcAft>
              <a:defRPr sz="2000" b="1">
                <a:solidFill>
                  <a:schemeClr val="tx1"/>
                </a:solidFill>
                <a:latin typeface="楷体_GB2312" pitchFamily="49" charset="-122"/>
                <a:ea typeface="楷体_GB2312" pitchFamily="49" charset="-122"/>
              </a:defRPr>
            </a:lvl7pPr>
            <a:lvl8pPr marL="3429000" indent="-228600" algn="ctr" eaLnBrk="0" fontAlgn="base" hangingPunct="0">
              <a:lnSpc>
                <a:spcPct val="80000"/>
              </a:lnSpc>
              <a:spcBef>
                <a:spcPct val="20000"/>
              </a:spcBef>
              <a:spcAft>
                <a:spcPct val="0"/>
              </a:spcAft>
              <a:defRPr sz="2000" b="1">
                <a:solidFill>
                  <a:schemeClr val="tx1"/>
                </a:solidFill>
                <a:latin typeface="楷体_GB2312" pitchFamily="49" charset="-122"/>
                <a:ea typeface="楷体_GB2312" pitchFamily="49" charset="-122"/>
              </a:defRPr>
            </a:lvl8pPr>
            <a:lvl9pPr marL="3886200" indent="-228600" algn="ctr" eaLnBrk="0" fontAlgn="base" hangingPunct="0">
              <a:lnSpc>
                <a:spcPct val="80000"/>
              </a:lnSpc>
              <a:spcBef>
                <a:spcPct val="20000"/>
              </a:spcBef>
              <a:spcAft>
                <a:spcPct val="0"/>
              </a:spcAft>
              <a:defRPr sz="2000" b="1">
                <a:solidFill>
                  <a:schemeClr val="tx1"/>
                </a:solidFill>
                <a:latin typeface="楷体_GB2312" pitchFamily="49" charset="-122"/>
                <a:ea typeface="楷体_GB2312" pitchFamily="49" charset="-122"/>
              </a:defRPr>
            </a:lvl9pPr>
          </a:lstStyle>
          <a:p>
            <a:pPr algn="ctr">
              <a:spcBef>
                <a:spcPct val="50000"/>
              </a:spcBef>
              <a:defRPr/>
            </a:pPr>
            <a:endParaRPr lang="zh-CN" altLang="en-US" sz="3600" smtClean="0">
              <a:solidFill>
                <a:srgbClr val="000000"/>
              </a:solidFill>
              <a:latin typeface="Arial" charset="0"/>
              <a:ea typeface="黑体" pitchFamily="2" charset="-122"/>
            </a:endParaRPr>
          </a:p>
        </p:txBody>
      </p:sp>
      <p:cxnSp>
        <p:nvCxnSpPr>
          <p:cNvPr id="1030" name="直接连接符 12"/>
          <p:cNvCxnSpPr>
            <a:cxnSpLocks noChangeShapeType="1"/>
          </p:cNvCxnSpPr>
          <p:nvPr/>
        </p:nvCxnSpPr>
        <p:spPr bwMode="auto">
          <a:xfrm>
            <a:off x="0" y="955675"/>
            <a:ext cx="9144000" cy="0"/>
          </a:xfrm>
          <a:prstGeom prst="line">
            <a:avLst/>
          </a:prstGeom>
          <a:noFill/>
          <a:ln w="25400" algn="ctr">
            <a:solidFill>
              <a:schemeClr val="accent2"/>
            </a:solidFill>
            <a:round/>
            <a:headEnd/>
            <a:tailEnd/>
          </a:ln>
          <a:effectLst>
            <a:outerShdw dist="20000" dir="5400000" rotWithShape="0">
              <a:srgbClr val="C0C0C0"/>
            </a:outerShdw>
          </a:effectLst>
          <a:extLst/>
        </p:spPr>
      </p:cxnSp>
      <p:pic>
        <p:nvPicPr>
          <p:cNvPr id="13319" name="Picture 9"/>
          <p:cNvPicPr>
            <a:picLocks noChangeAspect="1" noChangeArrowheads="1"/>
          </p:cNvPicPr>
          <p:nvPr/>
        </p:nvPicPr>
        <p:blipFill>
          <a:blip r:embed="rId16">
            <a:extLst>
              <a:ext uri="{28A0092B-C50C-407E-A947-70E740481C1C}">
                <a14:useLocalDpi xmlns:a14="http://schemas.microsoft.com/office/drawing/2010/main" val="0"/>
              </a:ext>
            </a:extLst>
          </a:blip>
          <a:srcRect l="10513" t="10342" r="12415" b="6898"/>
          <a:stretch>
            <a:fillRect/>
          </a:stretch>
        </p:blipFill>
        <p:spPr bwMode="auto">
          <a:xfrm>
            <a:off x="7470775" y="52388"/>
            <a:ext cx="137953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0512681"/>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Layout" Target="../slideLayouts/slideLayout19.xml"/><Relationship Id="rId1" Type="http://schemas.openxmlformats.org/officeDocument/2006/relationships/tags" Target="../tags/tag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dirty="0" smtClean="0"/>
              <a:t>U-</a:t>
            </a:r>
            <a:r>
              <a:rPr lang="en-US" altLang="zh-CN" dirty="0" err="1" smtClean="0"/>
              <a:t>Cloud项目组</a:t>
            </a:r>
            <a:endParaRPr lang="en-US" altLang="zh-CN" dirty="0" smtClean="0"/>
          </a:p>
          <a:p>
            <a:r>
              <a:rPr lang="en-US" altLang="zh-CN" dirty="0" smtClean="0"/>
              <a:t>2013年1月</a:t>
            </a:r>
            <a:endParaRPr lang="zh-CN" altLang="en-US" dirty="0"/>
          </a:p>
        </p:txBody>
      </p:sp>
      <p:sp>
        <p:nvSpPr>
          <p:cNvPr id="4" name="标题 3"/>
          <p:cNvSpPr>
            <a:spLocks noGrp="1"/>
          </p:cNvSpPr>
          <p:nvPr>
            <p:ph type="ctrTitle"/>
          </p:nvPr>
        </p:nvSpPr>
        <p:spPr/>
        <p:txBody>
          <a:bodyPr/>
          <a:lstStyle/>
          <a:p>
            <a:r>
              <a:rPr lang="en-US" altLang="zh-CN" dirty="0" err="1" smtClean="0"/>
              <a:t>中国联通U-Cloud项目</a:t>
            </a:r>
            <a:r>
              <a:rPr lang="en-US" altLang="zh-CN" dirty="0" smtClean="0"/>
              <a:t/>
            </a:r>
            <a:br>
              <a:rPr lang="en-US" altLang="zh-CN" dirty="0" smtClean="0"/>
            </a:br>
            <a:r>
              <a:rPr lang="en-US" altLang="zh-CN" dirty="0" err="1" smtClean="0"/>
              <a:t>接口服务</a:t>
            </a:r>
            <a:r>
              <a:rPr lang="zh-CN" altLang="en-US" dirty="0" smtClean="0"/>
              <a:t>配套改造</a:t>
            </a:r>
            <a:endParaRPr lang="zh-CN" altLang="en-US" dirty="0"/>
          </a:p>
        </p:txBody>
      </p:sp>
    </p:spTree>
    <p:extLst>
      <p:ext uri="{BB962C8B-B14F-4D97-AF65-F5344CB8AC3E}">
        <p14:creationId xmlns:p14="http://schemas.microsoft.com/office/powerpoint/2010/main" val="6203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资源管理</a:t>
            </a:r>
            <a:r>
              <a:rPr lang="en-US" altLang="zh-CN" dirty="0" smtClean="0"/>
              <a:t>-</a:t>
            </a:r>
            <a:r>
              <a:rPr lang="en-US" altLang="zh-CN" dirty="0" err="1" smtClean="0"/>
              <a:t>省分提供</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12" y="2492896"/>
            <a:ext cx="8810788"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9513" y="980728"/>
            <a:ext cx="8712968" cy="1323439"/>
          </a:xfrm>
          <a:prstGeom prst="rect">
            <a:avLst/>
          </a:prstGeom>
          <a:noFill/>
        </p:spPr>
        <p:txBody>
          <a:bodyPr wrap="square" rtlCol="0">
            <a:spAutoFit/>
          </a:bodyPr>
          <a:lstStyle/>
          <a:p>
            <a:pPr indent="355600"/>
            <a:r>
              <a:rPr lang="zh-CN" altLang="en-US" sz="1600" dirty="0" smtClean="0"/>
              <a:t>资源相关，省分提供服务</a:t>
            </a:r>
            <a:r>
              <a:rPr lang="en-US" altLang="zh-CN" sz="1600" dirty="0" smtClean="0"/>
              <a:t>分为</a:t>
            </a:r>
            <a:r>
              <a:rPr lang="en-US" altLang="zh-CN" sz="1600" dirty="0"/>
              <a:t>3</a:t>
            </a:r>
            <a:r>
              <a:rPr lang="en-US" altLang="zh-CN" sz="1600" dirty="0" smtClean="0"/>
              <a:t>类，</a:t>
            </a:r>
            <a:r>
              <a:rPr lang="en-US" altLang="zh-CN" sz="1600" dirty="0"/>
              <a:t>其一是集团网管与资源间资源实体的批量同步服务(ODI)，</a:t>
            </a:r>
            <a:r>
              <a:rPr lang="en-US" altLang="zh-CN" sz="1600" dirty="0" err="1"/>
              <a:t>其二是集团网管与资源间的资源实体实时查询服务</a:t>
            </a:r>
            <a:r>
              <a:rPr lang="en-US" altLang="zh-CN" sz="1600" dirty="0"/>
              <a:t>(</a:t>
            </a:r>
            <a:r>
              <a:rPr lang="en-US" altLang="zh-CN" sz="1600" dirty="0" err="1" smtClean="0"/>
              <a:t>通用型服务及子服务</a:t>
            </a:r>
            <a:r>
              <a:rPr lang="en-US" altLang="zh-CN" sz="1600" dirty="0" smtClean="0"/>
              <a:t>)，</a:t>
            </a:r>
            <a:r>
              <a:rPr lang="en-US" altLang="zh-CN" sz="1600" dirty="0" err="1"/>
              <a:t>其三是集团网管与资源间的变更通知服务</a:t>
            </a:r>
            <a:r>
              <a:rPr lang="en-US" altLang="zh-CN" sz="1600" dirty="0"/>
              <a:t>(</a:t>
            </a:r>
            <a:r>
              <a:rPr lang="en-US" altLang="zh-CN" sz="1600" dirty="0" err="1" smtClean="0"/>
              <a:t>Webservice</a:t>
            </a:r>
            <a:r>
              <a:rPr lang="en-US" altLang="zh-CN" sz="1600" dirty="0" smtClean="0"/>
              <a:t>)。</a:t>
            </a:r>
            <a:r>
              <a:rPr lang="zh-CN" altLang="en-US" sz="1600" dirty="0"/>
              <a:t>因资源实体种类较多，服务数量较多，</a:t>
            </a:r>
            <a:r>
              <a:rPr lang="zh-CN" altLang="en-US" sz="1600" dirty="0" smtClean="0"/>
              <a:t>共有</a:t>
            </a:r>
            <a:r>
              <a:rPr lang="en-US" altLang="zh-CN" sz="1600" dirty="0" smtClean="0"/>
              <a:t>221个服务</a:t>
            </a:r>
            <a:r>
              <a:rPr lang="en-US" altLang="zh-CN" sz="1600" dirty="0"/>
              <a:t>（</a:t>
            </a:r>
            <a:r>
              <a:rPr lang="en-US" altLang="zh-CN" sz="1600" dirty="0" smtClean="0"/>
              <a:t>ODI：95，</a:t>
            </a:r>
            <a:r>
              <a:rPr lang="en-US" altLang="zh-CN" sz="1600" dirty="0"/>
              <a:t>通用型服务</a:t>
            </a:r>
            <a:r>
              <a:rPr lang="en-US" altLang="zh-CN" sz="1600" dirty="0" smtClean="0"/>
              <a:t>：10，</a:t>
            </a:r>
            <a:r>
              <a:rPr lang="en-US" altLang="zh-CN" sz="1600" dirty="0"/>
              <a:t>子服务</a:t>
            </a:r>
            <a:r>
              <a:rPr lang="en-US" altLang="zh-CN" sz="1600" dirty="0" smtClean="0"/>
              <a:t>：95，资源变更通知等：11），其中通用型服务及Webservice服务各需配套一个路由服务（共21</a:t>
            </a:r>
            <a:r>
              <a:rPr lang="en-US" altLang="zh-CN" sz="1600" dirty="0"/>
              <a:t>个, </a:t>
            </a:r>
            <a:r>
              <a:rPr lang="en-US" altLang="zh-CN" sz="1600" dirty="0" err="1"/>
              <a:t>由ESB实现</a:t>
            </a:r>
            <a:r>
              <a:rPr lang="en-US" altLang="zh-CN" sz="1600" dirty="0"/>
              <a:t> </a:t>
            </a:r>
            <a:r>
              <a:rPr lang="en-US" altLang="zh-CN" sz="1600" dirty="0" smtClean="0"/>
              <a:t>）。</a:t>
            </a:r>
            <a:endParaRPr lang="zh-CN" altLang="en-US" sz="1600" dirty="0"/>
          </a:p>
        </p:txBody>
      </p:sp>
    </p:spTree>
    <p:extLst>
      <p:ext uri="{BB962C8B-B14F-4D97-AF65-F5344CB8AC3E}">
        <p14:creationId xmlns:p14="http://schemas.microsoft.com/office/powerpoint/2010/main" val="32819520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资源管理</a:t>
            </a:r>
            <a:r>
              <a:rPr lang="en-US" altLang="zh-CN" dirty="0" smtClean="0"/>
              <a:t>-</a:t>
            </a:r>
            <a:r>
              <a:rPr lang="en-US" altLang="zh-CN" dirty="0" err="1" smtClean="0"/>
              <a:t>省分消费</a:t>
            </a:r>
            <a:endParaRPr lang="zh-CN" altLang="en-US" dirty="0"/>
          </a:p>
        </p:txBody>
      </p:sp>
      <p:sp>
        <p:nvSpPr>
          <p:cNvPr id="5" name="TextBox 4"/>
          <p:cNvSpPr txBox="1"/>
          <p:nvPr/>
        </p:nvSpPr>
        <p:spPr>
          <a:xfrm>
            <a:off x="179513" y="980728"/>
            <a:ext cx="8712968" cy="1077218"/>
          </a:xfrm>
          <a:prstGeom prst="rect">
            <a:avLst/>
          </a:prstGeom>
          <a:noFill/>
        </p:spPr>
        <p:txBody>
          <a:bodyPr wrap="square" rtlCol="0">
            <a:spAutoFit/>
          </a:bodyPr>
          <a:lstStyle/>
          <a:p>
            <a:pPr indent="355600"/>
            <a:r>
              <a:rPr lang="zh-CN" altLang="en-US" sz="1600" dirty="0"/>
              <a:t>资源相关，省分提供服务</a:t>
            </a:r>
            <a:r>
              <a:rPr lang="en-US" altLang="zh-CN" sz="1600" dirty="0"/>
              <a:t>分为3类，其一是集团网管与资源间资源实体的批量同步服务(ODI)，</a:t>
            </a:r>
            <a:r>
              <a:rPr lang="en-US" altLang="zh-CN" sz="1600" dirty="0" err="1"/>
              <a:t>其二是集团网管与资源间的资源实体实时查询服务</a:t>
            </a:r>
            <a:r>
              <a:rPr lang="en-US" altLang="zh-CN" sz="1600" dirty="0"/>
              <a:t>(</a:t>
            </a:r>
            <a:r>
              <a:rPr lang="en-US" altLang="zh-CN" sz="1600" dirty="0" err="1"/>
              <a:t>通用型服务及子服务</a:t>
            </a:r>
            <a:r>
              <a:rPr lang="en-US" altLang="zh-CN" sz="1600" dirty="0"/>
              <a:t>)，</a:t>
            </a:r>
            <a:r>
              <a:rPr lang="en-US" altLang="zh-CN" sz="1600" dirty="0" err="1"/>
              <a:t>其三是集团网管与资源间的变更通知服务</a:t>
            </a:r>
            <a:r>
              <a:rPr lang="en-US" altLang="zh-CN" sz="1600" dirty="0"/>
              <a:t>(</a:t>
            </a:r>
            <a:r>
              <a:rPr lang="en-US" altLang="zh-CN" sz="1600" dirty="0" err="1"/>
              <a:t>Webservice</a:t>
            </a:r>
            <a:r>
              <a:rPr lang="en-US" altLang="zh-CN" sz="1600" dirty="0" smtClean="0"/>
              <a:t>)</a:t>
            </a:r>
            <a:r>
              <a:rPr lang="zh-CN" altLang="en-US" sz="1600" dirty="0" smtClean="0"/>
              <a:t>。因资源实体种类较多，服务数量较多，共有</a:t>
            </a:r>
            <a:r>
              <a:rPr lang="en-US" altLang="zh-CN" sz="1600" dirty="0" smtClean="0"/>
              <a:t>434个服务（ODI：216，通用型服务：1，子服务：216，资源占用通知：1）。</a:t>
            </a:r>
            <a:endParaRPr lang="zh-CN" altLang="en-US" sz="1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61" y="2204864"/>
            <a:ext cx="8646019" cy="445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0045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六边形 3"/>
          <p:cNvSpPr/>
          <p:nvPr/>
        </p:nvSpPr>
        <p:spPr>
          <a:xfrm>
            <a:off x="1143000" y="337810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3</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5" name="矩形 4"/>
          <p:cNvSpPr/>
          <p:nvPr/>
        </p:nvSpPr>
        <p:spPr>
          <a:xfrm>
            <a:off x="2071688" y="3378100"/>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latin typeface="微软雅黑" pitchFamily="34" charset="-122"/>
                <a:ea typeface="微软雅黑" pitchFamily="34" charset="-122"/>
              </a:rPr>
              <a:t>项目计划及接口改造时间要求</a:t>
            </a:r>
          </a:p>
        </p:txBody>
      </p:sp>
      <p:cxnSp>
        <p:nvCxnSpPr>
          <p:cNvPr id="6" name="直接连接符 5"/>
          <p:cNvCxnSpPr>
            <a:cxnSpLocks noChangeShapeType="1"/>
            <a:stCxn id="4" idx="2"/>
            <a:endCxn id="5" idx="1"/>
          </p:cNvCxnSpPr>
          <p:nvPr/>
        </p:nvCxnSpPr>
        <p:spPr bwMode="auto">
          <a:xfrm>
            <a:off x="1714500" y="3627338"/>
            <a:ext cx="357188" cy="1587"/>
          </a:xfrm>
          <a:prstGeom prst="line">
            <a:avLst/>
          </a:prstGeom>
          <a:noFill/>
          <a:ln w="28575" algn="ctr">
            <a:solidFill>
              <a:srgbClr val="000000"/>
            </a:solidFill>
            <a:round/>
            <a:headEnd/>
            <a:tailEnd/>
          </a:ln>
        </p:spPr>
      </p:cxnSp>
      <p:sp>
        <p:nvSpPr>
          <p:cNvPr id="7" name="六边形 6"/>
          <p:cNvSpPr/>
          <p:nvPr/>
        </p:nvSpPr>
        <p:spPr>
          <a:xfrm>
            <a:off x="1143000" y="409247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4</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2071688" y="4092475"/>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smtClean="0">
                <a:solidFill>
                  <a:sysClr val="windowText" lastClr="000000"/>
                </a:solidFill>
                <a:latin typeface="微软雅黑" pitchFamily="34" charset="-122"/>
                <a:ea typeface="微软雅黑" pitchFamily="34" charset="-122"/>
              </a:rPr>
              <a:t>ESB</a:t>
            </a:r>
            <a:r>
              <a:rPr lang="zh-CN" altLang="en-US" kern="0" dirty="0" smtClean="0">
                <a:solidFill>
                  <a:sysClr val="windowText" lastClr="000000"/>
                </a:solidFill>
                <a:latin typeface="微软雅黑" pitchFamily="34" charset="-122"/>
                <a:ea typeface="微软雅黑" pitchFamily="34" charset="-122"/>
              </a:rPr>
              <a:t>业务服务开发总体流程</a:t>
            </a:r>
            <a:endParaRPr lang="zh-CN" altLang="en-US" kern="0" dirty="0">
              <a:solidFill>
                <a:sysClr val="windowText" lastClr="000000"/>
              </a:solidFill>
              <a:latin typeface="微软雅黑" pitchFamily="34" charset="-122"/>
              <a:ea typeface="微软雅黑" pitchFamily="34" charset="-122"/>
            </a:endParaRPr>
          </a:p>
        </p:txBody>
      </p:sp>
      <p:cxnSp>
        <p:nvCxnSpPr>
          <p:cNvPr id="9" name="直接连接符 8"/>
          <p:cNvCxnSpPr>
            <a:cxnSpLocks noChangeShapeType="1"/>
            <a:stCxn id="7" idx="2"/>
            <a:endCxn id="8" idx="1"/>
          </p:cNvCxnSpPr>
          <p:nvPr/>
        </p:nvCxnSpPr>
        <p:spPr bwMode="auto">
          <a:xfrm>
            <a:off x="1714500" y="4341713"/>
            <a:ext cx="357188" cy="1587"/>
          </a:xfrm>
          <a:prstGeom prst="line">
            <a:avLst/>
          </a:prstGeom>
          <a:noFill/>
          <a:ln w="28575" algn="ctr">
            <a:solidFill>
              <a:srgbClr val="000000"/>
            </a:solidFill>
            <a:round/>
            <a:headEnd/>
            <a:tailEnd/>
          </a:ln>
        </p:spPr>
      </p:cxnSp>
      <p:sp>
        <p:nvSpPr>
          <p:cNvPr id="10" name="六边形 9"/>
          <p:cNvSpPr/>
          <p:nvPr/>
        </p:nvSpPr>
        <p:spPr>
          <a:xfrm>
            <a:off x="1143000" y="480685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5</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1" name="矩形 10"/>
          <p:cNvSpPr/>
          <p:nvPr/>
        </p:nvSpPr>
        <p:spPr>
          <a:xfrm>
            <a:off x="2071688" y="4806850"/>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err="1" smtClean="0">
                <a:solidFill>
                  <a:sysClr val="windowText" lastClr="000000"/>
                </a:solidFill>
                <a:latin typeface="微软雅黑" pitchFamily="34" charset="-122"/>
                <a:ea typeface="微软雅黑" pitchFamily="34" charset="-122"/>
              </a:rPr>
              <a:t>ESB业务服务规范使用说明</a:t>
            </a:r>
            <a:endParaRPr lang="zh-CN" altLang="en-US" kern="0" dirty="0">
              <a:solidFill>
                <a:sysClr val="windowText" lastClr="000000"/>
              </a:solidFill>
              <a:latin typeface="微软雅黑" pitchFamily="34" charset="-122"/>
              <a:ea typeface="微软雅黑" pitchFamily="34" charset="-122"/>
            </a:endParaRPr>
          </a:p>
        </p:txBody>
      </p:sp>
      <p:cxnSp>
        <p:nvCxnSpPr>
          <p:cNvPr id="12" name="直接连接符 11"/>
          <p:cNvCxnSpPr>
            <a:cxnSpLocks noChangeShapeType="1"/>
            <a:stCxn id="10" idx="2"/>
            <a:endCxn id="11" idx="1"/>
          </p:cNvCxnSpPr>
          <p:nvPr/>
        </p:nvCxnSpPr>
        <p:spPr bwMode="auto">
          <a:xfrm>
            <a:off x="1714500" y="5057675"/>
            <a:ext cx="357188" cy="1588"/>
          </a:xfrm>
          <a:prstGeom prst="line">
            <a:avLst/>
          </a:prstGeom>
          <a:noFill/>
          <a:ln w="28575" algn="ctr">
            <a:solidFill>
              <a:srgbClr val="000000"/>
            </a:solidFill>
            <a:round/>
            <a:headEnd/>
            <a:tailEnd/>
          </a:ln>
        </p:spPr>
      </p:cxnSp>
      <p:sp>
        <p:nvSpPr>
          <p:cNvPr id="13" name="六边形 12"/>
          <p:cNvSpPr/>
          <p:nvPr/>
        </p:nvSpPr>
        <p:spPr>
          <a:xfrm>
            <a:off x="1143000" y="552122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6</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4" name="矩形 13"/>
          <p:cNvSpPr/>
          <p:nvPr/>
        </p:nvSpPr>
        <p:spPr>
          <a:xfrm>
            <a:off x="2071688" y="5521225"/>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smtClean="0">
                <a:solidFill>
                  <a:sysClr val="windowText" lastClr="000000"/>
                </a:solidFill>
                <a:latin typeface="微软雅黑" pitchFamily="34" charset="-122"/>
                <a:ea typeface="微软雅黑" pitchFamily="34" charset="-122"/>
              </a:rPr>
              <a:t>ESB</a:t>
            </a:r>
            <a:r>
              <a:rPr lang="zh-CN" altLang="en-US" kern="0" dirty="0" smtClean="0">
                <a:solidFill>
                  <a:sysClr val="windowText" lastClr="000000"/>
                </a:solidFill>
                <a:latin typeface="微软雅黑" pitchFamily="34" charset="-122"/>
                <a:ea typeface="微软雅黑" pitchFamily="34" charset="-122"/>
              </a:rPr>
              <a:t>服务开发测试及反馈要求</a:t>
            </a:r>
            <a:endParaRPr lang="zh-CN" altLang="en-US" kern="0" dirty="0">
              <a:solidFill>
                <a:sysClr val="windowText" lastClr="000000"/>
              </a:solidFill>
              <a:latin typeface="微软雅黑" pitchFamily="34" charset="-122"/>
              <a:ea typeface="微软雅黑" pitchFamily="34" charset="-122"/>
            </a:endParaRPr>
          </a:p>
        </p:txBody>
      </p:sp>
      <p:cxnSp>
        <p:nvCxnSpPr>
          <p:cNvPr id="15" name="直接连接符 14"/>
          <p:cNvCxnSpPr>
            <a:cxnSpLocks noChangeShapeType="1"/>
            <a:stCxn id="13" idx="2"/>
            <a:endCxn id="14" idx="1"/>
          </p:cNvCxnSpPr>
          <p:nvPr/>
        </p:nvCxnSpPr>
        <p:spPr bwMode="auto">
          <a:xfrm>
            <a:off x="1714500" y="5772050"/>
            <a:ext cx="357188" cy="1588"/>
          </a:xfrm>
          <a:prstGeom prst="line">
            <a:avLst/>
          </a:prstGeom>
          <a:noFill/>
          <a:ln w="28575" algn="ctr">
            <a:solidFill>
              <a:srgbClr val="000000"/>
            </a:solidFill>
            <a:round/>
            <a:headEnd/>
            <a:tailEnd/>
          </a:ln>
        </p:spPr>
      </p:cxnSp>
      <p:sp>
        <p:nvSpPr>
          <p:cNvPr id="16" name="六边形 15"/>
          <p:cNvSpPr/>
          <p:nvPr/>
        </p:nvSpPr>
        <p:spPr>
          <a:xfrm>
            <a:off x="1143000" y="1922537"/>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7" name="矩形 16"/>
          <p:cNvSpPr/>
          <p:nvPr/>
        </p:nvSpPr>
        <p:spPr>
          <a:xfrm>
            <a:off x="2071688" y="1922537"/>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zh-CN" altLang="en-US" kern="0" dirty="0">
                <a:solidFill>
                  <a:schemeClr val="bg1"/>
                </a:solidFill>
                <a:latin typeface="微软雅黑" pitchFamily="34" charset="-122"/>
                <a:ea typeface="微软雅黑" pitchFamily="34" charset="-122"/>
              </a:rPr>
              <a:t>本期配套改造</a:t>
            </a: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a:t>
            </a:r>
            <a:r>
              <a:rPr lang="zh-CN" altLang="en-US" kern="0" dirty="0" smtClean="0">
                <a:solidFill>
                  <a:schemeClr val="bg1"/>
                </a:solidFill>
                <a:latin typeface="微软雅黑" pitchFamily="34" charset="-122"/>
                <a:ea typeface="微软雅黑" pitchFamily="34" charset="-122"/>
              </a:rPr>
              <a:t>服务</a:t>
            </a:r>
            <a:endParaRPr lang="zh-CN" altLang="en-US" kern="0" dirty="0">
              <a:solidFill>
                <a:schemeClr val="bg1"/>
              </a:solidFill>
              <a:latin typeface="微软雅黑" pitchFamily="34" charset="-122"/>
              <a:ea typeface="微软雅黑" pitchFamily="34" charset="-122"/>
            </a:endParaRPr>
          </a:p>
        </p:txBody>
      </p:sp>
      <p:cxnSp>
        <p:nvCxnSpPr>
          <p:cNvPr id="18" name="直接连接符 17"/>
          <p:cNvCxnSpPr>
            <a:cxnSpLocks noChangeShapeType="1"/>
            <a:stCxn id="16" idx="2"/>
            <a:endCxn id="17" idx="1"/>
          </p:cNvCxnSpPr>
          <p:nvPr/>
        </p:nvCxnSpPr>
        <p:spPr bwMode="auto">
          <a:xfrm>
            <a:off x="1714500" y="2171775"/>
            <a:ext cx="357188" cy="1587"/>
          </a:xfrm>
          <a:prstGeom prst="line">
            <a:avLst/>
          </a:prstGeom>
          <a:noFill/>
          <a:ln w="28575" algn="ctr">
            <a:solidFill>
              <a:srgbClr val="000000"/>
            </a:solidFill>
            <a:round/>
            <a:headEnd/>
            <a:tailEnd/>
          </a:ln>
        </p:spPr>
      </p:cxnSp>
      <p:sp>
        <p:nvSpPr>
          <p:cNvPr id="19" name="六边形 18"/>
          <p:cNvSpPr/>
          <p:nvPr/>
        </p:nvSpPr>
        <p:spPr>
          <a:xfrm>
            <a:off x="1143000" y="2636912"/>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矩形 19"/>
          <p:cNvSpPr/>
          <p:nvPr/>
        </p:nvSpPr>
        <p:spPr>
          <a:xfrm>
            <a:off x="2071688" y="2636912"/>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集团省分集成互联方案介绍</a:t>
            </a:r>
          </a:p>
        </p:txBody>
      </p:sp>
      <p:cxnSp>
        <p:nvCxnSpPr>
          <p:cNvPr id="21" name="直接连接符 20"/>
          <p:cNvCxnSpPr>
            <a:cxnSpLocks noChangeShapeType="1"/>
            <a:stCxn id="19" idx="2"/>
            <a:endCxn id="20" idx="1"/>
          </p:cNvCxnSpPr>
          <p:nvPr/>
        </p:nvCxnSpPr>
        <p:spPr bwMode="auto">
          <a:xfrm>
            <a:off x="1714500" y="2886150"/>
            <a:ext cx="357188" cy="1587"/>
          </a:xfrm>
          <a:prstGeom prst="line">
            <a:avLst/>
          </a:prstGeom>
          <a:noFill/>
          <a:ln w="28575" algn="ctr">
            <a:solidFill>
              <a:srgbClr val="000000"/>
            </a:solidFill>
            <a:round/>
            <a:headEnd/>
            <a:tailEnd/>
          </a:ln>
        </p:spPr>
      </p:cxnSp>
    </p:spTree>
    <p:extLst>
      <p:ext uri="{BB962C8B-B14F-4D97-AF65-F5344CB8AC3E}">
        <p14:creationId xmlns:p14="http://schemas.microsoft.com/office/powerpoint/2010/main" val="19782364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sym typeface="微软雅黑" pitchFamily="34" charset="-122"/>
              </a:rPr>
              <a:t>U-Cloud</a:t>
            </a:r>
            <a:r>
              <a:rPr lang="zh-CN" altLang="en-US">
                <a:sym typeface="微软雅黑" pitchFamily="34" charset="-122"/>
              </a:rPr>
              <a:t>项目互联集成架构</a:t>
            </a:r>
          </a:p>
        </p:txBody>
      </p:sp>
      <p:pic>
        <p:nvPicPr>
          <p:cNvPr id="512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8" y="1987376"/>
            <a:ext cx="8643937"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p:cNvSpPr>
            <a:spLocks noGrp="1" noChangeArrowheads="1"/>
          </p:cNvSpPr>
          <p:nvPr>
            <p:ph idx="4294967295"/>
          </p:nvPr>
        </p:nvSpPr>
        <p:spPr bwMode="auto">
          <a:xfrm>
            <a:off x="250825" y="1052513"/>
            <a:ext cx="8858250" cy="1611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itchFamily="2" charset="2"/>
              <a:buChar char="u"/>
            </a:pPr>
            <a:r>
              <a:rPr lang="zh-CN" altLang="en-US" sz="1600" dirty="0" smtClean="0">
                <a:solidFill>
                  <a:srgbClr val="FF0000"/>
                </a:solidFill>
              </a:rPr>
              <a:t>交互方式</a:t>
            </a:r>
            <a:r>
              <a:rPr lang="zh-CN" altLang="en-US" sz="1600" b="1" dirty="0" smtClean="0"/>
              <a:t>：集团应用直接通过</a:t>
            </a:r>
            <a:r>
              <a:rPr lang="en-US" altLang="zh-CN" sz="1600" b="1" dirty="0" err="1" smtClean="0"/>
              <a:t>ESB交互，集团与省间通过ESB及省分接口机交互</a:t>
            </a:r>
            <a:endParaRPr lang="en-US" altLang="zh-CN" sz="1600" b="1" dirty="0" smtClean="0"/>
          </a:p>
          <a:p>
            <a:pPr marL="0" indent="0">
              <a:buFont typeface="Wingdings" pitchFamily="2" charset="2"/>
              <a:buChar char="u"/>
            </a:pPr>
            <a:r>
              <a:rPr lang="zh-CN" altLang="en-US" sz="1600" b="1" dirty="0" smtClean="0">
                <a:solidFill>
                  <a:srgbClr val="FF0000"/>
                </a:solidFill>
              </a:rPr>
              <a:t>网络</a:t>
            </a:r>
            <a:r>
              <a:rPr lang="zh-CN" altLang="en-US" sz="1600" b="1" dirty="0">
                <a:solidFill>
                  <a:srgbClr val="FF0000"/>
                </a:solidFill>
              </a:rPr>
              <a:t>策略</a:t>
            </a:r>
            <a:r>
              <a:rPr lang="zh-CN" altLang="en-US" sz="1600" b="1" dirty="0" smtClean="0"/>
              <a:t>：集团应用间开放各应用到</a:t>
            </a:r>
            <a:r>
              <a:rPr lang="en-US" altLang="zh-CN" sz="1600" b="1" dirty="0" err="1" smtClean="0"/>
              <a:t>ESB策略</a:t>
            </a:r>
            <a:r>
              <a:rPr lang="zh-CN" altLang="en-US" sz="1600" b="1" dirty="0" smtClean="0"/>
              <a:t>，集团与省开放</a:t>
            </a:r>
            <a:r>
              <a:rPr lang="en-US" altLang="zh-CN" sz="1600" b="1" dirty="0" err="1" smtClean="0"/>
              <a:t>ESB与</a:t>
            </a:r>
            <a:r>
              <a:rPr lang="zh-CN" altLang="en-US" sz="1600" b="1" dirty="0" smtClean="0"/>
              <a:t>省</a:t>
            </a:r>
            <a:r>
              <a:rPr lang="zh-CN" altLang="en-US" sz="1600" b="1" dirty="0"/>
              <a:t>接口</a:t>
            </a:r>
            <a:r>
              <a:rPr lang="zh-CN" altLang="en-US" sz="1600" b="1" dirty="0" smtClean="0"/>
              <a:t>机策略</a:t>
            </a:r>
            <a:endParaRPr lang="zh-CN" altLang="en-US" sz="1600" b="1" dirty="0"/>
          </a:p>
          <a:p>
            <a:pPr marL="0" indent="0">
              <a:buFont typeface="Wingdings" pitchFamily="2" charset="2"/>
              <a:buChar char="u"/>
            </a:pPr>
            <a:r>
              <a:rPr lang="zh-CN" altLang="en-US" sz="1600" b="1" dirty="0">
                <a:solidFill>
                  <a:srgbClr val="FF0000"/>
                </a:solidFill>
                <a:sym typeface="微软雅黑" pitchFamily="34" charset="-122"/>
              </a:rPr>
              <a:t>服务规范</a:t>
            </a:r>
            <a:r>
              <a:rPr lang="zh-CN" altLang="en-US" sz="1600" b="1" dirty="0" smtClean="0">
                <a:solidFill>
                  <a:srgbClr val="FF0000"/>
                </a:solidFill>
                <a:sym typeface="微软雅黑" pitchFamily="34" charset="-122"/>
              </a:rPr>
              <a:t>：</a:t>
            </a:r>
            <a:r>
              <a:rPr lang="en-US" altLang="zh-CN" sz="1600" b="1" dirty="0" smtClean="0">
                <a:sym typeface="微软雅黑" pitchFamily="34" charset="-122"/>
              </a:rPr>
              <a:t>ESB</a:t>
            </a:r>
            <a:r>
              <a:rPr lang="zh-CN" altLang="en-US" sz="1600" b="1" dirty="0" smtClean="0">
                <a:sym typeface="微软雅黑" pitchFamily="34" charset="-122"/>
              </a:rPr>
              <a:t>业务</a:t>
            </a:r>
            <a:r>
              <a:rPr lang="zh-CN" altLang="en-US" sz="1600" b="1" dirty="0">
                <a:sym typeface="微软雅黑" pitchFamily="34" charset="-122"/>
              </a:rPr>
              <a:t>服务</a:t>
            </a:r>
            <a:r>
              <a:rPr lang="zh-CN" altLang="en-US" sz="1600" b="1" dirty="0" smtClean="0">
                <a:sym typeface="微软雅黑" pitchFamily="34" charset="-122"/>
              </a:rPr>
              <a:t>规范及开发文件</a:t>
            </a:r>
            <a:r>
              <a:rPr lang="zh-CN" altLang="en-US" sz="1600" b="1" dirty="0" smtClean="0">
                <a:sym typeface="微软雅黑" pitchFamily="34" charset="-122"/>
              </a:rPr>
              <a:t>由</a:t>
            </a:r>
            <a:r>
              <a:rPr lang="en-US" altLang="zh-CN" sz="1600" dirty="0" smtClean="0">
                <a:sym typeface="微软雅黑" pitchFamily="34" charset="-122"/>
              </a:rPr>
              <a:t>ESB</a:t>
            </a:r>
            <a:r>
              <a:rPr lang="zh-CN" altLang="en-US" sz="1600" b="1" dirty="0" smtClean="0">
                <a:sym typeface="微软雅黑" pitchFamily="34" charset="-122"/>
              </a:rPr>
              <a:t>统一</a:t>
            </a:r>
            <a:r>
              <a:rPr lang="zh-CN" altLang="en-US" sz="1600" b="1" dirty="0" smtClean="0">
                <a:sym typeface="微软雅黑" pitchFamily="34" charset="-122"/>
              </a:rPr>
              <a:t>定义并下发</a:t>
            </a:r>
            <a:endParaRPr lang="zh-CN" altLang="en-US" sz="1600" b="1" dirty="0">
              <a:sym typeface="微软雅黑" pitchFamily="34" charset="-122"/>
            </a:endParaRPr>
          </a:p>
          <a:p>
            <a:pPr marL="0" indent="0">
              <a:buFont typeface="Wingdings" pitchFamily="2" charset="2"/>
              <a:buNone/>
            </a:pPr>
            <a:endParaRPr lang="en-US" sz="1600" b="1" dirty="0">
              <a:sym typeface="微软雅黑" pitchFamily="34" charset="-122"/>
            </a:endParaRPr>
          </a:p>
          <a:p>
            <a:pPr marL="0" indent="0">
              <a:buFont typeface="Wingdings" pitchFamily="2" charset="2"/>
              <a:buChar char="u"/>
            </a:pPr>
            <a:endParaRPr lang="zh-CN" altLang="en-US" sz="1600" b="1" dirty="0"/>
          </a:p>
        </p:txBody>
      </p:sp>
    </p:spTree>
    <p:extLst>
      <p:ext uri="{BB962C8B-B14F-4D97-AF65-F5344CB8AC3E}">
        <p14:creationId xmlns:p14="http://schemas.microsoft.com/office/powerpoint/2010/main" val="361083865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71550" y="117475"/>
            <a:ext cx="7704138" cy="647700"/>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sym typeface="微软雅黑" pitchFamily="34" charset="-122"/>
              </a:rPr>
              <a:t>U-Cloud</a:t>
            </a:r>
            <a:r>
              <a:rPr lang="zh-CN" altLang="en-US" dirty="0" smtClean="0">
                <a:sym typeface="微软雅黑" pitchFamily="34" charset="-122"/>
              </a:rPr>
              <a:t>互联</a:t>
            </a:r>
            <a:r>
              <a:rPr lang="zh-CN" altLang="en-US" dirty="0">
                <a:sym typeface="微软雅黑" pitchFamily="34" charset="-122"/>
              </a:rPr>
              <a:t>技术概述</a:t>
            </a:r>
            <a:endParaRPr lang="zh-CN" altLang="en-US" dirty="0"/>
          </a:p>
        </p:txBody>
      </p:sp>
      <p:sp>
        <p:nvSpPr>
          <p:cNvPr id="6147" name="TextBox 28"/>
          <p:cNvSpPr>
            <a:spLocks noChangeArrowheads="1"/>
          </p:cNvSpPr>
          <p:nvPr/>
        </p:nvSpPr>
        <p:spPr bwMode="auto">
          <a:xfrm>
            <a:off x="5435600" y="1192213"/>
            <a:ext cx="3384550" cy="5665787"/>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ts val="2800"/>
              </a:lnSpc>
            </a:pPr>
            <a:r>
              <a:rPr lang="en-US" altLang="zh-CN" dirty="0" smtClean="0">
                <a:solidFill>
                  <a:srgbClr val="000000"/>
                </a:solidFill>
                <a:latin typeface="微软雅黑" pitchFamily="34" charset="-122"/>
                <a:ea typeface="微软雅黑" pitchFamily="34" charset="-122"/>
                <a:sym typeface="微软雅黑" pitchFamily="34" charset="-122"/>
              </a:rPr>
              <a:t>U-</a:t>
            </a:r>
            <a:r>
              <a:rPr lang="en-US" altLang="zh-CN" dirty="0" err="1" smtClean="0">
                <a:solidFill>
                  <a:srgbClr val="000000"/>
                </a:solidFill>
                <a:latin typeface="微软雅黑" pitchFamily="34" charset="-122"/>
                <a:ea typeface="微软雅黑" pitchFamily="34" charset="-122"/>
                <a:sym typeface="微软雅黑" pitchFamily="34" charset="-122"/>
              </a:rPr>
              <a:t>Cloud互联</a:t>
            </a:r>
            <a:r>
              <a:rPr lang="zh-CN" altLang="en-US" dirty="0" smtClean="0">
                <a:solidFill>
                  <a:srgbClr val="000000"/>
                </a:solidFill>
                <a:latin typeface="微软雅黑" pitchFamily="34" charset="-122"/>
                <a:ea typeface="微软雅黑" pitchFamily="34" charset="-122"/>
                <a:sym typeface="微软雅黑" pitchFamily="34" charset="-122"/>
              </a:rPr>
              <a:t>主要通过以下</a:t>
            </a:r>
            <a:r>
              <a:rPr lang="zh-CN" altLang="en-US" dirty="0">
                <a:solidFill>
                  <a:srgbClr val="000000"/>
                </a:solidFill>
                <a:latin typeface="微软雅黑" pitchFamily="34" charset="-122"/>
                <a:ea typeface="微软雅黑" pitchFamily="34" charset="-122"/>
                <a:sym typeface="微软雅黑" pitchFamily="34" charset="-122"/>
              </a:rPr>
              <a:t>两种</a:t>
            </a:r>
            <a:r>
              <a:rPr lang="zh-CN" altLang="en-US" dirty="0" smtClean="0">
                <a:solidFill>
                  <a:srgbClr val="000000"/>
                </a:solidFill>
                <a:latin typeface="微软雅黑" pitchFamily="34" charset="-122"/>
                <a:ea typeface="微软雅黑" pitchFamily="34" charset="-122"/>
                <a:sym typeface="微软雅黑" pitchFamily="34" charset="-122"/>
              </a:rPr>
              <a:t>技术：</a:t>
            </a:r>
            <a:endParaRPr lang="zh-CN" altLang="en-US" dirty="0">
              <a:solidFill>
                <a:srgbClr val="000000"/>
              </a:solidFill>
              <a:latin typeface="微软雅黑" pitchFamily="34" charset="-122"/>
              <a:ea typeface="微软雅黑" pitchFamily="34" charset="-122"/>
              <a:sym typeface="微软雅黑" pitchFamily="34" charset="-122"/>
            </a:endParaRPr>
          </a:p>
          <a:p>
            <a:pPr marL="285750" indent="-285750">
              <a:lnSpc>
                <a:spcPts val="2800"/>
              </a:lnSpc>
              <a:buFont typeface="Wingdings" pitchFamily="2" charset="2"/>
              <a:buChar char="n"/>
            </a:pPr>
            <a:r>
              <a:rPr lang="zh-CN" altLang="en-US" dirty="0">
                <a:solidFill>
                  <a:srgbClr val="FF0000"/>
                </a:solidFill>
                <a:latin typeface="微软雅黑" pitchFamily="34" charset="-122"/>
                <a:ea typeface="微软雅黑" pitchFamily="34" charset="-122"/>
                <a:sym typeface="微软雅黑" pitchFamily="34" charset="-122"/>
              </a:rPr>
              <a:t>消息集成：</a:t>
            </a:r>
            <a:r>
              <a:rPr lang="zh-CN" altLang="en-US" dirty="0">
                <a:solidFill>
                  <a:srgbClr val="000000"/>
                </a:solidFill>
                <a:latin typeface="微软雅黑" pitchFamily="34" charset="-122"/>
                <a:ea typeface="微软雅黑" pitchFamily="34" charset="-122"/>
                <a:sym typeface="微软雅黑" pitchFamily="34" charset="-122"/>
              </a:rPr>
              <a:t>以</a:t>
            </a:r>
            <a:r>
              <a:rPr lang="en-US" dirty="0">
                <a:solidFill>
                  <a:srgbClr val="000000"/>
                </a:solidFill>
                <a:latin typeface="微软雅黑" pitchFamily="34" charset="-122"/>
                <a:ea typeface="微软雅黑" pitchFamily="34" charset="-122"/>
                <a:sym typeface="微软雅黑" pitchFamily="34" charset="-122"/>
              </a:rPr>
              <a:t>SOAP</a:t>
            </a:r>
            <a:r>
              <a:rPr lang="zh-CN" altLang="en-US" dirty="0">
                <a:solidFill>
                  <a:srgbClr val="000000"/>
                </a:solidFill>
                <a:latin typeface="微软雅黑" pitchFamily="34" charset="-122"/>
                <a:ea typeface="微软雅黑" pitchFamily="34" charset="-122"/>
                <a:sym typeface="微软雅黑" pitchFamily="34" charset="-122"/>
              </a:rPr>
              <a:t>服务的方式进行集成。数据结构化，并直接封装在</a:t>
            </a:r>
            <a:r>
              <a:rPr lang="en-US" dirty="0">
                <a:solidFill>
                  <a:srgbClr val="000000"/>
                </a:solidFill>
                <a:latin typeface="微软雅黑" pitchFamily="34" charset="-122"/>
                <a:ea typeface="微软雅黑" pitchFamily="34" charset="-122"/>
                <a:sym typeface="微软雅黑" pitchFamily="34" charset="-122"/>
              </a:rPr>
              <a:t>SOAP</a:t>
            </a:r>
            <a:r>
              <a:rPr lang="zh-CN" altLang="en-US" dirty="0">
                <a:solidFill>
                  <a:srgbClr val="000000"/>
                </a:solidFill>
                <a:latin typeface="微软雅黑" pitchFamily="34" charset="-122"/>
                <a:ea typeface="微软雅黑" pitchFamily="34" charset="-122"/>
                <a:sym typeface="微软雅黑" pitchFamily="34" charset="-122"/>
              </a:rPr>
              <a:t>报文中进行传输。其特点为：交互协议简单、实时性强、数据量小、数据解析高效快速</a:t>
            </a:r>
          </a:p>
          <a:p>
            <a:pPr marL="285750" indent="-285750">
              <a:lnSpc>
                <a:spcPts val="2800"/>
              </a:lnSpc>
              <a:buFont typeface="Wingdings" pitchFamily="2" charset="2"/>
              <a:buChar char="n"/>
            </a:pPr>
            <a:r>
              <a:rPr lang="zh-CN" altLang="en-US" dirty="0">
                <a:solidFill>
                  <a:srgbClr val="FF0000"/>
                </a:solidFill>
                <a:latin typeface="微软雅黑" pitchFamily="34" charset="-122"/>
                <a:ea typeface="微软雅黑" pitchFamily="34" charset="-122"/>
                <a:sym typeface="微软雅黑" pitchFamily="34" charset="-122"/>
              </a:rPr>
              <a:t>数据集成：</a:t>
            </a:r>
            <a:r>
              <a:rPr lang="zh-CN" altLang="en-US" dirty="0">
                <a:solidFill>
                  <a:srgbClr val="000000"/>
                </a:solidFill>
                <a:latin typeface="微软雅黑" pitchFamily="34" charset="-122"/>
                <a:ea typeface="微软雅黑" pitchFamily="34" charset="-122"/>
                <a:sym typeface="微软雅黑" pitchFamily="34" charset="-122"/>
              </a:rPr>
              <a:t>以</a:t>
            </a:r>
            <a:r>
              <a:rPr lang="en-US" dirty="0">
                <a:solidFill>
                  <a:srgbClr val="000000"/>
                </a:solidFill>
                <a:latin typeface="微软雅黑" pitchFamily="34" charset="-122"/>
                <a:ea typeface="微软雅黑" pitchFamily="34" charset="-122"/>
                <a:sym typeface="微软雅黑" pitchFamily="34" charset="-122"/>
              </a:rPr>
              <a:t>ODI</a:t>
            </a:r>
            <a:r>
              <a:rPr lang="zh-CN" altLang="en-US" dirty="0">
                <a:solidFill>
                  <a:srgbClr val="000000"/>
                </a:solidFill>
                <a:latin typeface="微软雅黑" pitchFamily="34" charset="-122"/>
                <a:ea typeface="微软雅黑" pitchFamily="34" charset="-122"/>
                <a:sym typeface="微软雅黑" pitchFamily="34" charset="-122"/>
              </a:rPr>
              <a:t>服务或</a:t>
            </a:r>
            <a:r>
              <a:rPr lang="en-US" dirty="0">
                <a:solidFill>
                  <a:srgbClr val="000000"/>
                </a:solidFill>
                <a:latin typeface="微软雅黑" pitchFamily="34" charset="-122"/>
                <a:ea typeface="微软雅黑" pitchFamily="34" charset="-122"/>
                <a:sym typeface="微软雅黑" pitchFamily="34" charset="-122"/>
              </a:rPr>
              <a:t>ETL</a:t>
            </a:r>
            <a:r>
              <a:rPr lang="zh-CN" altLang="en-US" dirty="0">
                <a:solidFill>
                  <a:srgbClr val="000000"/>
                </a:solidFill>
                <a:latin typeface="微软雅黑" pitchFamily="34" charset="-122"/>
                <a:ea typeface="微软雅黑" pitchFamily="34" charset="-122"/>
                <a:sym typeface="微软雅黑" pitchFamily="34" charset="-122"/>
              </a:rPr>
              <a:t>服务的方式集成。数据结构化，业务数据由源端数据库抽取并加载至目标端数据库。其特点为：数据量大、实时性要求不高、交互协议较复杂、数据解析高效可靠</a:t>
            </a:r>
            <a:endParaRPr lang="zh-CN" altLang="en-US" dirty="0"/>
          </a:p>
        </p:txBody>
      </p:sp>
      <p:sp>
        <p:nvSpPr>
          <p:cNvPr id="614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nchor="ctr">
            <a:spAutoFit/>
          </a:bodyPr>
          <a:lstStyle/>
          <a:p>
            <a:endParaRPr lang="zh-CN" altLang="zh-CN">
              <a:solidFill>
                <a:srgbClr val="000000"/>
              </a:solidFill>
              <a:sym typeface="Tahoma" pitchFamily="34" charset="0"/>
            </a:endParaRPr>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0925"/>
            <a:ext cx="542925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31324489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00113" y="169863"/>
            <a:ext cx="7272337" cy="666750"/>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ym typeface="微软雅黑" pitchFamily="34" charset="-122"/>
              </a:rPr>
              <a:t>U-Cloud</a:t>
            </a:r>
            <a:r>
              <a:rPr lang="zh-CN" altLang="en-US" sz="2400" dirty="0" smtClean="0">
                <a:sym typeface="微软雅黑" pitchFamily="34" charset="-122"/>
              </a:rPr>
              <a:t>省</a:t>
            </a:r>
            <a:r>
              <a:rPr lang="zh-CN" altLang="en-US" sz="2400" dirty="0">
                <a:sym typeface="微软雅黑" pitchFamily="34" charset="-122"/>
              </a:rPr>
              <a:t>接口机部署示意图及软硬件要求</a:t>
            </a:r>
            <a:endParaRPr lang="zh-CN" altLang="en-US" dirty="0"/>
          </a:p>
        </p:txBody>
      </p:sp>
      <p:sp>
        <p:nvSpPr>
          <p:cNvPr id="8195" name="Rectangle 3"/>
          <p:cNvSpPr>
            <a:spLocks noChangeArrowheads="1"/>
          </p:cNvSpPr>
          <p:nvPr/>
        </p:nvSpPr>
        <p:spPr bwMode="auto">
          <a:xfrm>
            <a:off x="-141288" y="1335088"/>
            <a:ext cx="182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lIns="91423" tIns="45711" rIns="91423" bIns="45711" anchor="ctr">
            <a:spAutoFit/>
          </a:bodyPr>
          <a:lstStyle/>
          <a:p>
            <a:endParaRPr lang="zh-CN" altLang="zh-CN">
              <a:solidFill>
                <a:srgbClr val="000000"/>
              </a:solidFill>
              <a:sym typeface="Arial" pitchFamily="34" charset="0"/>
            </a:endParaRPr>
          </a:p>
        </p:txBody>
      </p:sp>
      <p:sp>
        <p:nvSpPr>
          <p:cNvPr id="8196" name="矩形 11"/>
          <p:cNvSpPr>
            <a:spLocks noChangeArrowheads="1"/>
          </p:cNvSpPr>
          <p:nvPr/>
        </p:nvSpPr>
        <p:spPr bwMode="auto">
          <a:xfrm>
            <a:off x="31750" y="1052513"/>
            <a:ext cx="5403850" cy="5545137"/>
          </a:xfrm>
          <a:prstGeom prst="rect">
            <a:avLst/>
          </a:prstGeom>
          <a:noFill/>
          <a:ln w="12700" cap="flat"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endParaRPr>
          </a:p>
        </p:txBody>
      </p:sp>
      <p:sp>
        <p:nvSpPr>
          <p:cNvPr id="8197" name="内容占位符 2"/>
          <p:cNvSpPr>
            <a:spLocks noGrp="1" noChangeArrowheads="1"/>
          </p:cNvSpPr>
          <p:nvPr>
            <p:ph idx="4294967295"/>
          </p:nvPr>
        </p:nvSpPr>
        <p:spPr bwMode="auto">
          <a:xfrm>
            <a:off x="5616575" y="1052513"/>
            <a:ext cx="3492500" cy="5545137"/>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indent="0">
              <a:lnSpc>
                <a:spcPct val="150000"/>
              </a:lnSpc>
              <a:buFont typeface="Wingdings" pitchFamily="2" charset="2"/>
              <a:buNone/>
            </a:pPr>
            <a:r>
              <a:rPr lang="zh-CN" altLang="en-US" sz="1400" b="1" dirty="0"/>
              <a:t>省分接口机环境要求提供</a:t>
            </a:r>
            <a:r>
              <a:rPr lang="en-US" sz="1400" b="1" dirty="0"/>
              <a:t>2</a:t>
            </a:r>
            <a:r>
              <a:rPr lang="zh-CN" altLang="en-US" sz="1400" b="1" dirty="0"/>
              <a:t>台物理机器，进行双主集群，单台刀片服务器或机架式服务器的硬件配置要求如下：</a:t>
            </a:r>
          </a:p>
          <a:p>
            <a:pPr marL="0" indent="0">
              <a:lnSpc>
                <a:spcPct val="150000"/>
              </a:lnSpc>
              <a:buFont typeface="Wingdings" pitchFamily="2" charset="2"/>
              <a:buChar char="u"/>
            </a:pPr>
            <a:r>
              <a:rPr lang="en-US" sz="1400" b="1" dirty="0">
                <a:solidFill>
                  <a:srgbClr val="FF0000"/>
                </a:solidFill>
                <a:sym typeface="微软雅黑" pitchFamily="34" charset="-122"/>
              </a:rPr>
              <a:t>CPU</a:t>
            </a:r>
            <a:r>
              <a:rPr lang="zh-CN" altLang="en-US" sz="1400" b="1" dirty="0">
                <a:solidFill>
                  <a:srgbClr val="FF0000"/>
                </a:solidFill>
                <a:sym typeface="微软雅黑" pitchFamily="34" charset="-122"/>
              </a:rPr>
              <a:t>：</a:t>
            </a:r>
            <a:r>
              <a:rPr lang="en-US" sz="1400" dirty="0">
                <a:sym typeface="微软雅黑" pitchFamily="34" charset="-122"/>
              </a:rPr>
              <a:t>4</a:t>
            </a:r>
            <a:r>
              <a:rPr lang="zh-CN" altLang="en-US" sz="1400" dirty="0">
                <a:sym typeface="微软雅黑" pitchFamily="34" charset="-122"/>
              </a:rPr>
              <a:t>个</a:t>
            </a:r>
            <a:r>
              <a:rPr lang="en-US" sz="1400" dirty="0">
                <a:sym typeface="微软雅黑" pitchFamily="34" charset="-122"/>
              </a:rPr>
              <a:t>CPU</a:t>
            </a:r>
            <a:r>
              <a:rPr lang="zh-CN" altLang="en-US" sz="1400" dirty="0">
                <a:sym typeface="微软雅黑" pitchFamily="34" charset="-122"/>
              </a:rPr>
              <a:t>单个</a:t>
            </a:r>
            <a:r>
              <a:rPr lang="en-US" sz="1400" dirty="0">
                <a:sym typeface="微软雅黑" pitchFamily="34" charset="-122"/>
              </a:rPr>
              <a:t>8</a:t>
            </a:r>
            <a:r>
              <a:rPr lang="zh-CN" altLang="en-US" sz="1400" dirty="0">
                <a:sym typeface="微软雅黑" pitchFamily="34" charset="-122"/>
              </a:rPr>
              <a:t>内核</a:t>
            </a:r>
          </a:p>
          <a:p>
            <a:pPr marL="0" indent="0">
              <a:lnSpc>
                <a:spcPct val="150000"/>
              </a:lnSpc>
              <a:buFont typeface="Wingdings" pitchFamily="2" charset="2"/>
              <a:buChar char="u"/>
            </a:pPr>
            <a:r>
              <a:rPr lang="zh-CN" altLang="en-US" sz="1400" b="1" dirty="0">
                <a:solidFill>
                  <a:srgbClr val="FF0000"/>
                </a:solidFill>
                <a:sym typeface="微软雅黑" pitchFamily="34" charset="-122"/>
              </a:rPr>
              <a:t>内存：</a:t>
            </a:r>
            <a:r>
              <a:rPr lang="en-US" sz="1400" dirty="0">
                <a:sym typeface="微软雅黑" pitchFamily="34" charset="-122"/>
              </a:rPr>
              <a:t>128G</a:t>
            </a:r>
            <a:r>
              <a:rPr lang="zh-CN" altLang="en-US" sz="1400" dirty="0">
                <a:sym typeface="微软雅黑" pitchFamily="34" charset="-122"/>
              </a:rPr>
              <a:t>及以上，单条内存不小于</a:t>
            </a:r>
            <a:r>
              <a:rPr lang="en-US" sz="1400" dirty="0">
                <a:sym typeface="微软雅黑" pitchFamily="34" charset="-122"/>
              </a:rPr>
              <a:t>16G</a:t>
            </a:r>
            <a:endParaRPr lang="zh-CN" altLang="en-US" sz="1400" dirty="0">
              <a:sym typeface="微软雅黑" pitchFamily="34" charset="-122"/>
            </a:endParaRPr>
          </a:p>
          <a:p>
            <a:pPr marL="0" indent="0">
              <a:lnSpc>
                <a:spcPct val="150000"/>
              </a:lnSpc>
              <a:buFont typeface="Wingdings" pitchFamily="2" charset="2"/>
              <a:buChar char="u"/>
            </a:pPr>
            <a:r>
              <a:rPr lang="zh-CN" altLang="en-US" sz="1400" b="1" dirty="0">
                <a:solidFill>
                  <a:srgbClr val="FF0000"/>
                </a:solidFill>
                <a:sym typeface="微软雅黑" pitchFamily="34" charset="-122"/>
              </a:rPr>
              <a:t>存储：</a:t>
            </a:r>
            <a:r>
              <a:rPr lang="en-US" sz="1400" dirty="0">
                <a:sym typeface="微软雅黑" pitchFamily="34" charset="-122"/>
              </a:rPr>
              <a:t>600G*8</a:t>
            </a:r>
            <a:r>
              <a:rPr lang="zh-CN" altLang="en-US" sz="1400" dirty="0">
                <a:sym typeface="微软雅黑" pitchFamily="34" charset="-122"/>
              </a:rPr>
              <a:t>硬盘配置，转速</a:t>
            </a:r>
            <a:r>
              <a:rPr lang="en-US" sz="1400" dirty="0">
                <a:sym typeface="微软雅黑" pitchFamily="34" charset="-122"/>
              </a:rPr>
              <a:t>10000RPM</a:t>
            </a:r>
            <a:r>
              <a:rPr lang="zh-CN" altLang="en-US" sz="1400" dirty="0">
                <a:sym typeface="微软雅黑" pitchFamily="34" charset="-122"/>
              </a:rPr>
              <a:t>以上</a:t>
            </a:r>
            <a:r>
              <a:rPr lang="en-US" sz="1400" dirty="0">
                <a:sym typeface="微软雅黑" pitchFamily="34" charset="-122"/>
              </a:rPr>
              <a:t>SAS</a:t>
            </a:r>
            <a:r>
              <a:rPr lang="zh-CN" altLang="en-US" sz="1400" dirty="0">
                <a:sym typeface="微软雅黑" pitchFamily="34" charset="-122"/>
              </a:rPr>
              <a:t>硬盘</a:t>
            </a:r>
          </a:p>
          <a:p>
            <a:pPr marL="0" indent="0">
              <a:lnSpc>
                <a:spcPct val="150000"/>
              </a:lnSpc>
              <a:buFont typeface="Wingdings" pitchFamily="2" charset="2"/>
              <a:buChar char="u"/>
            </a:pPr>
            <a:r>
              <a:rPr lang="zh-CN" altLang="en-US" sz="1400" b="1" dirty="0">
                <a:solidFill>
                  <a:srgbClr val="FF0000"/>
                </a:solidFill>
                <a:sym typeface="微软雅黑" pitchFamily="34" charset="-122"/>
              </a:rPr>
              <a:t>网卡：</a:t>
            </a:r>
            <a:r>
              <a:rPr lang="zh-CN" altLang="en-US" sz="1400" dirty="0">
                <a:sym typeface="微软雅黑" pitchFamily="34" charset="-122"/>
              </a:rPr>
              <a:t>两块双口独立千兆网卡，网络断口最少四个千</a:t>
            </a:r>
            <a:r>
              <a:rPr lang="en-US" sz="1400" dirty="0">
                <a:sym typeface="微软雅黑" pitchFamily="34" charset="-122"/>
              </a:rPr>
              <a:t>M</a:t>
            </a:r>
            <a:r>
              <a:rPr lang="zh-CN" altLang="en-US" sz="1400" dirty="0">
                <a:sym typeface="微软雅黑" pitchFamily="34" charset="-122"/>
              </a:rPr>
              <a:t>以太网接口</a:t>
            </a:r>
          </a:p>
          <a:p>
            <a:pPr marL="0" indent="0">
              <a:lnSpc>
                <a:spcPct val="150000"/>
              </a:lnSpc>
              <a:buFont typeface="Wingdings" pitchFamily="2" charset="2"/>
              <a:buChar char="u"/>
            </a:pPr>
            <a:r>
              <a:rPr lang="zh-CN" altLang="en-US" sz="1400" b="1" dirty="0">
                <a:solidFill>
                  <a:srgbClr val="FF0000"/>
                </a:solidFill>
                <a:sym typeface="微软雅黑" pitchFamily="34" charset="-122"/>
              </a:rPr>
              <a:t>操作系统：</a:t>
            </a:r>
            <a:r>
              <a:rPr lang="zh-CN" altLang="en-US" sz="1400" dirty="0">
                <a:sym typeface="微软雅黑" pitchFamily="34" charset="-122"/>
              </a:rPr>
              <a:t>Red Hat Enterprise Linux 5 AS 版本</a:t>
            </a:r>
            <a:r>
              <a:rPr lang="en-US" sz="1400" dirty="0">
                <a:sym typeface="微软雅黑" pitchFamily="34" charset="-122"/>
              </a:rPr>
              <a:t>RHEL 5.8 x64</a:t>
            </a:r>
            <a:endParaRPr lang="zh-CN" altLang="en-US" sz="1400" dirty="0">
              <a:sym typeface="微软雅黑" pitchFamily="34" charset="-122"/>
            </a:endParaRPr>
          </a:p>
          <a:p>
            <a:pPr marL="0" indent="0">
              <a:lnSpc>
                <a:spcPct val="150000"/>
              </a:lnSpc>
              <a:buFont typeface="Wingdings" pitchFamily="2" charset="2"/>
              <a:buChar char="u"/>
            </a:pPr>
            <a:endParaRPr lang="zh-CN" altLang="en-US" sz="1400" dirty="0">
              <a:sym typeface="微软雅黑" pitchFamily="34" charset="-122"/>
            </a:endParaRPr>
          </a:p>
        </p:txBody>
      </p:sp>
      <p:pic>
        <p:nvPicPr>
          <p:cNvPr id="8198" name="Picture 4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28750"/>
            <a:ext cx="44291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40570216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idx="4294967295"/>
          </p:nvPr>
        </p:nvSpPr>
        <p:spPr>
          <a:xfrm>
            <a:off x="1116013" y="115888"/>
            <a:ext cx="6264275" cy="666750"/>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sym typeface="微软雅黑" pitchFamily="34" charset="-122"/>
              </a:rPr>
              <a:t>集团与省基于消息集成的互联方案</a:t>
            </a:r>
            <a:endParaRPr lang="zh-CN"/>
          </a:p>
        </p:txBody>
      </p:sp>
      <p:sp>
        <p:nvSpPr>
          <p:cNvPr id="9219" name="AutoShape 3"/>
          <p:cNvSpPr>
            <a:spLocks noChangeArrowheads="1"/>
          </p:cNvSpPr>
          <p:nvPr/>
        </p:nvSpPr>
        <p:spPr bwMode="auto">
          <a:xfrm>
            <a:off x="292100" y="3068638"/>
            <a:ext cx="1398588" cy="3290887"/>
          </a:xfrm>
          <a:prstGeom prst="homePlate">
            <a:avLst>
              <a:gd name="adj" fmla="val 13079"/>
            </a:avLst>
          </a:prstGeom>
          <a:solidFill>
            <a:srgbClr val="7373D1"/>
          </a:solidFill>
          <a:ln w="12700" cmpd="sng">
            <a:solidFill>
              <a:schemeClr val="tx1"/>
            </a:solidFill>
            <a:miter lim="800000"/>
            <a:headEnd/>
            <a:tailEnd/>
          </a:ln>
        </p:spPr>
        <p:txBody>
          <a:bodyPr wrap="none" anchor="ctr"/>
          <a:lstStyle/>
          <a:p>
            <a:endParaRPr lang="zh-CN" altLang="zh-CN" b="1">
              <a:solidFill>
                <a:srgbClr val="000000"/>
              </a:solidFill>
              <a:sym typeface="Tahoma" pitchFamily="34" charset="0"/>
            </a:endParaRPr>
          </a:p>
        </p:txBody>
      </p:sp>
      <p:sp>
        <p:nvSpPr>
          <p:cNvPr id="9220" name="Text Box 4"/>
          <p:cNvSpPr>
            <a:spLocks noChangeArrowheads="1"/>
          </p:cNvSpPr>
          <p:nvPr/>
        </p:nvSpPr>
        <p:spPr bwMode="auto">
          <a:xfrm>
            <a:off x="323850" y="4125913"/>
            <a:ext cx="1206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zh-CN" altLang="en-US" sz="2000" b="1">
                <a:solidFill>
                  <a:srgbClr val="000000"/>
                </a:solidFill>
                <a:latin typeface="微软雅黑" pitchFamily="34" charset="-122"/>
                <a:ea typeface="微软雅黑" pitchFamily="34" charset="-122"/>
                <a:sym typeface="微软雅黑" pitchFamily="34" charset="-122"/>
              </a:rPr>
              <a:t>方案描述</a:t>
            </a:r>
            <a:endParaRPr lang="zh-CN" altLang="en-US"/>
          </a:p>
        </p:txBody>
      </p:sp>
      <p:sp>
        <p:nvSpPr>
          <p:cNvPr id="9221" name="Rectangle 9"/>
          <p:cNvSpPr>
            <a:spLocks noChangeArrowheads="1"/>
          </p:cNvSpPr>
          <p:nvPr/>
        </p:nvSpPr>
        <p:spPr bwMode="auto">
          <a:xfrm>
            <a:off x="1793875" y="3068638"/>
            <a:ext cx="6840538" cy="3290887"/>
          </a:xfrm>
          <a:prstGeom prst="rect">
            <a:avLst/>
          </a:prstGeom>
          <a:solidFill>
            <a:srgbClr val="FFF5CC"/>
          </a:solidFill>
          <a:ln>
            <a:noFill/>
          </a:ln>
          <a:extLst>
            <a:ext uri="{91240B29-F687-4F45-9708-019B960494DF}">
              <a14:hiddenLine xmlns:a14="http://schemas.microsoft.com/office/drawing/2010/main" w="12700" cmpd="sng">
                <a:solidFill>
                  <a:srgbClr val="000000"/>
                </a:solidFill>
                <a:miter lim="800000"/>
                <a:headEnd/>
                <a:tailEnd/>
              </a14:hiddenLine>
            </a:ext>
          </a:extLst>
        </p:spPr>
        <p:txBody>
          <a:bodyPr anchor="ctr"/>
          <a:lstStyle/>
          <a:p>
            <a:pPr marL="285750" indent="-285750">
              <a:lnSpc>
                <a:spcPct val="110000"/>
              </a:lnSpc>
              <a:buFont typeface="Wingdings" pitchFamily="2" charset="2"/>
              <a:buChar char="n"/>
            </a:pPr>
            <a:r>
              <a:rPr lang="zh-CN" altLang="en-US" b="1" dirty="0">
                <a:solidFill>
                  <a:srgbClr val="FF0000"/>
                </a:solidFill>
                <a:latin typeface="微软雅黑" pitchFamily="34" charset="-122"/>
                <a:ea typeface="微软雅黑" pitchFamily="34" charset="-122"/>
                <a:sym typeface="微软雅黑" pitchFamily="34" charset="-122"/>
              </a:rPr>
              <a:t>省公司发布服务方案：</a:t>
            </a:r>
          </a:p>
          <a:p>
            <a:pPr marL="266700" lvl="1">
              <a:lnSpc>
                <a:spcPct val="110000"/>
              </a:lnSpc>
            </a:pPr>
            <a:r>
              <a:rPr lang="en-US" altLang="zh-CN" dirty="0" err="1" smtClean="0">
                <a:solidFill>
                  <a:srgbClr val="000000"/>
                </a:solidFill>
                <a:latin typeface="微软雅黑" pitchFamily="34" charset="-122"/>
                <a:ea typeface="微软雅黑" pitchFamily="34" charset="-122"/>
                <a:sym typeface="微软雅黑" pitchFamily="34" charset="-122"/>
              </a:rPr>
              <a:t>a.直接部署服务到接口机，当</a:t>
            </a:r>
            <a:r>
              <a:rPr lang="zh-CN" altLang="en-US" dirty="0" smtClean="0">
                <a:solidFill>
                  <a:srgbClr val="000000"/>
                </a:solidFill>
                <a:latin typeface="微软雅黑" pitchFamily="34" charset="-122"/>
                <a:ea typeface="微软雅黑" pitchFamily="34" charset="-122"/>
                <a:sym typeface="微软雅黑" pitchFamily="34" charset="-122"/>
              </a:rPr>
              <a:t>服务</a:t>
            </a:r>
            <a:r>
              <a:rPr lang="zh-CN" altLang="en-US" dirty="0">
                <a:solidFill>
                  <a:srgbClr val="000000"/>
                </a:solidFill>
                <a:latin typeface="微软雅黑" pitchFamily="34" charset="-122"/>
                <a:ea typeface="微软雅黑" pitchFamily="34" charset="-122"/>
                <a:sym typeface="微软雅黑" pitchFamily="34" charset="-122"/>
              </a:rPr>
              <a:t>消费</a:t>
            </a:r>
            <a:r>
              <a:rPr lang="zh-CN" altLang="en-US" dirty="0" smtClean="0">
                <a:solidFill>
                  <a:srgbClr val="000000"/>
                </a:solidFill>
                <a:latin typeface="微软雅黑" pitchFamily="34" charset="-122"/>
                <a:ea typeface="微软雅黑" pitchFamily="34" charset="-122"/>
                <a:sym typeface="微软雅黑" pitchFamily="34" charset="-122"/>
              </a:rPr>
              <a:t>方调用时，可以</a:t>
            </a:r>
            <a:r>
              <a:rPr lang="zh-CN" altLang="en-US" dirty="0">
                <a:solidFill>
                  <a:srgbClr val="000000"/>
                </a:solidFill>
                <a:latin typeface="微软雅黑" pitchFamily="34" charset="-122"/>
                <a:ea typeface="微软雅黑" pitchFamily="34" charset="-122"/>
                <a:sym typeface="微软雅黑" pitchFamily="34" charset="-122"/>
              </a:rPr>
              <a:t>通过接口机直接访问省业务系统</a:t>
            </a:r>
            <a:r>
              <a:rPr lang="zh-CN" altLang="en-US" dirty="0" smtClean="0">
                <a:solidFill>
                  <a:srgbClr val="000000"/>
                </a:solidFill>
                <a:latin typeface="微软雅黑" pitchFamily="34" charset="-122"/>
                <a:ea typeface="微软雅黑" pitchFamily="34" charset="-122"/>
                <a:sym typeface="微软雅黑" pitchFamily="34" charset="-122"/>
              </a:rPr>
              <a:t>数据库</a:t>
            </a:r>
            <a:endParaRPr lang="en-US" altLang="zh-CN" dirty="0" smtClean="0">
              <a:solidFill>
                <a:srgbClr val="000000"/>
              </a:solidFill>
              <a:latin typeface="微软雅黑" pitchFamily="34" charset="-122"/>
              <a:ea typeface="微软雅黑" pitchFamily="34" charset="-122"/>
              <a:sym typeface="微软雅黑" pitchFamily="34" charset="-122"/>
            </a:endParaRPr>
          </a:p>
          <a:p>
            <a:pPr marL="266700" lvl="1">
              <a:lnSpc>
                <a:spcPct val="110000"/>
              </a:lnSpc>
            </a:pPr>
            <a:r>
              <a:rPr lang="en-US" altLang="zh-CN" dirty="0" smtClean="0">
                <a:solidFill>
                  <a:srgbClr val="000000"/>
                </a:solidFill>
                <a:latin typeface="微软雅黑" pitchFamily="34" charset="-122"/>
                <a:ea typeface="微软雅黑" pitchFamily="34" charset="-122"/>
                <a:sym typeface="微软雅黑" pitchFamily="34" charset="-122"/>
              </a:rPr>
              <a:t>b.服务部署在省分系统应用服务器上，在接口机上生成代理服务，当服务消费方调用时，先通过ESB调用接口机上代理服务，再由代理服务调用应用侧服务</a:t>
            </a:r>
            <a:endParaRPr lang="zh-CN" altLang="en-US" dirty="0">
              <a:solidFill>
                <a:srgbClr val="000000"/>
              </a:solidFill>
              <a:latin typeface="微软雅黑" pitchFamily="34" charset="-122"/>
              <a:ea typeface="微软雅黑" pitchFamily="34" charset="-122"/>
              <a:sym typeface="微软雅黑" pitchFamily="34" charset="-122"/>
            </a:endParaRPr>
          </a:p>
          <a:p>
            <a:pPr marL="266700" lvl="1">
              <a:lnSpc>
                <a:spcPct val="110000"/>
              </a:lnSpc>
            </a:pPr>
            <a:endParaRPr lang="en-US" dirty="0">
              <a:solidFill>
                <a:srgbClr val="000000"/>
              </a:solidFill>
              <a:latin typeface="微软雅黑" pitchFamily="34" charset="-122"/>
              <a:ea typeface="微软雅黑" pitchFamily="34" charset="-122"/>
              <a:sym typeface="微软雅黑" pitchFamily="34" charset="-122"/>
            </a:endParaRPr>
          </a:p>
          <a:p>
            <a:pPr marL="285750" indent="-285750">
              <a:lnSpc>
                <a:spcPct val="110000"/>
              </a:lnSpc>
              <a:buFont typeface="Wingdings" pitchFamily="2" charset="2"/>
              <a:buChar char="n"/>
            </a:pPr>
            <a:r>
              <a:rPr lang="zh-CN" altLang="en-US" b="1" dirty="0">
                <a:solidFill>
                  <a:srgbClr val="FF0000"/>
                </a:solidFill>
                <a:latin typeface="微软雅黑" pitchFamily="34" charset="-122"/>
                <a:ea typeface="微软雅黑" pitchFamily="34" charset="-122"/>
                <a:sym typeface="微软雅黑" pitchFamily="34" charset="-122"/>
              </a:rPr>
              <a:t>集团发布服务方案：</a:t>
            </a:r>
          </a:p>
          <a:p>
            <a:pPr marL="266700" lvl="1">
              <a:lnSpc>
                <a:spcPct val="110000"/>
              </a:lnSpc>
            </a:pPr>
            <a:r>
              <a:rPr lang="zh-CN" altLang="en-US" dirty="0">
                <a:solidFill>
                  <a:srgbClr val="000000"/>
                </a:solidFill>
                <a:latin typeface="微软雅黑" pitchFamily="34" charset="-122"/>
                <a:ea typeface="微软雅黑" pitchFamily="34" charset="-122"/>
                <a:sym typeface="微软雅黑" pitchFamily="34" charset="-122"/>
              </a:rPr>
              <a:t>由集团统一提供</a:t>
            </a:r>
            <a:r>
              <a:rPr lang="zh-CN" altLang="en-US" dirty="0" smtClean="0">
                <a:solidFill>
                  <a:srgbClr val="000000"/>
                </a:solidFill>
                <a:latin typeface="微软雅黑" pitchFamily="34" charset="-122"/>
                <a:ea typeface="微软雅黑" pitchFamily="34" charset="-122"/>
                <a:sym typeface="微软雅黑" pitchFamily="34" charset="-122"/>
              </a:rPr>
              <a:t>服务地址，省公司在接口机上生成代理服务并部署在接口</a:t>
            </a:r>
            <a:r>
              <a:rPr lang="zh-CN" altLang="en-US" dirty="0">
                <a:solidFill>
                  <a:srgbClr val="000000"/>
                </a:solidFill>
                <a:latin typeface="微软雅黑" pitchFamily="34" charset="-122"/>
                <a:ea typeface="微软雅黑" pitchFamily="34" charset="-122"/>
                <a:sym typeface="微软雅黑" pitchFamily="34" charset="-122"/>
              </a:rPr>
              <a:t>机上，省业务系统直接消费部署在省接口机上的代理服务</a:t>
            </a:r>
            <a:endParaRPr lang="en-US" dirty="0"/>
          </a:p>
        </p:txBody>
      </p:sp>
      <p:sp>
        <p:nvSpPr>
          <p:cNvPr id="9222" name="AutoShape 12"/>
          <p:cNvSpPr>
            <a:spLocks noChangeArrowheads="1"/>
          </p:cNvSpPr>
          <p:nvPr/>
        </p:nvSpPr>
        <p:spPr bwMode="auto">
          <a:xfrm>
            <a:off x="292100" y="1123950"/>
            <a:ext cx="1397000" cy="1801813"/>
          </a:xfrm>
          <a:prstGeom prst="homePlate">
            <a:avLst>
              <a:gd name="adj" fmla="val 13079"/>
            </a:avLst>
          </a:prstGeom>
          <a:solidFill>
            <a:srgbClr val="7373D1"/>
          </a:solidFill>
          <a:ln w="12700" cmpd="sng">
            <a:solidFill>
              <a:schemeClr val="tx1"/>
            </a:solidFill>
            <a:miter lim="800000"/>
            <a:headEnd/>
            <a:tailEnd/>
          </a:ln>
        </p:spPr>
        <p:txBody>
          <a:bodyPr anchor="ctr"/>
          <a:lstStyle/>
          <a:p>
            <a:endParaRPr lang="zh-CN" altLang="zh-CN" b="1">
              <a:solidFill>
                <a:srgbClr val="000000"/>
              </a:solidFill>
              <a:sym typeface="Tahoma" pitchFamily="34" charset="0"/>
            </a:endParaRPr>
          </a:p>
        </p:txBody>
      </p:sp>
      <p:sp>
        <p:nvSpPr>
          <p:cNvPr id="9223" name="Text Box 13"/>
          <p:cNvSpPr>
            <a:spLocks noChangeArrowheads="1"/>
          </p:cNvSpPr>
          <p:nvPr/>
        </p:nvSpPr>
        <p:spPr bwMode="auto">
          <a:xfrm>
            <a:off x="311150" y="1844675"/>
            <a:ext cx="1236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zh-CN" altLang="en-US" sz="2000">
                <a:solidFill>
                  <a:srgbClr val="000000"/>
                </a:solidFill>
                <a:latin typeface="微软雅黑" pitchFamily="34" charset="-122"/>
                <a:ea typeface="微软雅黑" pitchFamily="34" charset="-122"/>
                <a:sym typeface="微软雅黑" pitchFamily="34" charset="-122"/>
              </a:rPr>
              <a:t>总体原则</a:t>
            </a:r>
            <a:endParaRPr lang="zh-CN" altLang="en-US"/>
          </a:p>
        </p:txBody>
      </p:sp>
      <p:sp>
        <p:nvSpPr>
          <p:cNvPr id="9224" name="Rectangle 15"/>
          <p:cNvSpPr>
            <a:spLocks noChangeArrowheads="1"/>
          </p:cNvSpPr>
          <p:nvPr/>
        </p:nvSpPr>
        <p:spPr bwMode="auto">
          <a:xfrm>
            <a:off x="1803400" y="1123950"/>
            <a:ext cx="6840538" cy="1787525"/>
          </a:xfrm>
          <a:prstGeom prst="rect">
            <a:avLst/>
          </a:prstGeom>
          <a:solidFill>
            <a:srgbClr val="FFF5CC"/>
          </a:solidFill>
          <a:ln>
            <a:noFill/>
          </a:ln>
          <a:extLst>
            <a:ext uri="{91240B29-F687-4F45-9708-019B960494DF}">
              <a14:hiddenLine xmlns:a14="http://schemas.microsoft.com/office/drawing/2010/main" w="12700" cmpd="sng">
                <a:solidFill>
                  <a:srgbClr val="000000"/>
                </a:solidFill>
                <a:miter lim="800000"/>
                <a:headEnd/>
                <a:tailEnd/>
              </a14:hiddenLine>
            </a:ext>
          </a:extLst>
        </p:spPr>
        <p:txBody>
          <a:bodyPr anchor="ctr"/>
          <a:lstStyle/>
          <a:p>
            <a:pPr marL="342900" indent="-342900">
              <a:buFont typeface="Wingdings" pitchFamily="2" charset="2"/>
              <a:buChar char="n"/>
              <a:tabLst>
                <a:tab pos="266700" algn="l"/>
                <a:tab pos="457200" algn="l"/>
                <a:tab pos="914400" algn="l"/>
              </a:tabLst>
            </a:pPr>
            <a:r>
              <a:rPr lang="zh-CN" altLang="en-US" sz="1700">
                <a:solidFill>
                  <a:srgbClr val="000000"/>
                </a:solidFill>
                <a:latin typeface="微软雅黑" pitchFamily="34" charset="-122"/>
                <a:ea typeface="微软雅黑" pitchFamily="34" charset="-122"/>
                <a:sym typeface="微软雅黑" pitchFamily="34" charset="-122"/>
              </a:rPr>
              <a:t>服务应用接口机，为集团与省之间的交互提供访问代理，原则上不存储消息服务相关的业务数据</a:t>
            </a:r>
          </a:p>
          <a:p>
            <a:pPr marL="342900" indent="-342900">
              <a:buFont typeface="Wingdings" pitchFamily="2" charset="2"/>
              <a:buChar char="n"/>
              <a:tabLst>
                <a:tab pos="266700" algn="l"/>
                <a:tab pos="457200" algn="l"/>
                <a:tab pos="914400" algn="l"/>
              </a:tabLst>
            </a:pPr>
            <a:r>
              <a:rPr lang="zh-CN" altLang="en-US" sz="1700">
                <a:solidFill>
                  <a:srgbClr val="000000"/>
                </a:solidFill>
                <a:latin typeface="微软雅黑" pitchFamily="34" charset="-122"/>
                <a:ea typeface="微软雅黑" pitchFamily="34" charset="-122"/>
                <a:sym typeface="微软雅黑" pitchFamily="34" charset="-122"/>
              </a:rPr>
              <a:t>省分按照规范要求开发服务，并把需要发布的服务部署到接口机上，集团调用接口机上部署的服务</a:t>
            </a:r>
          </a:p>
          <a:p>
            <a:pPr marL="342900" indent="-342900">
              <a:buFont typeface="Wingdings" pitchFamily="2" charset="2"/>
              <a:buChar char="n"/>
              <a:tabLst>
                <a:tab pos="266700" algn="l"/>
                <a:tab pos="457200" algn="l"/>
                <a:tab pos="914400" algn="l"/>
              </a:tabLst>
            </a:pPr>
            <a:r>
              <a:rPr lang="zh-CN" altLang="en-US" sz="1700">
                <a:solidFill>
                  <a:srgbClr val="000000"/>
                </a:solidFill>
                <a:latin typeface="微软雅黑" pitchFamily="34" charset="-122"/>
                <a:ea typeface="微软雅黑" pitchFamily="34" charset="-122"/>
                <a:sym typeface="微软雅黑" pitchFamily="34" charset="-122"/>
              </a:rPr>
              <a:t>集团发布的服务由集团在接口机上部署代理程序，省分系统直接在接口机上消费集团发布的服务</a:t>
            </a:r>
            <a:endParaRPr lang="en-US" sz="1700">
              <a:solidFill>
                <a:srgbClr val="000000"/>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24797735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sym typeface="微软雅黑" pitchFamily="34" charset="-122"/>
              </a:rPr>
              <a:t>集团与省基于数据集成的互联方案</a:t>
            </a:r>
            <a:endParaRPr lang="zh-CN"/>
          </a:p>
        </p:txBody>
      </p:sp>
      <p:sp>
        <p:nvSpPr>
          <p:cNvPr id="10243" name="AutoShape 3"/>
          <p:cNvSpPr>
            <a:spLocks noChangeArrowheads="1"/>
          </p:cNvSpPr>
          <p:nvPr/>
        </p:nvSpPr>
        <p:spPr bwMode="auto">
          <a:xfrm>
            <a:off x="292100" y="3089275"/>
            <a:ext cx="1398588" cy="3363913"/>
          </a:xfrm>
          <a:prstGeom prst="homePlate">
            <a:avLst>
              <a:gd name="adj" fmla="val 13079"/>
            </a:avLst>
          </a:prstGeom>
          <a:solidFill>
            <a:srgbClr val="7373D1"/>
          </a:solidFill>
          <a:ln w="12700" cmpd="sng">
            <a:solidFill>
              <a:schemeClr val="tx1"/>
            </a:solidFill>
            <a:miter lim="800000"/>
            <a:headEnd/>
            <a:tailEnd/>
          </a:ln>
        </p:spPr>
        <p:txBody>
          <a:bodyPr anchor="ctr"/>
          <a:lstStyle/>
          <a:p>
            <a:endParaRPr lang="zh-CN" altLang="zh-CN" b="1">
              <a:solidFill>
                <a:srgbClr val="000000"/>
              </a:solidFill>
              <a:sym typeface="Tahoma" pitchFamily="34" charset="0"/>
            </a:endParaRPr>
          </a:p>
        </p:txBody>
      </p:sp>
      <p:sp>
        <p:nvSpPr>
          <p:cNvPr id="10244" name="Text Box 4"/>
          <p:cNvSpPr>
            <a:spLocks noChangeArrowheads="1"/>
          </p:cNvSpPr>
          <p:nvPr/>
        </p:nvSpPr>
        <p:spPr bwMode="auto">
          <a:xfrm>
            <a:off x="323850" y="4219575"/>
            <a:ext cx="1206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zh-CN" altLang="en-US" sz="2000" b="1">
                <a:solidFill>
                  <a:srgbClr val="000000"/>
                </a:solidFill>
                <a:latin typeface="微软雅黑" pitchFamily="34" charset="-122"/>
                <a:ea typeface="微软雅黑" pitchFamily="34" charset="-122"/>
                <a:sym typeface="微软雅黑" pitchFamily="34" charset="-122"/>
              </a:rPr>
              <a:t>方案描述</a:t>
            </a:r>
            <a:endParaRPr lang="zh-CN" altLang="en-US"/>
          </a:p>
        </p:txBody>
      </p:sp>
      <p:sp>
        <p:nvSpPr>
          <p:cNvPr id="10245" name="Rectangle 9"/>
          <p:cNvSpPr>
            <a:spLocks noChangeArrowheads="1"/>
          </p:cNvSpPr>
          <p:nvPr/>
        </p:nvSpPr>
        <p:spPr bwMode="auto">
          <a:xfrm>
            <a:off x="1793875" y="3089275"/>
            <a:ext cx="6840538" cy="3363913"/>
          </a:xfrm>
          <a:prstGeom prst="rect">
            <a:avLst/>
          </a:prstGeom>
          <a:solidFill>
            <a:srgbClr val="FFF5CC"/>
          </a:solidFill>
          <a:ln>
            <a:noFill/>
          </a:ln>
          <a:extLst>
            <a:ext uri="{91240B29-F687-4F45-9708-019B960494DF}">
              <a14:hiddenLine xmlns:a14="http://schemas.microsoft.com/office/drawing/2010/main" w="12700" cmpd="sng">
                <a:solidFill>
                  <a:srgbClr val="000000"/>
                </a:solidFill>
                <a:miter lim="800000"/>
                <a:headEnd/>
                <a:tailEnd/>
              </a14:hiddenLine>
            </a:ext>
          </a:extLst>
        </p:spPr>
        <p:txBody>
          <a:bodyPr anchor="ctr"/>
          <a:lstStyle/>
          <a:p>
            <a:pPr marL="342900" indent="-342900">
              <a:buFont typeface="Wingdings" pitchFamily="2" charset="2"/>
              <a:buChar char="n"/>
              <a:tabLst>
                <a:tab pos="266700" algn="l"/>
                <a:tab pos="457200" algn="l"/>
                <a:tab pos="914400" algn="l"/>
              </a:tabLst>
            </a:pPr>
            <a:r>
              <a:rPr lang="zh-CN" altLang="en-US" b="1">
                <a:solidFill>
                  <a:srgbClr val="FF0000"/>
                </a:solidFill>
                <a:latin typeface="微软雅黑" pitchFamily="34" charset="-122"/>
                <a:ea typeface="微软雅黑" pitchFamily="34" charset="-122"/>
                <a:sym typeface="微软雅黑" pitchFamily="34" charset="-122"/>
              </a:rPr>
              <a:t>省公司向集团同步数据：</a:t>
            </a:r>
          </a:p>
          <a:p>
            <a:pPr marL="355600" lvl="1">
              <a:tabLst>
                <a:tab pos="266700" algn="l"/>
                <a:tab pos="457200" algn="l"/>
                <a:tab pos="914400" algn="l"/>
              </a:tabLst>
            </a:pPr>
            <a:r>
              <a:rPr lang="zh-CN" altLang="en-US">
                <a:solidFill>
                  <a:srgbClr val="000000"/>
                </a:solidFill>
                <a:latin typeface="微软雅黑" pitchFamily="34" charset="-122"/>
                <a:ea typeface="微软雅黑" pitchFamily="34" charset="-122"/>
                <a:sym typeface="微软雅黑" pitchFamily="34" charset="-122"/>
              </a:rPr>
              <a:t>省分需要向集团同步数据时，把需要上传的数据写入到省接口表中，</a:t>
            </a:r>
            <a:r>
              <a:rPr lang="en-US">
                <a:solidFill>
                  <a:srgbClr val="000000"/>
                </a:solidFill>
                <a:latin typeface="微软雅黑" pitchFamily="34" charset="-122"/>
                <a:sym typeface="微软雅黑" pitchFamily="34" charset="-122"/>
              </a:rPr>
              <a:t> ODI</a:t>
            </a:r>
            <a:r>
              <a:rPr lang="zh-CN" altLang="en-US">
                <a:solidFill>
                  <a:srgbClr val="000000"/>
                </a:solidFill>
                <a:latin typeface="微软雅黑" pitchFamily="34" charset="-122"/>
                <a:sym typeface="微软雅黑" pitchFamily="34" charset="-122"/>
              </a:rPr>
              <a:t>服务或</a:t>
            </a:r>
            <a:r>
              <a:rPr lang="en-US">
                <a:solidFill>
                  <a:srgbClr val="000000"/>
                </a:solidFill>
                <a:latin typeface="微软雅黑" pitchFamily="34" charset="-122"/>
                <a:sym typeface="微软雅黑" pitchFamily="34" charset="-122"/>
              </a:rPr>
              <a:t>ETL</a:t>
            </a:r>
            <a:r>
              <a:rPr lang="zh-CN" altLang="en-US">
                <a:solidFill>
                  <a:srgbClr val="000000"/>
                </a:solidFill>
                <a:latin typeface="微软雅黑" pitchFamily="34" charset="-122"/>
                <a:sym typeface="微软雅黑" pitchFamily="34" charset="-122"/>
              </a:rPr>
              <a:t>工具</a:t>
            </a:r>
            <a:r>
              <a:rPr lang="zh-CN" altLang="en-US">
                <a:solidFill>
                  <a:srgbClr val="000000"/>
                </a:solidFill>
                <a:latin typeface="微软雅黑" pitchFamily="34" charset="-122"/>
                <a:ea typeface="微软雅黑" pitchFamily="34" charset="-122"/>
                <a:sym typeface="微软雅黑" pitchFamily="34" charset="-122"/>
              </a:rPr>
              <a:t>周期性同步该数据到集团，实现省公司数据向集团的同步</a:t>
            </a:r>
          </a:p>
          <a:p>
            <a:pPr marL="355600" lvl="1">
              <a:tabLst>
                <a:tab pos="266700" algn="l"/>
                <a:tab pos="457200" algn="l"/>
                <a:tab pos="914400" algn="l"/>
              </a:tabLst>
            </a:pPr>
            <a:endParaRPr lang="en-US" b="1">
              <a:solidFill>
                <a:srgbClr val="FF0000"/>
              </a:solidFill>
              <a:latin typeface="微软雅黑" pitchFamily="34" charset="-122"/>
              <a:ea typeface="微软雅黑" pitchFamily="34" charset="-122"/>
              <a:sym typeface="微软雅黑" pitchFamily="34" charset="-122"/>
            </a:endParaRPr>
          </a:p>
          <a:p>
            <a:pPr marL="342900" indent="-342900">
              <a:buFont typeface="Wingdings" pitchFamily="2" charset="2"/>
              <a:buChar char="n"/>
              <a:tabLst>
                <a:tab pos="266700" algn="l"/>
                <a:tab pos="457200" algn="l"/>
                <a:tab pos="914400" algn="l"/>
              </a:tabLst>
            </a:pPr>
            <a:r>
              <a:rPr lang="zh-CN" altLang="en-US" b="1">
                <a:solidFill>
                  <a:srgbClr val="FF0000"/>
                </a:solidFill>
                <a:latin typeface="微软雅黑" pitchFamily="34" charset="-122"/>
                <a:ea typeface="微软雅黑" pitchFamily="34" charset="-122"/>
                <a:sym typeface="微软雅黑" pitchFamily="34" charset="-122"/>
              </a:rPr>
              <a:t>集团向省同步数据：</a:t>
            </a:r>
          </a:p>
          <a:p>
            <a:pPr marL="355600" lvl="1">
              <a:tabLst>
                <a:tab pos="266700" algn="l"/>
                <a:tab pos="457200" algn="l"/>
                <a:tab pos="914400" algn="l"/>
              </a:tabLst>
            </a:pPr>
            <a:r>
              <a:rPr lang="zh-CN" altLang="en-US">
                <a:solidFill>
                  <a:srgbClr val="000000"/>
                </a:solidFill>
                <a:latin typeface="微软雅黑" pitchFamily="34" charset="-122"/>
                <a:ea typeface="微软雅黑" pitchFamily="34" charset="-122"/>
                <a:sym typeface="微软雅黑" pitchFamily="34" charset="-122"/>
              </a:rPr>
              <a:t>通过</a:t>
            </a:r>
            <a:r>
              <a:rPr lang="en-US">
                <a:solidFill>
                  <a:srgbClr val="000000"/>
                </a:solidFill>
                <a:latin typeface="微软雅黑" pitchFamily="34" charset="-122"/>
                <a:ea typeface="微软雅黑" pitchFamily="34" charset="-122"/>
                <a:sym typeface="微软雅黑" pitchFamily="34" charset="-122"/>
              </a:rPr>
              <a:t>ODI</a:t>
            </a:r>
            <a:r>
              <a:rPr lang="zh-CN" altLang="en-US">
                <a:solidFill>
                  <a:srgbClr val="000000"/>
                </a:solidFill>
                <a:latin typeface="微软雅黑" pitchFamily="34" charset="-122"/>
                <a:ea typeface="微软雅黑" pitchFamily="34" charset="-122"/>
                <a:sym typeface="微软雅黑" pitchFamily="34" charset="-122"/>
              </a:rPr>
              <a:t>服</a:t>
            </a:r>
            <a:r>
              <a:rPr lang="zh-CN" altLang="en-US">
                <a:solidFill>
                  <a:srgbClr val="000000"/>
                </a:solidFill>
                <a:sym typeface="微软雅黑" pitchFamily="34" charset="-122"/>
              </a:rPr>
              <a:t>务或</a:t>
            </a:r>
            <a:r>
              <a:rPr lang="en-US">
                <a:solidFill>
                  <a:srgbClr val="000000"/>
                </a:solidFill>
                <a:sym typeface="微软雅黑" pitchFamily="34" charset="-122"/>
              </a:rPr>
              <a:t>ETL</a:t>
            </a:r>
            <a:r>
              <a:rPr lang="zh-CN" altLang="en-US">
                <a:solidFill>
                  <a:srgbClr val="000000"/>
                </a:solidFill>
                <a:sym typeface="微软雅黑" pitchFamily="34" charset="-122"/>
              </a:rPr>
              <a:t>工具，</a:t>
            </a:r>
            <a:r>
              <a:rPr lang="zh-CN" altLang="en-US">
                <a:solidFill>
                  <a:srgbClr val="000000"/>
                </a:solidFill>
                <a:latin typeface="微软雅黑" pitchFamily="34" charset="-122"/>
                <a:ea typeface="微软雅黑" pitchFamily="34" charset="-122"/>
                <a:sym typeface="微软雅黑" pitchFamily="34" charset="-122"/>
              </a:rPr>
              <a:t>周期性同步集团的数据到省公司接口机</a:t>
            </a:r>
            <a:r>
              <a:rPr lang="en-US">
                <a:solidFill>
                  <a:srgbClr val="000000"/>
                </a:solidFill>
                <a:latin typeface="微软雅黑" pitchFamily="34" charset="-122"/>
                <a:ea typeface="微软雅黑" pitchFamily="34" charset="-122"/>
                <a:sym typeface="微软雅黑" pitchFamily="34" charset="-122"/>
              </a:rPr>
              <a:t>MySQL</a:t>
            </a:r>
            <a:r>
              <a:rPr lang="zh-CN" altLang="en-US">
                <a:solidFill>
                  <a:srgbClr val="000000"/>
                </a:solidFill>
                <a:latin typeface="微软雅黑" pitchFamily="34" charset="-122"/>
                <a:ea typeface="微软雅黑" pitchFamily="34" charset="-122"/>
                <a:sym typeface="微软雅黑" pitchFamily="34" charset="-122"/>
              </a:rPr>
              <a:t>数据库的接口表中，省分业务系统在省接口机的数据库中获取集团下发至本省的相关数据</a:t>
            </a:r>
            <a:endParaRPr lang="en-US"/>
          </a:p>
        </p:txBody>
      </p:sp>
      <p:sp>
        <p:nvSpPr>
          <p:cNvPr id="10246" name="AutoShape 12"/>
          <p:cNvSpPr>
            <a:spLocks noChangeArrowheads="1"/>
          </p:cNvSpPr>
          <p:nvPr/>
        </p:nvSpPr>
        <p:spPr bwMode="auto">
          <a:xfrm>
            <a:off x="292100" y="1152525"/>
            <a:ext cx="1397000" cy="1711325"/>
          </a:xfrm>
          <a:prstGeom prst="homePlate">
            <a:avLst>
              <a:gd name="adj" fmla="val 13079"/>
            </a:avLst>
          </a:prstGeom>
          <a:solidFill>
            <a:srgbClr val="7373D1"/>
          </a:solidFill>
          <a:ln w="12700" cmpd="sng">
            <a:solidFill>
              <a:schemeClr val="tx1"/>
            </a:solidFill>
            <a:miter lim="800000"/>
            <a:headEnd/>
            <a:tailEnd/>
          </a:ln>
        </p:spPr>
        <p:txBody>
          <a:bodyPr anchor="ctr"/>
          <a:lstStyle/>
          <a:p>
            <a:endParaRPr lang="zh-CN" altLang="zh-CN" b="1">
              <a:solidFill>
                <a:srgbClr val="000000"/>
              </a:solidFill>
              <a:sym typeface="Tahoma" pitchFamily="34" charset="0"/>
            </a:endParaRPr>
          </a:p>
        </p:txBody>
      </p:sp>
      <p:sp>
        <p:nvSpPr>
          <p:cNvPr id="10247" name="Text Box 13"/>
          <p:cNvSpPr>
            <a:spLocks noChangeArrowheads="1"/>
          </p:cNvSpPr>
          <p:nvPr/>
        </p:nvSpPr>
        <p:spPr bwMode="auto">
          <a:xfrm>
            <a:off x="311150" y="1709738"/>
            <a:ext cx="1236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spAutoFit/>
          </a:bodyPr>
          <a:lstStyle/>
          <a:p>
            <a:r>
              <a:rPr lang="zh-CN" altLang="en-US" sz="2000">
                <a:solidFill>
                  <a:srgbClr val="000000"/>
                </a:solidFill>
                <a:latin typeface="微软雅黑" pitchFamily="34" charset="-122"/>
                <a:ea typeface="微软雅黑" pitchFamily="34" charset="-122"/>
                <a:sym typeface="微软雅黑" pitchFamily="34" charset="-122"/>
              </a:rPr>
              <a:t>总体原则</a:t>
            </a:r>
            <a:endParaRPr lang="zh-CN" altLang="en-US"/>
          </a:p>
        </p:txBody>
      </p:sp>
      <p:sp>
        <p:nvSpPr>
          <p:cNvPr id="10248" name="Rectangle 15"/>
          <p:cNvSpPr>
            <a:spLocks noChangeArrowheads="1"/>
          </p:cNvSpPr>
          <p:nvPr/>
        </p:nvSpPr>
        <p:spPr bwMode="auto">
          <a:xfrm>
            <a:off x="1803400" y="1123950"/>
            <a:ext cx="6840538" cy="1728788"/>
          </a:xfrm>
          <a:prstGeom prst="rect">
            <a:avLst/>
          </a:prstGeom>
          <a:solidFill>
            <a:srgbClr val="FFF5CC"/>
          </a:solidFill>
          <a:ln>
            <a:noFill/>
          </a:ln>
          <a:extLst>
            <a:ext uri="{91240B29-F687-4F45-9708-019B960494DF}">
              <a14:hiddenLine xmlns:a14="http://schemas.microsoft.com/office/drawing/2010/main" w="12700" cmpd="sng">
                <a:solidFill>
                  <a:srgbClr val="000000"/>
                </a:solidFill>
                <a:miter lim="800000"/>
                <a:headEnd/>
                <a:tailEnd/>
              </a14:hiddenLine>
            </a:ext>
          </a:extLst>
        </p:spPr>
        <p:txBody>
          <a:bodyPr anchor="ctr"/>
          <a:lstStyle/>
          <a:p>
            <a:pPr marL="342900" indent="-342900">
              <a:buFont typeface="Wingdings" pitchFamily="2" charset="2"/>
              <a:buChar char="n"/>
              <a:tabLst>
                <a:tab pos="266700" algn="l"/>
                <a:tab pos="457200" algn="l"/>
                <a:tab pos="914400" algn="l"/>
              </a:tabLst>
            </a:pPr>
            <a:r>
              <a:rPr lang="zh-CN" altLang="en-US">
                <a:solidFill>
                  <a:srgbClr val="000000"/>
                </a:solidFill>
                <a:latin typeface="微软雅黑" pitchFamily="34" charset="-122"/>
                <a:ea typeface="微软雅黑" pitchFamily="34" charset="-122"/>
                <a:sym typeface="微软雅黑" pitchFamily="34" charset="-122"/>
              </a:rPr>
              <a:t>省分公司接口机，为集团与省之间的数据交互提供</a:t>
            </a:r>
            <a:r>
              <a:rPr lang="en-US">
                <a:solidFill>
                  <a:srgbClr val="000000"/>
                </a:solidFill>
                <a:latin typeface="微软雅黑" pitchFamily="34" charset="-122"/>
                <a:ea typeface="微软雅黑" pitchFamily="34" charset="-122"/>
                <a:sym typeface="微软雅黑" pitchFamily="34" charset="-122"/>
              </a:rPr>
              <a:t>MySQL</a:t>
            </a:r>
            <a:r>
              <a:rPr lang="zh-CN" altLang="en-US">
                <a:solidFill>
                  <a:srgbClr val="000000"/>
                </a:solidFill>
                <a:latin typeface="微软雅黑" pitchFamily="34" charset="-122"/>
                <a:ea typeface="微软雅黑" pitchFamily="34" charset="-122"/>
                <a:sym typeface="微软雅黑" pitchFamily="34" charset="-122"/>
              </a:rPr>
              <a:t>接口表，通过</a:t>
            </a:r>
            <a:r>
              <a:rPr lang="en-US">
                <a:solidFill>
                  <a:srgbClr val="000000"/>
                </a:solidFill>
                <a:latin typeface="微软雅黑" pitchFamily="34" charset="-122"/>
                <a:ea typeface="微软雅黑" pitchFamily="34" charset="-122"/>
                <a:sym typeface="微软雅黑" pitchFamily="34" charset="-122"/>
              </a:rPr>
              <a:t>ODI</a:t>
            </a:r>
            <a:r>
              <a:rPr lang="zh-CN" altLang="en-US">
                <a:solidFill>
                  <a:srgbClr val="000000"/>
                </a:solidFill>
                <a:latin typeface="微软雅黑" pitchFamily="34" charset="-122"/>
                <a:ea typeface="微软雅黑" pitchFamily="34" charset="-122"/>
                <a:sym typeface="微软雅黑" pitchFamily="34" charset="-122"/>
              </a:rPr>
              <a:t>服务或</a:t>
            </a:r>
            <a:r>
              <a:rPr lang="en-US">
                <a:solidFill>
                  <a:srgbClr val="000000"/>
                </a:solidFill>
                <a:latin typeface="微软雅黑" pitchFamily="34" charset="-122"/>
                <a:ea typeface="微软雅黑" pitchFamily="34" charset="-122"/>
                <a:sym typeface="微软雅黑" pitchFamily="34" charset="-122"/>
              </a:rPr>
              <a:t>ETL</a:t>
            </a:r>
            <a:r>
              <a:rPr lang="zh-CN" altLang="en-US">
                <a:solidFill>
                  <a:srgbClr val="000000"/>
                </a:solidFill>
                <a:latin typeface="微软雅黑" pitchFamily="34" charset="-122"/>
                <a:ea typeface="微软雅黑" pitchFamily="34" charset="-122"/>
                <a:sym typeface="微软雅黑" pitchFamily="34" charset="-122"/>
              </a:rPr>
              <a:t>工具定时同步数据，从而实现数据的上传与下达</a:t>
            </a:r>
            <a:endParaRPr lang="en-US"/>
          </a:p>
        </p:txBody>
      </p:sp>
    </p:spTree>
    <p:extLst>
      <p:ext uri="{BB962C8B-B14F-4D97-AF65-F5344CB8AC3E}">
        <p14:creationId xmlns:p14="http://schemas.microsoft.com/office/powerpoint/2010/main" val="30967723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t>集团与省分工流程</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3950"/>
            <a:ext cx="8315325"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82745562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六边形 3"/>
          <p:cNvSpPr/>
          <p:nvPr/>
        </p:nvSpPr>
        <p:spPr>
          <a:xfrm>
            <a:off x="1143000" y="337810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3</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5" name="矩形 4"/>
          <p:cNvSpPr/>
          <p:nvPr/>
        </p:nvSpPr>
        <p:spPr>
          <a:xfrm>
            <a:off x="2071688" y="3378100"/>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项目计划及接口改造时间要求</a:t>
            </a:r>
          </a:p>
        </p:txBody>
      </p:sp>
      <p:cxnSp>
        <p:nvCxnSpPr>
          <p:cNvPr id="6" name="直接连接符 5"/>
          <p:cNvCxnSpPr>
            <a:cxnSpLocks noChangeShapeType="1"/>
            <a:stCxn id="4" idx="2"/>
            <a:endCxn id="5" idx="1"/>
          </p:cNvCxnSpPr>
          <p:nvPr/>
        </p:nvCxnSpPr>
        <p:spPr bwMode="auto">
          <a:xfrm>
            <a:off x="1714500" y="3627338"/>
            <a:ext cx="357188" cy="1587"/>
          </a:xfrm>
          <a:prstGeom prst="line">
            <a:avLst/>
          </a:prstGeom>
          <a:noFill/>
          <a:ln w="28575" algn="ctr">
            <a:solidFill>
              <a:srgbClr val="000000"/>
            </a:solidFill>
            <a:round/>
            <a:headEnd/>
            <a:tailEnd/>
          </a:ln>
        </p:spPr>
      </p:cxnSp>
      <p:sp>
        <p:nvSpPr>
          <p:cNvPr id="7" name="六边形 6"/>
          <p:cNvSpPr/>
          <p:nvPr/>
        </p:nvSpPr>
        <p:spPr>
          <a:xfrm>
            <a:off x="1143000" y="409247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4</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2071688" y="4092475"/>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smtClean="0">
                <a:solidFill>
                  <a:sysClr val="windowText" lastClr="000000"/>
                </a:solidFill>
                <a:latin typeface="微软雅黑" pitchFamily="34" charset="-122"/>
                <a:ea typeface="微软雅黑" pitchFamily="34" charset="-122"/>
              </a:rPr>
              <a:t>ESB</a:t>
            </a:r>
            <a:r>
              <a:rPr lang="zh-CN" altLang="en-US" kern="0" dirty="0" smtClean="0">
                <a:solidFill>
                  <a:sysClr val="windowText" lastClr="000000"/>
                </a:solidFill>
                <a:latin typeface="微软雅黑" pitchFamily="34" charset="-122"/>
                <a:ea typeface="微软雅黑" pitchFamily="34" charset="-122"/>
              </a:rPr>
              <a:t>业务服务开发总体流程</a:t>
            </a:r>
            <a:endParaRPr lang="zh-CN" altLang="en-US" kern="0" dirty="0">
              <a:solidFill>
                <a:sysClr val="windowText" lastClr="000000"/>
              </a:solidFill>
              <a:latin typeface="微软雅黑" pitchFamily="34" charset="-122"/>
              <a:ea typeface="微软雅黑" pitchFamily="34" charset="-122"/>
            </a:endParaRPr>
          </a:p>
        </p:txBody>
      </p:sp>
      <p:cxnSp>
        <p:nvCxnSpPr>
          <p:cNvPr id="9" name="直接连接符 8"/>
          <p:cNvCxnSpPr>
            <a:cxnSpLocks noChangeShapeType="1"/>
            <a:stCxn id="7" idx="2"/>
            <a:endCxn id="8" idx="1"/>
          </p:cNvCxnSpPr>
          <p:nvPr/>
        </p:nvCxnSpPr>
        <p:spPr bwMode="auto">
          <a:xfrm>
            <a:off x="1714500" y="4341713"/>
            <a:ext cx="357188" cy="1587"/>
          </a:xfrm>
          <a:prstGeom prst="line">
            <a:avLst/>
          </a:prstGeom>
          <a:noFill/>
          <a:ln w="28575" algn="ctr">
            <a:solidFill>
              <a:srgbClr val="000000"/>
            </a:solidFill>
            <a:round/>
            <a:headEnd/>
            <a:tailEnd/>
          </a:ln>
        </p:spPr>
      </p:cxnSp>
      <p:sp>
        <p:nvSpPr>
          <p:cNvPr id="10" name="六边形 9"/>
          <p:cNvSpPr/>
          <p:nvPr/>
        </p:nvSpPr>
        <p:spPr>
          <a:xfrm>
            <a:off x="1143000" y="480685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5</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1" name="矩形 10"/>
          <p:cNvSpPr/>
          <p:nvPr/>
        </p:nvSpPr>
        <p:spPr>
          <a:xfrm>
            <a:off x="2071688" y="4806850"/>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err="1" smtClean="0">
                <a:solidFill>
                  <a:sysClr val="windowText" lastClr="000000"/>
                </a:solidFill>
                <a:latin typeface="微软雅黑" pitchFamily="34" charset="-122"/>
                <a:ea typeface="微软雅黑" pitchFamily="34" charset="-122"/>
              </a:rPr>
              <a:t>ESB业务服务规范使用说明</a:t>
            </a:r>
            <a:endParaRPr lang="zh-CN" altLang="en-US" kern="0" dirty="0">
              <a:solidFill>
                <a:sysClr val="windowText" lastClr="000000"/>
              </a:solidFill>
              <a:latin typeface="微软雅黑" pitchFamily="34" charset="-122"/>
              <a:ea typeface="微软雅黑" pitchFamily="34" charset="-122"/>
            </a:endParaRPr>
          </a:p>
        </p:txBody>
      </p:sp>
      <p:cxnSp>
        <p:nvCxnSpPr>
          <p:cNvPr id="12" name="直接连接符 11"/>
          <p:cNvCxnSpPr>
            <a:cxnSpLocks noChangeShapeType="1"/>
            <a:stCxn id="10" idx="2"/>
            <a:endCxn id="11" idx="1"/>
          </p:cNvCxnSpPr>
          <p:nvPr/>
        </p:nvCxnSpPr>
        <p:spPr bwMode="auto">
          <a:xfrm>
            <a:off x="1714500" y="5057675"/>
            <a:ext cx="357188" cy="1588"/>
          </a:xfrm>
          <a:prstGeom prst="line">
            <a:avLst/>
          </a:prstGeom>
          <a:noFill/>
          <a:ln w="28575" algn="ctr">
            <a:solidFill>
              <a:srgbClr val="000000"/>
            </a:solidFill>
            <a:round/>
            <a:headEnd/>
            <a:tailEnd/>
          </a:ln>
        </p:spPr>
      </p:cxnSp>
      <p:sp>
        <p:nvSpPr>
          <p:cNvPr id="13" name="六边形 12"/>
          <p:cNvSpPr/>
          <p:nvPr/>
        </p:nvSpPr>
        <p:spPr>
          <a:xfrm>
            <a:off x="1143000" y="552122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6</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4" name="矩形 13"/>
          <p:cNvSpPr/>
          <p:nvPr/>
        </p:nvSpPr>
        <p:spPr>
          <a:xfrm>
            <a:off x="2071688" y="5521225"/>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smtClean="0">
                <a:solidFill>
                  <a:sysClr val="windowText" lastClr="000000"/>
                </a:solidFill>
                <a:latin typeface="微软雅黑" pitchFamily="34" charset="-122"/>
                <a:ea typeface="微软雅黑" pitchFamily="34" charset="-122"/>
              </a:rPr>
              <a:t>ESB</a:t>
            </a:r>
            <a:r>
              <a:rPr lang="zh-CN" altLang="en-US" kern="0" dirty="0" smtClean="0">
                <a:solidFill>
                  <a:sysClr val="windowText" lastClr="000000"/>
                </a:solidFill>
                <a:latin typeface="微软雅黑" pitchFamily="34" charset="-122"/>
                <a:ea typeface="微软雅黑" pitchFamily="34" charset="-122"/>
              </a:rPr>
              <a:t>服务开发测试及反馈要求</a:t>
            </a:r>
            <a:endParaRPr lang="zh-CN" altLang="en-US" kern="0" dirty="0">
              <a:solidFill>
                <a:sysClr val="windowText" lastClr="000000"/>
              </a:solidFill>
              <a:latin typeface="微软雅黑" pitchFamily="34" charset="-122"/>
              <a:ea typeface="微软雅黑" pitchFamily="34" charset="-122"/>
            </a:endParaRPr>
          </a:p>
        </p:txBody>
      </p:sp>
      <p:cxnSp>
        <p:nvCxnSpPr>
          <p:cNvPr id="15" name="直接连接符 14"/>
          <p:cNvCxnSpPr>
            <a:cxnSpLocks noChangeShapeType="1"/>
            <a:stCxn id="13" idx="2"/>
            <a:endCxn id="14" idx="1"/>
          </p:cNvCxnSpPr>
          <p:nvPr/>
        </p:nvCxnSpPr>
        <p:spPr bwMode="auto">
          <a:xfrm>
            <a:off x="1714500" y="5772050"/>
            <a:ext cx="357188" cy="1588"/>
          </a:xfrm>
          <a:prstGeom prst="line">
            <a:avLst/>
          </a:prstGeom>
          <a:noFill/>
          <a:ln w="28575" algn="ctr">
            <a:solidFill>
              <a:srgbClr val="000000"/>
            </a:solidFill>
            <a:round/>
            <a:headEnd/>
            <a:tailEnd/>
          </a:ln>
        </p:spPr>
      </p:cxnSp>
      <p:sp>
        <p:nvSpPr>
          <p:cNvPr id="16" name="六边形 15"/>
          <p:cNvSpPr/>
          <p:nvPr/>
        </p:nvSpPr>
        <p:spPr>
          <a:xfrm>
            <a:off x="1143000" y="1922537"/>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7" name="矩形 16"/>
          <p:cNvSpPr/>
          <p:nvPr/>
        </p:nvSpPr>
        <p:spPr>
          <a:xfrm>
            <a:off x="2071688" y="1922537"/>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zh-CN" altLang="en-US" kern="0" dirty="0">
                <a:solidFill>
                  <a:schemeClr val="bg1"/>
                </a:solidFill>
                <a:latin typeface="微软雅黑" pitchFamily="34" charset="-122"/>
                <a:ea typeface="微软雅黑" pitchFamily="34" charset="-122"/>
              </a:rPr>
              <a:t>本期配套改造</a:t>
            </a: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a:t>
            </a:r>
            <a:r>
              <a:rPr lang="zh-CN" altLang="en-US" kern="0" dirty="0" smtClean="0">
                <a:solidFill>
                  <a:schemeClr val="bg1"/>
                </a:solidFill>
                <a:latin typeface="微软雅黑" pitchFamily="34" charset="-122"/>
                <a:ea typeface="微软雅黑" pitchFamily="34" charset="-122"/>
              </a:rPr>
              <a:t>服务</a:t>
            </a:r>
            <a:endParaRPr lang="zh-CN" altLang="en-US" kern="0" dirty="0">
              <a:solidFill>
                <a:schemeClr val="bg1"/>
              </a:solidFill>
              <a:latin typeface="微软雅黑" pitchFamily="34" charset="-122"/>
              <a:ea typeface="微软雅黑" pitchFamily="34" charset="-122"/>
            </a:endParaRPr>
          </a:p>
        </p:txBody>
      </p:sp>
      <p:cxnSp>
        <p:nvCxnSpPr>
          <p:cNvPr id="18" name="直接连接符 17"/>
          <p:cNvCxnSpPr>
            <a:cxnSpLocks noChangeShapeType="1"/>
            <a:stCxn id="16" idx="2"/>
            <a:endCxn id="17" idx="1"/>
          </p:cNvCxnSpPr>
          <p:nvPr/>
        </p:nvCxnSpPr>
        <p:spPr bwMode="auto">
          <a:xfrm>
            <a:off x="1714500" y="2171775"/>
            <a:ext cx="357188" cy="1587"/>
          </a:xfrm>
          <a:prstGeom prst="line">
            <a:avLst/>
          </a:prstGeom>
          <a:noFill/>
          <a:ln w="28575" algn="ctr">
            <a:solidFill>
              <a:srgbClr val="000000"/>
            </a:solidFill>
            <a:round/>
            <a:headEnd/>
            <a:tailEnd/>
          </a:ln>
        </p:spPr>
      </p:cxnSp>
      <p:sp>
        <p:nvSpPr>
          <p:cNvPr id="19" name="六边形 18"/>
          <p:cNvSpPr/>
          <p:nvPr/>
        </p:nvSpPr>
        <p:spPr>
          <a:xfrm>
            <a:off x="1143000" y="2636912"/>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矩形 19"/>
          <p:cNvSpPr/>
          <p:nvPr/>
        </p:nvSpPr>
        <p:spPr>
          <a:xfrm>
            <a:off x="2071688" y="2636912"/>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集团省分集成互联方案介绍</a:t>
            </a:r>
          </a:p>
        </p:txBody>
      </p:sp>
      <p:cxnSp>
        <p:nvCxnSpPr>
          <p:cNvPr id="21" name="直接连接符 20"/>
          <p:cNvCxnSpPr>
            <a:cxnSpLocks noChangeShapeType="1"/>
            <a:stCxn id="19" idx="2"/>
            <a:endCxn id="20" idx="1"/>
          </p:cNvCxnSpPr>
          <p:nvPr/>
        </p:nvCxnSpPr>
        <p:spPr bwMode="auto">
          <a:xfrm>
            <a:off x="1714500" y="2886150"/>
            <a:ext cx="357188" cy="1587"/>
          </a:xfrm>
          <a:prstGeom prst="line">
            <a:avLst/>
          </a:prstGeom>
          <a:noFill/>
          <a:ln w="28575" algn="ctr">
            <a:solidFill>
              <a:srgbClr val="000000"/>
            </a:solidFill>
            <a:round/>
            <a:headEnd/>
            <a:tailEnd/>
          </a:ln>
        </p:spPr>
      </p:cxnSp>
    </p:spTree>
    <p:extLst>
      <p:ext uri="{BB962C8B-B14F-4D97-AF65-F5344CB8AC3E}">
        <p14:creationId xmlns:p14="http://schemas.microsoft.com/office/powerpoint/2010/main" val="6237063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a:t>
            </a:r>
            <a:r>
              <a:rPr lang="en-US" altLang="zh-CN" dirty="0" err="1" smtClean="0"/>
              <a:t>Cloud项目建设内容</a:t>
            </a:r>
            <a:endParaRPr lang="zh-CN" altLang="en-US" dirty="0"/>
          </a:p>
        </p:txBody>
      </p:sp>
      <p:sp>
        <p:nvSpPr>
          <p:cNvPr id="4" name="Right Arrow 5"/>
          <p:cNvSpPr>
            <a:spLocks noChangeArrowheads="1"/>
          </p:cNvSpPr>
          <p:nvPr/>
        </p:nvSpPr>
        <p:spPr bwMode="auto">
          <a:xfrm>
            <a:off x="323850" y="1052736"/>
            <a:ext cx="8640763" cy="576064"/>
          </a:xfrm>
          <a:prstGeom prst="rightArrow">
            <a:avLst>
              <a:gd name="adj1" fmla="val 100000"/>
              <a:gd name="adj2" fmla="val 0"/>
            </a:avLst>
          </a:prstGeom>
          <a:noFill/>
          <a:ln w="19050" algn="ctr">
            <a:solidFill>
              <a:srgbClr val="C00000"/>
            </a:solidFill>
            <a:miter lim="800000"/>
            <a:headEnd/>
            <a:tailEnd type="triangle" w="med" len="med"/>
          </a:ln>
        </p:spPr>
        <p:txBody>
          <a:bodyPr anchor="ctr"/>
          <a:lstStyle/>
          <a:p>
            <a:pPr>
              <a:buFont typeface="Wingdings" pitchFamily="2" charset="2"/>
              <a:buNone/>
            </a:pPr>
            <a:r>
              <a:rPr lang="zh-CN" altLang="en-US" dirty="0" smtClean="0">
                <a:ea typeface="华文细黑" pitchFamily="2" charset="-122"/>
              </a:rPr>
              <a:t>平台：开发</a:t>
            </a:r>
            <a:r>
              <a:rPr lang="zh-CN" altLang="en-US" dirty="0">
                <a:ea typeface="华文细黑" pitchFamily="2" charset="-122"/>
              </a:rPr>
              <a:t>框架</a:t>
            </a:r>
            <a:r>
              <a:rPr lang="zh-CN" altLang="en-US" dirty="0" smtClean="0">
                <a:ea typeface="华文细黑" pitchFamily="2" charset="-122"/>
              </a:rPr>
              <a:t>、技术服务</a:t>
            </a:r>
            <a:r>
              <a:rPr lang="zh-CN" altLang="en-US" dirty="0">
                <a:ea typeface="华文细黑" pitchFamily="2" charset="-122"/>
              </a:rPr>
              <a:t>、</a:t>
            </a:r>
            <a:r>
              <a:rPr lang="en-US" altLang="zh-CN" dirty="0" err="1">
                <a:ea typeface="华文细黑" pitchFamily="2" charset="-122"/>
              </a:rPr>
              <a:t>DaaS</a:t>
            </a:r>
            <a:r>
              <a:rPr lang="zh-CN" altLang="en-US" dirty="0" smtClean="0">
                <a:ea typeface="华文细黑" pitchFamily="2" charset="-122"/>
              </a:rPr>
              <a:t>服务、管理平台、</a:t>
            </a:r>
            <a:r>
              <a:rPr lang="en-US" altLang="zh-CN" dirty="0" smtClean="0">
                <a:ea typeface="华文细黑" pitchFamily="2" charset="-122"/>
              </a:rPr>
              <a:t>SOA</a:t>
            </a:r>
            <a:r>
              <a:rPr lang="zh-CN" altLang="en-US" dirty="0" smtClean="0">
                <a:ea typeface="华文细黑" pitchFamily="2" charset="-122"/>
              </a:rPr>
              <a:t>服务总线</a:t>
            </a:r>
            <a:endParaRPr lang="en-US" altLang="zh-CN" dirty="0" smtClean="0">
              <a:ea typeface="华文细黑" pitchFamily="2" charset="-122"/>
            </a:endParaRPr>
          </a:p>
          <a:p>
            <a:pPr>
              <a:buFont typeface="Wingdings" pitchFamily="2" charset="2"/>
              <a:buNone/>
            </a:pPr>
            <a:r>
              <a:rPr lang="zh-CN" altLang="en-US" dirty="0" smtClean="0">
                <a:ea typeface="华文细黑" pitchFamily="2" charset="-122"/>
              </a:rPr>
              <a:t>应用：资源、电子运维、资产、业务活动、预算（暂停）</a:t>
            </a:r>
            <a:endParaRPr lang="en-US" altLang="zh-CN" dirty="0">
              <a:ea typeface="华文细黑" pitchFamily="2" charset="-122"/>
            </a:endParaRPr>
          </a:p>
        </p:txBody>
      </p:sp>
      <p:sp>
        <p:nvSpPr>
          <p:cNvPr id="5" name="Text Box 142"/>
          <p:cNvSpPr txBox="1">
            <a:spLocks noChangeArrowheads="1"/>
          </p:cNvSpPr>
          <p:nvPr/>
        </p:nvSpPr>
        <p:spPr bwMode="auto">
          <a:xfrm>
            <a:off x="14288" y="3333277"/>
            <a:ext cx="1004887" cy="338138"/>
          </a:xfrm>
          <a:prstGeom prst="rect">
            <a:avLst/>
          </a:prstGeom>
          <a:noFill/>
          <a:ln w="9525">
            <a:noFill/>
            <a:miter lim="800000"/>
            <a:headEnd/>
            <a:tailEnd/>
          </a:ln>
          <a:effectLst>
            <a:prstShdw prst="shdw17" dist="17961" dir="2700000">
              <a:srgbClr val="00E4A8">
                <a:gamma/>
                <a:shade val="60000"/>
                <a:invGamma/>
              </a:srgbClr>
            </a:prstShdw>
          </a:effectLst>
        </p:spPr>
        <p:txBody>
          <a:bodyPr wrap="none">
            <a:spAutoFit/>
          </a:bodyPr>
          <a:lstStyle/>
          <a:p>
            <a:pPr fontAlgn="auto">
              <a:spcBef>
                <a:spcPts val="0"/>
              </a:spcBef>
              <a:spcAft>
                <a:spcPts val="0"/>
              </a:spcAft>
              <a:defRPr/>
            </a:pPr>
            <a:r>
              <a:rPr lang="zh-CN" altLang="en-US" sz="1600" b="1" kern="0" dirty="0">
                <a:solidFill>
                  <a:sysClr val="windowText" lastClr="000000"/>
                </a:solidFill>
                <a:latin typeface="微软雅黑" pitchFamily="34" charset="-122"/>
                <a:ea typeface="微软雅黑" pitchFamily="34" charset="-122"/>
              </a:rPr>
              <a:t>套装软件</a:t>
            </a:r>
          </a:p>
        </p:txBody>
      </p:sp>
      <p:sp>
        <p:nvSpPr>
          <p:cNvPr id="6" name="Rounded Rectangle 362"/>
          <p:cNvSpPr/>
          <p:nvPr/>
        </p:nvSpPr>
        <p:spPr bwMode="auto">
          <a:xfrm>
            <a:off x="1243013" y="5370040"/>
            <a:ext cx="5210175" cy="1238250"/>
          </a:xfrm>
          <a:prstGeom prst="roundRect">
            <a:avLst>
              <a:gd name="adj" fmla="val 8933"/>
            </a:avLst>
          </a:prstGeom>
          <a:solidFill>
            <a:srgbClr val="FFFFFF"/>
          </a:solidFill>
          <a:ln w="25400" cap="flat" cmpd="sng" algn="ctr">
            <a:solidFill>
              <a:srgbClr val="FFFFFF">
                <a:lumMod val="50000"/>
              </a:srgbClr>
            </a:solidFill>
            <a:prstDash val="solid"/>
            <a:headEnd type="none" w="med" len="med"/>
            <a:tailEnd type="triangle" w="med" len="med"/>
          </a:ln>
          <a:effectLst/>
        </p:spPr>
        <p:txBody>
          <a:bodyPr vert="eaVert" lIns="0" rIns="0" anchor="b"/>
          <a:lstStyle/>
          <a:p>
            <a:pPr marL="342900" indent="-342900" algn="ctr" fontAlgn="auto">
              <a:spcBef>
                <a:spcPct val="100000"/>
              </a:spcBef>
              <a:spcAft>
                <a:spcPts val="0"/>
              </a:spcAft>
              <a:defRPr/>
            </a:pPr>
            <a:r>
              <a:rPr lang="en-US" altLang="zh-CN" kern="0" dirty="0" err="1">
                <a:solidFill>
                  <a:srgbClr val="000000"/>
                </a:solidFill>
                <a:latin typeface="微软雅黑" pitchFamily="34" charset="-122"/>
                <a:ea typeface="微软雅黑" pitchFamily="34" charset="-122"/>
              </a:rPr>
              <a:t>IaaS</a:t>
            </a:r>
            <a:endParaRPr lang="zh-CN" altLang="en-US" kern="0" dirty="0">
              <a:solidFill>
                <a:srgbClr val="000000"/>
              </a:solidFill>
              <a:latin typeface="微软雅黑" pitchFamily="34" charset="-122"/>
              <a:ea typeface="微软雅黑" pitchFamily="34" charset="-122"/>
            </a:endParaRPr>
          </a:p>
        </p:txBody>
      </p:sp>
      <p:cxnSp>
        <p:nvCxnSpPr>
          <p:cNvPr id="7" name="Straight Connector 363"/>
          <p:cNvCxnSpPr>
            <a:cxnSpLocks noChangeShapeType="1"/>
          </p:cNvCxnSpPr>
          <p:nvPr/>
        </p:nvCxnSpPr>
        <p:spPr bwMode="auto">
          <a:xfrm>
            <a:off x="1208088" y="5325590"/>
            <a:ext cx="5308600" cy="15875"/>
          </a:xfrm>
          <a:prstGeom prst="line">
            <a:avLst/>
          </a:prstGeom>
          <a:noFill/>
          <a:ln w="31750" cap="rnd" algn="ctr">
            <a:solidFill>
              <a:srgbClr val="C00000"/>
            </a:solidFill>
            <a:prstDash val="sysDot"/>
            <a:round/>
            <a:headEnd/>
            <a:tailEnd/>
          </a:ln>
        </p:spPr>
      </p:cxnSp>
      <p:grpSp>
        <p:nvGrpSpPr>
          <p:cNvPr id="8" name="Group 53"/>
          <p:cNvGrpSpPr>
            <a:grpSpLocks/>
          </p:cNvGrpSpPr>
          <p:nvPr/>
        </p:nvGrpSpPr>
        <p:grpSpPr bwMode="auto">
          <a:xfrm>
            <a:off x="34925" y="3652365"/>
            <a:ext cx="625475" cy="736600"/>
            <a:chOff x="3033" y="2344"/>
            <a:chExt cx="770" cy="990"/>
          </a:xfrm>
        </p:grpSpPr>
        <p:grpSp>
          <p:nvGrpSpPr>
            <p:cNvPr id="9" name="Group 54"/>
            <p:cNvGrpSpPr>
              <a:grpSpLocks/>
            </p:cNvGrpSpPr>
            <p:nvPr/>
          </p:nvGrpSpPr>
          <p:grpSpPr bwMode="auto">
            <a:xfrm>
              <a:off x="3033" y="2344"/>
              <a:ext cx="770" cy="990"/>
              <a:chOff x="3033" y="2344"/>
              <a:chExt cx="770" cy="990"/>
            </a:xfrm>
          </p:grpSpPr>
          <p:sp>
            <p:nvSpPr>
              <p:cNvPr id="26" name="Freeform 55"/>
              <p:cNvSpPr>
                <a:spLocks/>
              </p:cNvSpPr>
              <p:nvPr/>
            </p:nvSpPr>
            <p:spPr bwMode="auto">
              <a:xfrm>
                <a:off x="3035" y="2489"/>
                <a:ext cx="250" cy="845"/>
              </a:xfrm>
              <a:custGeom>
                <a:avLst/>
                <a:gdLst>
                  <a:gd name="T0" fmla="*/ 0 w 251"/>
                  <a:gd name="T1" fmla="*/ 0 h 845"/>
                  <a:gd name="T2" fmla="*/ 0 w 251"/>
                  <a:gd name="T3" fmla="*/ 701 h 845"/>
                  <a:gd name="T4" fmla="*/ 250 w 251"/>
                  <a:gd name="T5" fmla="*/ 844 h 845"/>
                  <a:gd name="T6" fmla="*/ 250 w 251"/>
                  <a:gd name="T7" fmla="*/ 142 h 845"/>
                  <a:gd name="T8" fmla="*/ 0 w 251"/>
                  <a:gd name="T9" fmla="*/ 0 h 845"/>
                  <a:gd name="T10" fmla="*/ 0 60000 65536"/>
                  <a:gd name="T11" fmla="*/ 0 60000 65536"/>
                  <a:gd name="T12" fmla="*/ 0 60000 65536"/>
                  <a:gd name="T13" fmla="*/ 0 60000 65536"/>
                  <a:gd name="T14" fmla="*/ 0 60000 65536"/>
                  <a:gd name="T15" fmla="*/ 0 w 251"/>
                  <a:gd name="T16" fmla="*/ 0 h 845"/>
                  <a:gd name="T17" fmla="*/ 251 w 251"/>
                  <a:gd name="T18" fmla="*/ 845 h 845"/>
                </a:gdLst>
                <a:ahLst/>
                <a:cxnLst>
                  <a:cxn ang="T10">
                    <a:pos x="T0" y="T1"/>
                  </a:cxn>
                  <a:cxn ang="T11">
                    <a:pos x="T2" y="T3"/>
                  </a:cxn>
                  <a:cxn ang="T12">
                    <a:pos x="T4" y="T5"/>
                  </a:cxn>
                  <a:cxn ang="T13">
                    <a:pos x="T6" y="T7"/>
                  </a:cxn>
                  <a:cxn ang="T14">
                    <a:pos x="T8" y="T9"/>
                  </a:cxn>
                </a:cxnLst>
                <a:rect l="T15" t="T16" r="T17" b="T18"/>
                <a:pathLst>
                  <a:path w="251" h="845">
                    <a:moveTo>
                      <a:pt x="0" y="0"/>
                    </a:moveTo>
                    <a:lnTo>
                      <a:pt x="0" y="701"/>
                    </a:lnTo>
                    <a:lnTo>
                      <a:pt x="250" y="844"/>
                    </a:lnTo>
                    <a:lnTo>
                      <a:pt x="250" y="142"/>
                    </a:lnTo>
                    <a:lnTo>
                      <a:pt x="0" y="0"/>
                    </a:lnTo>
                  </a:path>
                </a:pathLst>
              </a:custGeom>
              <a:solidFill>
                <a:srgbClr val="0099CC"/>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7" name="Freeform 56"/>
              <p:cNvSpPr>
                <a:spLocks/>
              </p:cNvSpPr>
              <p:nvPr/>
            </p:nvSpPr>
            <p:spPr bwMode="auto">
              <a:xfrm>
                <a:off x="3283" y="2483"/>
                <a:ext cx="518" cy="851"/>
              </a:xfrm>
              <a:custGeom>
                <a:avLst/>
                <a:gdLst>
                  <a:gd name="T0" fmla="*/ 517 w 518"/>
                  <a:gd name="T1" fmla="*/ 0 h 852"/>
                  <a:gd name="T2" fmla="*/ 515 w 518"/>
                  <a:gd name="T3" fmla="*/ 702 h 852"/>
                  <a:gd name="T4" fmla="*/ 0 w 518"/>
                  <a:gd name="T5" fmla="*/ 851 h 852"/>
                  <a:gd name="T6" fmla="*/ 0 w 518"/>
                  <a:gd name="T7" fmla="*/ 142 h 852"/>
                  <a:gd name="T8" fmla="*/ 517 w 518"/>
                  <a:gd name="T9" fmla="*/ 0 h 852"/>
                  <a:gd name="T10" fmla="*/ 0 60000 65536"/>
                  <a:gd name="T11" fmla="*/ 0 60000 65536"/>
                  <a:gd name="T12" fmla="*/ 0 60000 65536"/>
                  <a:gd name="T13" fmla="*/ 0 60000 65536"/>
                  <a:gd name="T14" fmla="*/ 0 60000 65536"/>
                  <a:gd name="T15" fmla="*/ 0 w 518"/>
                  <a:gd name="T16" fmla="*/ 0 h 852"/>
                  <a:gd name="T17" fmla="*/ 518 w 518"/>
                  <a:gd name="T18" fmla="*/ 852 h 852"/>
                </a:gdLst>
                <a:ahLst/>
                <a:cxnLst>
                  <a:cxn ang="T10">
                    <a:pos x="T0" y="T1"/>
                  </a:cxn>
                  <a:cxn ang="T11">
                    <a:pos x="T2" y="T3"/>
                  </a:cxn>
                  <a:cxn ang="T12">
                    <a:pos x="T4" y="T5"/>
                  </a:cxn>
                  <a:cxn ang="T13">
                    <a:pos x="T6" y="T7"/>
                  </a:cxn>
                  <a:cxn ang="T14">
                    <a:pos x="T8" y="T9"/>
                  </a:cxn>
                </a:cxnLst>
                <a:rect l="T15" t="T16" r="T17" b="T18"/>
                <a:pathLst>
                  <a:path w="518" h="852">
                    <a:moveTo>
                      <a:pt x="517" y="0"/>
                    </a:moveTo>
                    <a:lnTo>
                      <a:pt x="515" y="702"/>
                    </a:lnTo>
                    <a:lnTo>
                      <a:pt x="0" y="851"/>
                    </a:lnTo>
                    <a:lnTo>
                      <a:pt x="0" y="142"/>
                    </a:lnTo>
                    <a:lnTo>
                      <a:pt x="517" y="0"/>
                    </a:lnTo>
                  </a:path>
                </a:pathLst>
              </a:custGeom>
              <a:solidFill>
                <a:srgbClr val="CCECFF"/>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8" name="Freeform 57"/>
              <p:cNvSpPr>
                <a:spLocks/>
              </p:cNvSpPr>
              <p:nvPr/>
            </p:nvSpPr>
            <p:spPr bwMode="auto">
              <a:xfrm>
                <a:off x="3035" y="2344"/>
                <a:ext cx="768" cy="286"/>
              </a:xfrm>
              <a:custGeom>
                <a:avLst/>
                <a:gdLst>
                  <a:gd name="T0" fmla="*/ 0 w 769"/>
                  <a:gd name="T1" fmla="*/ 144 h 286"/>
                  <a:gd name="T2" fmla="*/ 532 w 769"/>
                  <a:gd name="T3" fmla="*/ 0 h 286"/>
                  <a:gd name="T4" fmla="*/ 768 w 769"/>
                  <a:gd name="T5" fmla="*/ 142 h 286"/>
                  <a:gd name="T6" fmla="*/ 245 w 769"/>
                  <a:gd name="T7" fmla="*/ 285 h 286"/>
                  <a:gd name="T8" fmla="*/ 0 w 769"/>
                  <a:gd name="T9" fmla="*/ 144 h 286"/>
                  <a:gd name="T10" fmla="*/ 0 60000 65536"/>
                  <a:gd name="T11" fmla="*/ 0 60000 65536"/>
                  <a:gd name="T12" fmla="*/ 0 60000 65536"/>
                  <a:gd name="T13" fmla="*/ 0 60000 65536"/>
                  <a:gd name="T14" fmla="*/ 0 60000 65536"/>
                  <a:gd name="T15" fmla="*/ 0 w 769"/>
                  <a:gd name="T16" fmla="*/ 0 h 286"/>
                  <a:gd name="T17" fmla="*/ 769 w 769"/>
                  <a:gd name="T18" fmla="*/ 286 h 286"/>
                </a:gdLst>
                <a:ahLst/>
                <a:cxnLst>
                  <a:cxn ang="T10">
                    <a:pos x="T0" y="T1"/>
                  </a:cxn>
                  <a:cxn ang="T11">
                    <a:pos x="T2" y="T3"/>
                  </a:cxn>
                  <a:cxn ang="T12">
                    <a:pos x="T4" y="T5"/>
                  </a:cxn>
                  <a:cxn ang="T13">
                    <a:pos x="T6" y="T7"/>
                  </a:cxn>
                  <a:cxn ang="T14">
                    <a:pos x="T8" y="T9"/>
                  </a:cxn>
                </a:cxnLst>
                <a:rect l="T15" t="T16" r="T17" b="T18"/>
                <a:pathLst>
                  <a:path w="769" h="286">
                    <a:moveTo>
                      <a:pt x="0" y="144"/>
                    </a:moveTo>
                    <a:lnTo>
                      <a:pt x="532" y="0"/>
                    </a:lnTo>
                    <a:lnTo>
                      <a:pt x="768" y="142"/>
                    </a:lnTo>
                    <a:lnTo>
                      <a:pt x="245" y="285"/>
                    </a:lnTo>
                    <a:lnTo>
                      <a:pt x="0" y="144"/>
                    </a:lnTo>
                  </a:path>
                </a:pathLst>
              </a:custGeom>
              <a:solidFill>
                <a:srgbClr val="6699FF"/>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9" name="Freeform 58"/>
              <p:cNvSpPr>
                <a:spLocks/>
              </p:cNvSpPr>
              <p:nvPr/>
            </p:nvSpPr>
            <p:spPr bwMode="auto">
              <a:xfrm>
                <a:off x="3168" y="2408"/>
                <a:ext cx="520" cy="149"/>
              </a:xfrm>
              <a:custGeom>
                <a:avLst/>
                <a:gdLst>
                  <a:gd name="T0" fmla="*/ 0 w 521"/>
                  <a:gd name="T1" fmla="*/ 134 h 149"/>
                  <a:gd name="T2" fmla="*/ 502 w 521"/>
                  <a:gd name="T3" fmla="*/ 0 h 149"/>
                  <a:gd name="T4" fmla="*/ 520 w 521"/>
                  <a:gd name="T5" fmla="*/ 13 h 149"/>
                  <a:gd name="T6" fmla="*/ 17 w 521"/>
                  <a:gd name="T7" fmla="*/ 148 h 149"/>
                  <a:gd name="T8" fmla="*/ 0 w 521"/>
                  <a:gd name="T9" fmla="*/ 134 h 149"/>
                  <a:gd name="T10" fmla="*/ 0 60000 65536"/>
                  <a:gd name="T11" fmla="*/ 0 60000 65536"/>
                  <a:gd name="T12" fmla="*/ 0 60000 65536"/>
                  <a:gd name="T13" fmla="*/ 0 60000 65536"/>
                  <a:gd name="T14" fmla="*/ 0 60000 65536"/>
                  <a:gd name="T15" fmla="*/ 0 w 521"/>
                  <a:gd name="T16" fmla="*/ 0 h 149"/>
                  <a:gd name="T17" fmla="*/ 521 w 521"/>
                  <a:gd name="T18" fmla="*/ 149 h 149"/>
                </a:gdLst>
                <a:ahLst/>
                <a:cxnLst>
                  <a:cxn ang="T10">
                    <a:pos x="T0" y="T1"/>
                  </a:cxn>
                  <a:cxn ang="T11">
                    <a:pos x="T2" y="T3"/>
                  </a:cxn>
                  <a:cxn ang="T12">
                    <a:pos x="T4" y="T5"/>
                  </a:cxn>
                  <a:cxn ang="T13">
                    <a:pos x="T6" y="T7"/>
                  </a:cxn>
                  <a:cxn ang="T14">
                    <a:pos x="T8" y="T9"/>
                  </a:cxn>
                </a:cxnLst>
                <a:rect l="T15" t="T16" r="T17" b="T18"/>
                <a:pathLst>
                  <a:path w="521" h="149">
                    <a:moveTo>
                      <a:pt x="0" y="134"/>
                    </a:moveTo>
                    <a:lnTo>
                      <a:pt x="502" y="0"/>
                    </a:lnTo>
                    <a:lnTo>
                      <a:pt x="520" y="13"/>
                    </a:lnTo>
                    <a:lnTo>
                      <a:pt x="17" y="148"/>
                    </a:lnTo>
                    <a:lnTo>
                      <a:pt x="0" y="134"/>
                    </a:lnTo>
                  </a:path>
                </a:pathLst>
              </a:custGeom>
              <a:solidFill>
                <a:srgbClr val="99CCFF"/>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0" name="Freeform 59"/>
              <p:cNvSpPr>
                <a:spLocks/>
              </p:cNvSpPr>
              <p:nvPr/>
            </p:nvSpPr>
            <p:spPr bwMode="auto">
              <a:xfrm>
                <a:off x="3033" y="2489"/>
                <a:ext cx="260" cy="154"/>
              </a:xfrm>
              <a:custGeom>
                <a:avLst/>
                <a:gdLst>
                  <a:gd name="T0" fmla="*/ 0 w 259"/>
                  <a:gd name="T1" fmla="*/ 0 h 152"/>
                  <a:gd name="T2" fmla="*/ 241 w 259"/>
                  <a:gd name="T3" fmla="*/ 32 h 152"/>
                  <a:gd name="T4" fmla="*/ 258 w 259"/>
                  <a:gd name="T5" fmla="*/ 151 h 152"/>
                  <a:gd name="T6" fmla="*/ 0 w 259"/>
                  <a:gd name="T7" fmla="*/ 0 h 152"/>
                  <a:gd name="T8" fmla="*/ 0 60000 65536"/>
                  <a:gd name="T9" fmla="*/ 0 60000 65536"/>
                  <a:gd name="T10" fmla="*/ 0 60000 65536"/>
                  <a:gd name="T11" fmla="*/ 0 60000 65536"/>
                  <a:gd name="T12" fmla="*/ 0 w 259"/>
                  <a:gd name="T13" fmla="*/ 0 h 152"/>
                  <a:gd name="T14" fmla="*/ 259 w 259"/>
                  <a:gd name="T15" fmla="*/ 152 h 152"/>
                </a:gdLst>
                <a:ahLst/>
                <a:cxnLst>
                  <a:cxn ang="T8">
                    <a:pos x="T0" y="T1"/>
                  </a:cxn>
                  <a:cxn ang="T9">
                    <a:pos x="T2" y="T3"/>
                  </a:cxn>
                  <a:cxn ang="T10">
                    <a:pos x="T4" y="T5"/>
                  </a:cxn>
                  <a:cxn ang="T11">
                    <a:pos x="T6" y="T7"/>
                  </a:cxn>
                </a:cxnLst>
                <a:rect l="T12" t="T13" r="T14" b="T15"/>
                <a:pathLst>
                  <a:path w="259" h="152">
                    <a:moveTo>
                      <a:pt x="0" y="0"/>
                    </a:moveTo>
                    <a:lnTo>
                      <a:pt x="241" y="32"/>
                    </a:lnTo>
                    <a:lnTo>
                      <a:pt x="258" y="151"/>
                    </a:lnTo>
                    <a:lnTo>
                      <a:pt x="0" y="0"/>
                    </a:lnTo>
                  </a:path>
                </a:pathLst>
              </a:custGeom>
              <a:solidFill>
                <a:srgbClr val="99CCFF"/>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1" name="Freeform 60"/>
              <p:cNvSpPr>
                <a:spLocks/>
              </p:cNvSpPr>
              <p:nvPr/>
            </p:nvSpPr>
            <p:spPr bwMode="auto">
              <a:xfrm>
                <a:off x="3567" y="2344"/>
                <a:ext cx="235" cy="143"/>
              </a:xfrm>
              <a:custGeom>
                <a:avLst/>
                <a:gdLst>
                  <a:gd name="T0" fmla="*/ 0 w 235"/>
                  <a:gd name="T1" fmla="*/ 0 h 144"/>
                  <a:gd name="T2" fmla="*/ 11 w 235"/>
                  <a:gd name="T3" fmla="*/ 94 h 144"/>
                  <a:gd name="T4" fmla="*/ 234 w 235"/>
                  <a:gd name="T5" fmla="*/ 143 h 144"/>
                  <a:gd name="T6" fmla="*/ 0 w 235"/>
                  <a:gd name="T7" fmla="*/ 0 h 144"/>
                  <a:gd name="T8" fmla="*/ 0 60000 65536"/>
                  <a:gd name="T9" fmla="*/ 0 60000 65536"/>
                  <a:gd name="T10" fmla="*/ 0 60000 65536"/>
                  <a:gd name="T11" fmla="*/ 0 60000 65536"/>
                  <a:gd name="T12" fmla="*/ 0 w 235"/>
                  <a:gd name="T13" fmla="*/ 0 h 144"/>
                  <a:gd name="T14" fmla="*/ 235 w 235"/>
                  <a:gd name="T15" fmla="*/ 144 h 144"/>
                </a:gdLst>
                <a:ahLst/>
                <a:cxnLst>
                  <a:cxn ang="T8">
                    <a:pos x="T0" y="T1"/>
                  </a:cxn>
                  <a:cxn ang="T9">
                    <a:pos x="T2" y="T3"/>
                  </a:cxn>
                  <a:cxn ang="T10">
                    <a:pos x="T4" y="T5"/>
                  </a:cxn>
                  <a:cxn ang="T11">
                    <a:pos x="T6" y="T7"/>
                  </a:cxn>
                </a:cxnLst>
                <a:rect l="T12" t="T13" r="T14" b="T15"/>
                <a:pathLst>
                  <a:path w="235" h="144">
                    <a:moveTo>
                      <a:pt x="0" y="0"/>
                    </a:moveTo>
                    <a:lnTo>
                      <a:pt x="11" y="94"/>
                    </a:lnTo>
                    <a:lnTo>
                      <a:pt x="234" y="143"/>
                    </a:lnTo>
                    <a:lnTo>
                      <a:pt x="0" y="0"/>
                    </a:lnTo>
                  </a:path>
                </a:pathLst>
              </a:custGeom>
              <a:solidFill>
                <a:srgbClr val="99CCFF"/>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2" name="Oval 61"/>
              <p:cNvSpPr>
                <a:spLocks noChangeArrowheads="1"/>
              </p:cNvSpPr>
              <p:nvPr/>
            </p:nvSpPr>
            <p:spPr bwMode="auto">
              <a:xfrm rot="-8400000">
                <a:off x="3320" y="2662"/>
                <a:ext cx="430" cy="501"/>
              </a:xfrm>
              <a:prstGeom prst="ellipse">
                <a:avLst/>
              </a:prstGeom>
              <a:solidFill>
                <a:srgbClr val="1C1C1C"/>
              </a:solidFill>
              <a:ln w="9525">
                <a:noFill/>
                <a:round/>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grpSp>
          <p:nvGrpSpPr>
            <p:cNvPr id="10" name="Group 62"/>
            <p:cNvGrpSpPr>
              <a:grpSpLocks/>
            </p:cNvGrpSpPr>
            <p:nvPr/>
          </p:nvGrpSpPr>
          <p:grpSpPr bwMode="auto">
            <a:xfrm>
              <a:off x="3312" y="2808"/>
              <a:ext cx="474" cy="245"/>
              <a:chOff x="3312" y="2808"/>
              <a:chExt cx="474" cy="245"/>
            </a:xfrm>
          </p:grpSpPr>
          <p:grpSp>
            <p:nvGrpSpPr>
              <p:cNvPr id="11" name="Group 63"/>
              <p:cNvGrpSpPr>
                <a:grpSpLocks/>
              </p:cNvGrpSpPr>
              <p:nvPr/>
            </p:nvGrpSpPr>
            <p:grpSpPr bwMode="auto">
              <a:xfrm>
                <a:off x="3312" y="2861"/>
                <a:ext cx="474" cy="192"/>
                <a:chOff x="3312" y="2861"/>
                <a:chExt cx="474" cy="192"/>
              </a:xfrm>
            </p:grpSpPr>
            <p:sp>
              <p:nvSpPr>
                <p:cNvPr id="22" name="Freeform 64"/>
                <p:cNvSpPr>
                  <a:spLocks/>
                </p:cNvSpPr>
                <p:nvPr/>
              </p:nvSpPr>
              <p:spPr bwMode="auto">
                <a:xfrm>
                  <a:off x="3330" y="2969"/>
                  <a:ext cx="49" cy="83"/>
                </a:xfrm>
                <a:custGeom>
                  <a:avLst/>
                  <a:gdLst>
                    <a:gd name="T0" fmla="*/ 0 w 49"/>
                    <a:gd name="T1" fmla="*/ 0 h 83"/>
                    <a:gd name="T2" fmla="*/ 0 w 49"/>
                    <a:gd name="T3" fmla="*/ 82 h 83"/>
                    <a:gd name="T4" fmla="*/ 0 w 49"/>
                    <a:gd name="T5" fmla="*/ 81 h 83"/>
                    <a:gd name="T6" fmla="*/ 1 w 49"/>
                    <a:gd name="T7" fmla="*/ 79 h 83"/>
                    <a:gd name="T8" fmla="*/ 2 w 49"/>
                    <a:gd name="T9" fmla="*/ 77 h 83"/>
                    <a:gd name="T10" fmla="*/ 4 w 49"/>
                    <a:gd name="T11" fmla="*/ 74 h 83"/>
                    <a:gd name="T12" fmla="*/ 6 w 49"/>
                    <a:gd name="T13" fmla="*/ 70 h 83"/>
                    <a:gd name="T14" fmla="*/ 8 w 49"/>
                    <a:gd name="T15" fmla="*/ 66 h 83"/>
                    <a:gd name="T16" fmla="*/ 10 w 49"/>
                    <a:gd name="T17" fmla="*/ 61 h 83"/>
                    <a:gd name="T18" fmla="*/ 12 w 49"/>
                    <a:gd name="T19" fmla="*/ 56 h 83"/>
                    <a:gd name="T20" fmla="*/ 14 w 49"/>
                    <a:gd name="T21" fmla="*/ 53 h 83"/>
                    <a:gd name="T22" fmla="*/ 17 w 49"/>
                    <a:gd name="T23" fmla="*/ 52 h 83"/>
                    <a:gd name="T24" fmla="*/ 20 w 49"/>
                    <a:gd name="T25" fmla="*/ 51 h 83"/>
                    <a:gd name="T26" fmla="*/ 22 w 49"/>
                    <a:gd name="T27" fmla="*/ 52 h 83"/>
                    <a:gd name="T28" fmla="*/ 26 w 49"/>
                    <a:gd name="T29" fmla="*/ 52 h 83"/>
                    <a:gd name="T30" fmla="*/ 29 w 49"/>
                    <a:gd name="T31" fmla="*/ 53 h 83"/>
                    <a:gd name="T32" fmla="*/ 33 w 49"/>
                    <a:gd name="T33" fmla="*/ 53 h 83"/>
                    <a:gd name="T34" fmla="*/ 38 w 49"/>
                    <a:gd name="T35" fmla="*/ 52 h 83"/>
                    <a:gd name="T36" fmla="*/ 42 w 49"/>
                    <a:gd name="T37" fmla="*/ 51 h 83"/>
                    <a:gd name="T38" fmla="*/ 46 w 49"/>
                    <a:gd name="T39" fmla="*/ 49 h 83"/>
                    <a:gd name="T40" fmla="*/ 47 w 49"/>
                    <a:gd name="T41" fmla="*/ 47 h 83"/>
                    <a:gd name="T42" fmla="*/ 48 w 49"/>
                    <a:gd name="T43" fmla="*/ 46 h 83"/>
                    <a:gd name="T44" fmla="*/ 48 w 49"/>
                    <a:gd name="T45" fmla="*/ 45 h 83"/>
                    <a:gd name="T46" fmla="*/ 48 w 49"/>
                    <a:gd name="T47" fmla="*/ 43 h 83"/>
                    <a:gd name="T48" fmla="*/ 47 w 49"/>
                    <a:gd name="T49" fmla="*/ 43 h 83"/>
                    <a:gd name="T50" fmla="*/ 47 w 49"/>
                    <a:gd name="T51" fmla="*/ 42 h 83"/>
                    <a:gd name="T52" fmla="*/ 44 w 49"/>
                    <a:gd name="T53" fmla="*/ 40 h 83"/>
                    <a:gd name="T54" fmla="*/ 39 w 49"/>
                    <a:gd name="T55" fmla="*/ 35 h 83"/>
                    <a:gd name="T56" fmla="*/ 32 w 49"/>
                    <a:gd name="T57" fmla="*/ 29 h 83"/>
                    <a:gd name="T58" fmla="*/ 23 w 49"/>
                    <a:gd name="T59" fmla="*/ 20 h 83"/>
                    <a:gd name="T60" fmla="*/ 14 w 49"/>
                    <a:gd name="T61" fmla="*/ 13 h 83"/>
                    <a:gd name="T62" fmla="*/ 7 w 49"/>
                    <a:gd name="T63" fmla="*/ 6 h 83"/>
                    <a:gd name="T64" fmla="*/ 2 w 49"/>
                    <a:gd name="T65" fmla="*/ 2 h 83"/>
                    <a:gd name="T66" fmla="*/ 0 w 49"/>
                    <a:gd name="T67" fmla="*/ 0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
                    <a:gd name="T103" fmla="*/ 0 h 83"/>
                    <a:gd name="T104" fmla="*/ 49 w 49"/>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 h="83">
                      <a:moveTo>
                        <a:pt x="0" y="0"/>
                      </a:moveTo>
                      <a:lnTo>
                        <a:pt x="0" y="82"/>
                      </a:lnTo>
                      <a:lnTo>
                        <a:pt x="0" y="81"/>
                      </a:lnTo>
                      <a:lnTo>
                        <a:pt x="1" y="79"/>
                      </a:lnTo>
                      <a:lnTo>
                        <a:pt x="2" y="77"/>
                      </a:lnTo>
                      <a:lnTo>
                        <a:pt x="4" y="74"/>
                      </a:lnTo>
                      <a:lnTo>
                        <a:pt x="6" y="70"/>
                      </a:lnTo>
                      <a:lnTo>
                        <a:pt x="8" y="66"/>
                      </a:lnTo>
                      <a:lnTo>
                        <a:pt x="10" y="61"/>
                      </a:lnTo>
                      <a:lnTo>
                        <a:pt x="12" y="56"/>
                      </a:lnTo>
                      <a:lnTo>
                        <a:pt x="14" y="53"/>
                      </a:lnTo>
                      <a:lnTo>
                        <a:pt x="17" y="52"/>
                      </a:lnTo>
                      <a:lnTo>
                        <a:pt x="20" y="51"/>
                      </a:lnTo>
                      <a:lnTo>
                        <a:pt x="22" y="52"/>
                      </a:lnTo>
                      <a:lnTo>
                        <a:pt x="26" y="52"/>
                      </a:lnTo>
                      <a:lnTo>
                        <a:pt x="29" y="53"/>
                      </a:lnTo>
                      <a:lnTo>
                        <a:pt x="33" y="53"/>
                      </a:lnTo>
                      <a:lnTo>
                        <a:pt x="38" y="52"/>
                      </a:lnTo>
                      <a:lnTo>
                        <a:pt x="42" y="51"/>
                      </a:lnTo>
                      <a:lnTo>
                        <a:pt x="46" y="49"/>
                      </a:lnTo>
                      <a:lnTo>
                        <a:pt x="47" y="47"/>
                      </a:lnTo>
                      <a:lnTo>
                        <a:pt x="48" y="46"/>
                      </a:lnTo>
                      <a:lnTo>
                        <a:pt x="48" y="45"/>
                      </a:lnTo>
                      <a:lnTo>
                        <a:pt x="48" y="43"/>
                      </a:lnTo>
                      <a:lnTo>
                        <a:pt x="47" y="43"/>
                      </a:lnTo>
                      <a:lnTo>
                        <a:pt x="47" y="42"/>
                      </a:lnTo>
                      <a:lnTo>
                        <a:pt x="44" y="40"/>
                      </a:lnTo>
                      <a:lnTo>
                        <a:pt x="39" y="35"/>
                      </a:lnTo>
                      <a:lnTo>
                        <a:pt x="32" y="29"/>
                      </a:lnTo>
                      <a:lnTo>
                        <a:pt x="23" y="20"/>
                      </a:lnTo>
                      <a:lnTo>
                        <a:pt x="14" y="13"/>
                      </a:lnTo>
                      <a:lnTo>
                        <a:pt x="7" y="6"/>
                      </a:lnTo>
                      <a:lnTo>
                        <a:pt x="2" y="2"/>
                      </a:lnTo>
                      <a:lnTo>
                        <a:pt x="0" y="0"/>
                      </a:lnTo>
                    </a:path>
                  </a:pathLst>
                </a:custGeom>
                <a:solidFill>
                  <a:srgbClr val="339933"/>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3" name="Freeform 65"/>
                <p:cNvSpPr>
                  <a:spLocks/>
                </p:cNvSpPr>
                <p:nvPr/>
              </p:nvSpPr>
              <p:spPr bwMode="auto">
                <a:xfrm>
                  <a:off x="3314" y="2956"/>
                  <a:ext cx="72" cy="64"/>
                </a:xfrm>
                <a:custGeom>
                  <a:avLst/>
                  <a:gdLst>
                    <a:gd name="T0" fmla="*/ 71 w 72"/>
                    <a:gd name="T1" fmla="*/ 54 h 64"/>
                    <a:gd name="T2" fmla="*/ 0 w 72"/>
                    <a:gd name="T3" fmla="*/ 0 h 64"/>
                    <a:gd name="T4" fmla="*/ 0 w 72"/>
                    <a:gd name="T5" fmla="*/ 9 h 64"/>
                    <a:gd name="T6" fmla="*/ 71 w 72"/>
                    <a:gd name="T7" fmla="*/ 63 h 64"/>
                    <a:gd name="T8" fmla="*/ 71 w 72"/>
                    <a:gd name="T9" fmla="*/ 54 h 64"/>
                    <a:gd name="T10" fmla="*/ 0 60000 65536"/>
                    <a:gd name="T11" fmla="*/ 0 60000 65536"/>
                    <a:gd name="T12" fmla="*/ 0 60000 65536"/>
                    <a:gd name="T13" fmla="*/ 0 60000 65536"/>
                    <a:gd name="T14" fmla="*/ 0 60000 65536"/>
                    <a:gd name="T15" fmla="*/ 0 w 72"/>
                    <a:gd name="T16" fmla="*/ 0 h 64"/>
                    <a:gd name="T17" fmla="*/ 72 w 72"/>
                    <a:gd name="T18" fmla="*/ 64 h 64"/>
                  </a:gdLst>
                  <a:ahLst/>
                  <a:cxnLst>
                    <a:cxn ang="T10">
                      <a:pos x="T0" y="T1"/>
                    </a:cxn>
                    <a:cxn ang="T11">
                      <a:pos x="T2" y="T3"/>
                    </a:cxn>
                    <a:cxn ang="T12">
                      <a:pos x="T4" y="T5"/>
                    </a:cxn>
                    <a:cxn ang="T13">
                      <a:pos x="T6" y="T7"/>
                    </a:cxn>
                    <a:cxn ang="T14">
                      <a:pos x="T8" y="T9"/>
                    </a:cxn>
                  </a:cxnLst>
                  <a:rect l="T15" t="T16" r="T17" b="T18"/>
                  <a:pathLst>
                    <a:path w="72" h="64">
                      <a:moveTo>
                        <a:pt x="71" y="54"/>
                      </a:moveTo>
                      <a:lnTo>
                        <a:pt x="0" y="0"/>
                      </a:lnTo>
                      <a:lnTo>
                        <a:pt x="0" y="9"/>
                      </a:lnTo>
                      <a:lnTo>
                        <a:pt x="71" y="63"/>
                      </a:lnTo>
                      <a:lnTo>
                        <a:pt x="71" y="54"/>
                      </a:lnTo>
                    </a:path>
                  </a:pathLst>
                </a:custGeom>
                <a:solidFill>
                  <a:srgbClr val="006633"/>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4" name="Freeform 66"/>
                <p:cNvSpPr>
                  <a:spLocks/>
                </p:cNvSpPr>
                <p:nvPr/>
              </p:nvSpPr>
              <p:spPr bwMode="auto">
                <a:xfrm>
                  <a:off x="3385" y="2916"/>
                  <a:ext cx="401" cy="105"/>
                </a:xfrm>
                <a:custGeom>
                  <a:avLst/>
                  <a:gdLst>
                    <a:gd name="T0" fmla="*/ 401 w 402"/>
                    <a:gd name="T1" fmla="*/ 9 h 106"/>
                    <a:gd name="T2" fmla="*/ 401 w 402"/>
                    <a:gd name="T3" fmla="*/ 0 h 106"/>
                    <a:gd name="T4" fmla="*/ 0 w 402"/>
                    <a:gd name="T5" fmla="*/ 94 h 106"/>
                    <a:gd name="T6" fmla="*/ 1 w 402"/>
                    <a:gd name="T7" fmla="*/ 105 h 106"/>
                    <a:gd name="T8" fmla="*/ 401 w 402"/>
                    <a:gd name="T9" fmla="*/ 9 h 106"/>
                    <a:gd name="T10" fmla="*/ 0 60000 65536"/>
                    <a:gd name="T11" fmla="*/ 0 60000 65536"/>
                    <a:gd name="T12" fmla="*/ 0 60000 65536"/>
                    <a:gd name="T13" fmla="*/ 0 60000 65536"/>
                    <a:gd name="T14" fmla="*/ 0 60000 65536"/>
                    <a:gd name="T15" fmla="*/ 0 w 402"/>
                    <a:gd name="T16" fmla="*/ 0 h 106"/>
                    <a:gd name="T17" fmla="*/ 402 w 402"/>
                    <a:gd name="T18" fmla="*/ 106 h 106"/>
                  </a:gdLst>
                  <a:ahLst/>
                  <a:cxnLst>
                    <a:cxn ang="T10">
                      <a:pos x="T0" y="T1"/>
                    </a:cxn>
                    <a:cxn ang="T11">
                      <a:pos x="T2" y="T3"/>
                    </a:cxn>
                    <a:cxn ang="T12">
                      <a:pos x="T4" y="T5"/>
                    </a:cxn>
                    <a:cxn ang="T13">
                      <a:pos x="T6" y="T7"/>
                    </a:cxn>
                    <a:cxn ang="T14">
                      <a:pos x="T8" y="T9"/>
                    </a:cxn>
                  </a:cxnLst>
                  <a:rect l="T15" t="T16" r="T17" b="T18"/>
                  <a:pathLst>
                    <a:path w="402" h="106">
                      <a:moveTo>
                        <a:pt x="401" y="9"/>
                      </a:moveTo>
                      <a:lnTo>
                        <a:pt x="401" y="0"/>
                      </a:lnTo>
                      <a:lnTo>
                        <a:pt x="0" y="94"/>
                      </a:lnTo>
                      <a:lnTo>
                        <a:pt x="1" y="105"/>
                      </a:lnTo>
                      <a:lnTo>
                        <a:pt x="401" y="9"/>
                      </a:lnTo>
                    </a:path>
                  </a:pathLst>
                </a:custGeom>
                <a:solidFill>
                  <a:srgbClr val="99FF99"/>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5" name="Freeform 67"/>
                <p:cNvSpPr>
                  <a:spLocks/>
                </p:cNvSpPr>
                <p:nvPr/>
              </p:nvSpPr>
              <p:spPr bwMode="auto">
                <a:xfrm>
                  <a:off x="3312" y="2860"/>
                  <a:ext cx="448" cy="145"/>
                </a:xfrm>
                <a:custGeom>
                  <a:avLst/>
                  <a:gdLst>
                    <a:gd name="T0" fmla="*/ 473 w 474"/>
                    <a:gd name="T1" fmla="*/ 54 h 152"/>
                    <a:gd name="T2" fmla="*/ 401 w 474"/>
                    <a:gd name="T3" fmla="*/ 0 h 152"/>
                    <a:gd name="T4" fmla="*/ 0 w 474"/>
                    <a:gd name="T5" fmla="*/ 96 h 152"/>
                    <a:gd name="T6" fmla="*/ 74 w 474"/>
                    <a:gd name="T7" fmla="*/ 151 h 152"/>
                    <a:gd name="T8" fmla="*/ 473 w 474"/>
                    <a:gd name="T9" fmla="*/ 54 h 152"/>
                    <a:gd name="T10" fmla="*/ 0 60000 65536"/>
                    <a:gd name="T11" fmla="*/ 0 60000 65536"/>
                    <a:gd name="T12" fmla="*/ 0 60000 65536"/>
                    <a:gd name="T13" fmla="*/ 0 60000 65536"/>
                    <a:gd name="T14" fmla="*/ 0 60000 65536"/>
                    <a:gd name="T15" fmla="*/ 0 w 474"/>
                    <a:gd name="T16" fmla="*/ 0 h 152"/>
                    <a:gd name="T17" fmla="*/ 474 w 474"/>
                    <a:gd name="T18" fmla="*/ 152 h 152"/>
                  </a:gdLst>
                  <a:ahLst/>
                  <a:cxnLst>
                    <a:cxn ang="T10">
                      <a:pos x="T0" y="T1"/>
                    </a:cxn>
                    <a:cxn ang="T11">
                      <a:pos x="T2" y="T3"/>
                    </a:cxn>
                    <a:cxn ang="T12">
                      <a:pos x="T4" y="T5"/>
                    </a:cxn>
                    <a:cxn ang="T13">
                      <a:pos x="T6" y="T7"/>
                    </a:cxn>
                    <a:cxn ang="T14">
                      <a:pos x="T8" y="T9"/>
                    </a:cxn>
                  </a:cxnLst>
                  <a:rect l="T15" t="T16" r="T17" b="T18"/>
                  <a:pathLst>
                    <a:path w="474" h="152">
                      <a:moveTo>
                        <a:pt x="473" y="54"/>
                      </a:moveTo>
                      <a:lnTo>
                        <a:pt x="401" y="0"/>
                      </a:lnTo>
                      <a:lnTo>
                        <a:pt x="0" y="96"/>
                      </a:lnTo>
                      <a:lnTo>
                        <a:pt x="74" y="151"/>
                      </a:lnTo>
                      <a:lnTo>
                        <a:pt x="473" y="54"/>
                      </a:lnTo>
                    </a:path>
                  </a:pathLst>
                </a:custGeom>
                <a:solidFill>
                  <a:srgbClr val="33CC33"/>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grpSp>
            <p:nvGrpSpPr>
              <p:cNvPr id="12" name="Group 68"/>
              <p:cNvGrpSpPr>
                <a:grpSpLocks/>
              </p:cNvGrpSpPr>
              <p:nvPr/>
            </p:nvGrpSpPr>
            <p:grpSpPr bwMode="auto">
              <a:xfrm>
                <a:off x="3351" y="2865"/>
                <a:ext cx="153" cy="125"/>
                <a:chOff x="3351" y="2865"/>
                <a:chExt cx="153" cy="125"/>
              </a:xfrm>
            </p:grpSpPr>
            <p:sp>
              <p:nvSpPr>
                <p:cNvPr id="20" name="Freeform 69"/>
                <p:cNvSpPr>
                  <a:spLocks/>
                </p:cNvSpPr>
                <p:nvPr/>
              </p:nvSpPr>
              <p:spPr bwMode="auto">
                <a:xfrm>
                  <a:off x="3389" y="2865"/>
                  <a:ext cx="115" cy="124"/>
                </a:xfrm>
                <a:custGeom>
                  <a:avLst/>
                  <a:gdLst>
                    <a:gd name="T0" fmla="*/ 48 w 115"/>
                    <a:gd name="T1" fmla="*/ 0 h 124"/>
                    <a:gd name="T2" fmla="*/ 0 w 115"/>
                    <a:gd name="T3" fmla="*/ 123 h 124"/>
                    <a:gd name="T4" fmla="*/ 114 w 115"/>
                    <a:gd name="T5" fmla="*/ 101 h 124"/>
                    <a:gd name="T6" fmla="*/ 48 w 115"/>
                    <a:gd name="T7" fmla="*/ 0 h 124"/>
                    <a:gd name="T8" fmla="*/ 0 60000 65536"/>
                    <a:gd name="T9" fmla="*/ 0 60000 65536"/>
                    <a:gd name="T10" fmla="*/ 0 60000 65536"/>
                    <a:gd name="T11" fmla="*/ 0 60000 65536"/>
                    <a:gd name="T12" fmla="*/ 0 w 115"/>
                    <a:gd name="T13" fmla="*/ 0 h 124"/>
                    <a:gd name="T14" fmla="*/ 115 w 115"/>
                    <a:gd name="T15" fmla="*/ 124 h 124"/>
                  </a:gdLst>
                  <a:ahLst/>
                  <a:cxnLst>
                    <a:cxn ang="T8">
                      <a:pos x="T0" y="T1"/>
                    </a:cxn>
                    <a:cxn ang="T9">
                      <a:pos x="T2" y="T3"/>
                    </a:cxn>
                    <a:cxn ang="T10">
                      <a:pos x="T4" y="T5"/>
                    </a:cxn>
                    <a:cxn ang="T11">
                      <a:pos x="T6" y="T7"/>
                    </a:cxn>
                  </a:cxnLst>
                  <a:rect l="T12" t="T13" r="T14" b="T15"/>
                  <a:pathLst>
                    <a:path w="115" h="124">
                      <a:moveTo>
                        <a:pt x="48" y="0"/>
                      </a:moveTo>
                      <a:lnTo>
                        <a:pt x="0" y="123"/>
                      </a:lnTo>
                      <a:lnTo>
                        <a:pt x="114" y="101"/>
                      </a:lnTo>
                      <a:lnTo>
                        <a:pt x="48" y="0"/>
                      </a:lnTo>
                    </a:path>
                  </a:pathLst>
                </a:custGeom>
                <a:solidFill>
                  <a:srgbClr val="FFCC00"/>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1" name="Freeform 70"/>
                <p:cNvSpPr>
                  <a:spLocks/>
                </p:cNvSpPr>
                <p:nvPr/>
              </p:nvSpPr>
              <p:spPr bwMode="auto">
                <a:xfrm>
                  <a:off x="3355" y="2865"/>
                  <a:ext cx="84" cy="124"/>
                </a:xfrm>
                <a:custGeom>
                  <a:avLst/>
                  <a:gdLst>
                    <a:gd name="T0" fmla="*/ 87 w 88"/>
                    <a:gd name="T1" fmla="*/ 0 h 124"/>
                    <a:gd name="T2" fmla="*/ 0 w 88"/>
                    <a:gd name="T3" fmla="*/ 87 h 124"/>
                    <a:gd name="T4" fmla="*/ 42 w 88"/>
                    <a:gd name="T5" fmla="*/ 123 h 124"/>
                    <a:gd name="T6" fmla="*/ 87 w 88"/>
                    <a:gd name="T7" fmla="*/ 0 h 124"/>
                    <a:gd name="T8" fmla="*/ 0 60000 65536"/>
                    <a:gd name="T9" fmla="*/ 0 60000 65536"/>
                    <a:gd name="T10" fmla="*/ 0 60000 65536"/>
                    <a:gd name="T11" fmla="*/ 0 60000 65536"/>
                    <a:gd name="T12" fmla="*/ 0 w 88"/>
                    <a:gd name="T13" fmla="*/ 0 h 124"/>
                    <a:gd name="T14" fmla="*/ 88 w 88"/>
                    <a:gd name="T15" fmla="*/ 124 h 124"/>
                  </a:gdLst>
                  <a:ahLst/>
                  <a:cxnLst>
                    <a:cxn ang="T8">
                      <a:pos x="T0" y="T1"/>
                    </a:cxn>
                    <a:cxn ang="T9">
                      <a:pos x="T2" y="T3"/>
                    </a:cxn>
                    <a:cxn ang="T10">
                      <a:pos x="T4" y="T5"/>
                    </a:cxn>
                    <a:cxn ang="T11">
                      <a:pos x="T6" y="T7"/>
                    </a:cxn>
                  </a:cxnLst>
                  <a:rect l="T12" t="T13" r="T14" b="T15"/>
                  <a:pathLst>
                    <a:path w="88" h="124">
                      <a:moveTo>
                        <a:pt x="87" y="0"/>
                      </a:moveTo>
                      <a:lnTo>
                        <a:pt x="0" y="87"/>
                      </a:lnTo>
                      <a:lnTo>
                        <a:pt x="42" y="123"/>
                      </a:lnTo>
                      <a:lnTo>
                        <a:pt x="87" y="0"/>
                      </a:lnTo>
                    </a:path>
                  </a:pathLst>
                </a:custGeom>
                <a:solidFill>
                  <a:srgbClr val="FF9900"/>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grpSp>
            <p:nvGrpSpPr>
              <p:cNvPr id="13" name="Group 71"/>
              <p:cNvGrpSpPr>
                <a:grpSpLocks/>
              </p:cNvGrpSpPr>
              <p:nvPr/>
            </p:nvGrpSpPr>
            <p:grpSpPr bwMode="auto">
              <a:xfrm>
                <a:off x="3636" y="2808"/>
                <a:ext cx="118" cy="117"/>
                <a:chOff x="3636" y="2808"/>
                <a:chExt cx="118" cy="117"/>
              </a:xfrm>
            </p:grpSpPr>
            <p:sp>
              <p:nvSpPr>
                <p:cNvPr id="18" name="Freeform 72"/>
                <p:cNvSpPr>
                  <a:spLocks/>
                </p:cNvSpPr>
                <p:nvPr/>
              </p:nvSpPr>
              <p:spPr bwMode="auto">
                <a:xfrm>
                  <a:off x="3610" y="2807"/>
                  <a:ext cx="150" cy="117"/>
                </a:xfrm>
                <a:custGeom>
                  <a:avLst/>
                  <a:gdLst>
                    <a:gd name="T0" fmla="*/ 58 w 118"/>
                    <a:gd name="T1" fmla="*/ 114 h 117"/>
                    <a:gd name="T2" fmla="*/ 70 w 118"/>
                    <a:gd name="T3" fmla="*/ 111 h 117"/>
                    <a:gd name="T4" fmla="*/ 81 w 118"/>
                    <a:gd name="T5" fmla="*/ 106 h 117"/>
                    <a:gd name="T6" fmla="*/ 90 w 118"/>
                    <a:gd name="T7" fmla="*/ 99 h 117"/>
                    <a:gd name="T8" fmla="*/ 99 w 118"/>
                    <a:gd name="T9" fmla="*/ 90 h 117"/>
                    <a:gd name="T10" fmla="*/ 106 w 118"/>
                    <a:gd name="T11" fmla="*/ 80 h 117"/>
                    <a:gd name="T12" fmla="*/ 112 w 118"/>
                    <a:gd name="T13" fmla="*/ 70 h 117"/>
                    <a:gd name="T14" fmla="*/ 115 w 118"/>
                    <a:gd name="T15" fmla="*/ 58 h 117"/>
                    <a:gd name="T16" fmla="*/ 117 w 118"/>
                    <a:gd name="T17" fmla="*/ 46 h 117"/>
                    <a:gd name="T18" fmla="*/ 115 w 118"/>
                    <a:gd name="T19" fmla="*/ 35 h 117"/>
                    <a:gd name="T20" fmla="*/ 112 w 118"/>
                    <a:gd name="T21" fmla="*/ 26 h 117"/>
                    <a:gd name="T22" fmla="*/ 106 w 118"/>
                    <a:gd name="T23" fmla="*/ 17 h 117"/>
                    <a:gd name="T24" fmla="*/ 99 w 118"/>
                    <a:gd name="T25" fmla="*/ 9 h 117"/>
                    <a:gd name="T26" fmla="*/ 90 w 118"/>
                    <a:gd name="T27" fmla="*/ 4 h 117"/>
                    <a:gd name="T28" fmla="*/ 81 w 118"/>
                    <a:gd name="T29" fmla="*/ 1 h 117"/>
                    <a:gd name="T30" fmla="*/ 70 w 118"/>
                    <a:gd name="T31" fmla="*/ 0 h 117"/>
                    <a:gd name="T32" fmla="*/ 58 w 118"/>
                    <a:gd name="T33" fmla="*/ 1 h 117"/>
                    <a:gd name="T34" fmla="*/ 46 w 118"/>
                    <a:gd name="T35" fmla="*/ 4 h 117"/>
                    <a:gd name="T36" fmla="*/ 35 w 118"/>
                    <a:gd name="T37" fmla="*/ 9 h 117"/>
                    <a:gd name="T38" fmla="*/ 26 w 118"/>
                    <a:gd name="T39" fmla="*/ 17 h 117"/>
                    <a:gd name="T40" fmla="*/ 17 w 118"/>
                    <a:gd name="T41" fmla="*/ 25 h 117"/>
                    <a:gd name="T42" fmla="*/ 10 w 118"/>
                    <a:gd name="T43" fmla="*/ 35 h 117"/>
                    <a:gd name="T44" fmla="*/ 4 w 118"/>
                    <a:gd name="T45" fmla="*/ 46 h 117"/>
                    <a:gd name="T46" fmla="*/ 1 w 118"/>
                    <a:gd name="T47" fmla="*/ 57 h 117"/>
                    <a:gd name="T48" fmla="*/ 0 w 118"/>
                    <a:gd name="T49" fmla="*/ 69 h 117"/>
                    <a:gd name="T50" fmla="*/ 1 w 118"/>
                    <a:gd name="T51" fmla="*/ 80 h 117"/>
                    <a:gd name="T52" fmla="*/ 4 w 118"/>
                    <a:gd name="T53" fmla="*/ 90 h 117"/>
                    <a:gd name="T54" fmla="*/ 10 w 118"/>
                    <a:gd name="T55" fmla="*/ 99 h 117"/>
                    <a:gd name="T56" fmla="*/ 17 w 118"/>
                    <a:gd name="T57" fmla="*/ 106 h 117"/>
                    <a:gd name="T58" fmla="*/ 26 w 118"/>
                    <a:gd name="T59" fmla="*/ 111 h 117"/>
                    <a:gd name="T60" fmla="*/ 35 w 118"/>
                    <a:gd name="T61" fmla="*/ 114 h 117"/>
                    <a:gd name="T62" fmla="*/ 46 w 118"/>
                    <a:gd name="T63" fmla="*/ 116 h 117"/>
                    <a:gd name="T64" fmla="*/ 58 w 118"/>
                    <a:gd name="T65" fmla="*/ 114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58" y="114"/>
                      </a:moveTo>
                      <a:lnTo>
                        <a:pt x="70" y="111"/>
                      </a:lnTo>
                      <a:lnTo>
                        <a:pt x="81" y="106"/>
                      </a:lnTo>
                      <a:lnTo>
                        <a:pt x="90" y="99"/>
                      </a:lnTo>
                      <a:lnTo>
                        <a:pt x="99" y="90"/>
                      </a:lnTo>
                      <a:lnTo>
                        <a:pt x="106" y="80"/>
                      </a:lnTo>
                      <a:lnTo>
                        <a:pt x="112" y="70"/>
                      </a:lnTo>
                      <a:lnTo>
                        <a:pt x="115" y="58"/>
                      </a:lnTo>
                      <a:lnTo>
                        <a:pt x="117" y="46"/>
                      </a:lnTo>
                      <a:lnTo>
                        <a:pt x="115" y="35"/>
                      </a:lnTo>
                      <a:lnTo>
                        <a:pt x="112" y="26"/>
                      </a:lnTo>
                      <a:lnTo>
                        <a:pt x="106" y="17"/>
                      </a:lnTo>
                      <a:lnTo>
                        <a:pt x="99" y="9"/>
                      </a:lnTo>
                      <a:lnTo>
                        <a:pt x="90" y="4"/>
                      </a:lnTo>
                      <a:lnTo>
                        <a:pt x="81" y="1"/>
                      </a:lnTo>
                      <a:lnTo>
                        <a:pt x="70" y="0"/>
                      </a:lnTo>
                      <a:lnTo>
                        <a:pt x="58" y="1"/>
                      </a:lnTo>
                      <a:lnTo>
                        <a:pt x="46" y="4"/>
                      </a:lnTo>
                      <a:lnTo>
                        <a:pt x="35" y="9"/>
                      </a:lnTo>
                      <a:lnTo>
                        <a:pt x="26" y="17"/>
                      </a:lnTo>
                      <a:lnTo>
                        <a:pt x="17" y="25"/>
                      </a:lnTo>
                      <a:lnTo>
                        <a:pt x="10" y="35"/>
                      </a:lnTo>
                      <a:lnTo>
                        <a:pt x="4" y="46"/>
                      </a:lnTo>
                      <a:lnTo>
                        <a:pt x="1" y="57"/>
                      </a:lnTo>
                      <a:lnTo>
                        <a:pt x="0" y="69"/>
                      </a:lnTo>
                      <a:lnTo>
                        <a:pt x="1" y="80"/>
                      </a:lnTo>
                      <a:lnTo>
                        <a:pt x="4" y="90"/>
                      </a:lnTo>
                      <a:lnTo>
                        <a:pt x="10" y="99"/>
                      </a:lnTo>
                      <a:lnTo>
                        <a:pt x="17" y="106"/>
                      </a:lnTo>
                      <a:lnTo>
                        <a:pt x="26" y="111"/>
                      </a:lnTo>
                      <a:lnTo>
                        <a:pt x="35" y="114"/>
                      </a:lnTo>
                      <a:lnTo>
                        <a:pt x="46" y="116"/>
                      </a:lnTo>
                      <a:lnTo>
                        <a:pt x="58" y="114"/>
                      </a:lnTo>
                    </a:path>
                  </a:pathLst>
                </a:custGeom>
                <a:solidFill>
                  <a:srgbClr val="99FFFF"/>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9" name="Freeform 73"/>
                <p:cNvSpPr>
                  <a:spLocks/>
                </p:cNvSpPr>
                <p:nvPr/>
              </p:nvSpPr>
              <p:spPr bwMode="auto">
                <a:xfrm>
                  <a:off x="3649" y="2833"/>
                  <a:ext cx="102" cy="90"/>
                </a:xfrm>
                <a:custGeom>
                  <a:avLst/>
                  <a:gdLst>
                    <a:gd name="T0" fmla="*/ 35 w 101"/>
                    <a:gd name="T1" fmla="*/ 88 h 89"/>
                    <a:gd name="T2" fmla="*/ 38 w 101"/>
                    <a:gd name="T3" fmla="*/ 88 h 89"/>
                    <a:gd name="T4" fmla="*/ 41 w 101"/>
                    <a:gd name="T5" fmla="*/ 88 h 89"/>
                    <a:gd name="T6" fmla="*/ 46 w 101"/>
                    <a:gd name="T7" fmla="*/ 86 h 89"/>
                    <a:gd name="T8" fmla="*/ 50 w 101"/>
                    <a:gd name="T9" fmla="*/ 85 h 89"/>
                    <a:gd name="T10" fmla="*/ 56 w 101"/>
                    <a:gd name="T11" fmla="*/ 83 h 89"/>
                    <a:gd name="T12" fmla="*/ 62 w 101"/>
                    <a:gd name="T13" fmla="*/ 80 h 89"/>
                    <a:gd name="T14" fmla="*/ 68 w 101"/>
                    <a:gd name="T15" fmla="*/ 77 h 89"/>
                    <a:gd name="T16" fmla="*/ 74 w 101"/>
                    <a:gd name="T17" fmla="*/ 71 h 89"/>
                    <a:gd name="T18" fmla="*/ 80 w 101"/>
                    <a:gd name="T19" fmla="*/ 66 h 89"/>
                    <a:gd name="T20" fmla="*/ 84 w 101"/>
                    <a:gd name="T21" fmla="*/ 62 h 89"/>
                    <a:gd name="T22" fmla="*/ 88 w 101"/>
                    <a:gd name="T23" fmla="*/ 57 h 89"/>
                    <a:gd name="T24" fmla="*/ 90 w 101"/>
                    <a:gd name="T25" fmla="*/ 53 h 89"/>
                    <a:gd name="T26" fmla="*/ 92 w 101"/>
                    <a:gd name="T27" fmla="*/ 50 h 89"/>
                    <a:gd name="T28" fmla="*/ 94 w 101"/>
                    <a:gd name="T29" fmla="*/ 47 h 89"/>
                    <a:gd name="T30" fmla="*/ 95 w 101"/>
                    <a:gd name="T31" fmla="*/ 44 h 89"/>
                    <a:gd name="T32" fmla="*/ 95 w 101"/>
                    <a:gd name="T33" fmla="*/ 42 h 89"/>
                    <a:gd name="T34" fmla="*/ 98 w 101"/>
                    <a:gd name="T35" fmla="*/ 32 h 89"/>
                    <a:gd name="T36" fmla="*/ 100 w 101"/>
                    <a:gd name="T37" fmla="*/ 24 h 89"/>
                    <a:gd name="T38" fmla="*/ 100 w 101"/>
                    <a:gd name="T39" fmla="*/ 16 h 89"/>
                    <a:gd name="T40" fmla="*/ 98 w 101"/>
                    <a:gd name="T41" fmla="*/ 10 h 89"/>
                    <a:gd name="T42" fmla="*/ 97 w 101"/>
                    <a:gd name="T43" fmla="*/ 6 h 89"/>
                    <a:gd name="T44" fmla="*/ 95 w 101"/>
                    <a:gd name="T45" fmla="*/ 2 h 89"/>
                    <a:gd name="T46" fmla="*/ 93 w 101"/>
                    <a:gd name="T47" fmla="*/ 0 h 89"/>
                    <a:gd name="T48" fmla="*/ 92 w 101"/>
                    <a:gd name="T49" fmla="*/ 0 h 89"/>
                    <a:gd name="T50" fmla="*/ 93 w 101"/>
                    <a:gd name="T51" fmla="*/ 1 h 89"/>
                    <a:gd name="T52" fmla="*/ 93 w 101"/>
                    <a:gd name="T53" fmla="*/ 5 h 89"/>
                    <a:gd name="T54" fmla="*/ 93 w 101"/>
                    <a:gd name="T55" fmla="*/ 12 h 89"/>
                    <a:gd name="T56" fmla="*/ 92 w 101"/>
                    <a:gd name="T57" fmla="*/ 20 h 89"/>
                    <a:gd name="T58" fmla="*/ 88 w 101"/>
                    <a:gd name="T59" fmla="*/ 30 h 89"/>
                    <a:gd name="T60" fmla="*/ 83 w 101"/>
                    <a:gd name="T61" fmla="*/ 40 h 89"/>
                    <a:gd name="T62" fmla="*/ 73 w 101"/>
                    <a:gd name="T63" fmla="*/ 51 h 89"/>
                    <a:gd name="T64" fmla="*/ 59 w 101"/>
                    <a:gd name="T65" fmla="*/ 62 h 89"/>
                    <a:gd name="T66" fmla="*/ 56 w 101"/>
                    <a:gd name="T67" fmla="*/ 64 h 89"/>
                    <a:gd name="T68" fmla="*/ 53 w 101"/>
                    <a:gd name="T69" fmla="*/ 66 h 89"/>
                    <a:gd name="T70" fmla="*/ 49 w 101"/>
                    <a:gd name="T71" fmla="*/ 68 h 89"/>
                    <a:gd name="T72" fmla="*/ 44 w 101"/>
                    <a:gd name="T73" fmla="*/ 70 h 89"/>
                    <a:gd name="T74" fmla="*/ 39 w 101"/>
                    <a:gd name="T75" fmla="*/ 72 h 89"/>
                    <a:gd name="T76" fmla="*/ 33 w 101"/>
                    <a:gd name="T77" fmla="*/ 74 h 89"/>
                    <a:gd name="T78" fmla="*/ 27 w 101"/>
                    <a:gd name="T79" fmla="*/ 75 h 89"/>
                    <a:gd name="T80" fmla="*/ 21 w 101"/>
                    <a:gd name="T81" fmla="*/ 75 h 89"/>
                    <a:gd name="T82" fmla="*/ 15 w 101"/>
                    <a:gd name="T83" fmla="*/ 76 h 89"/>
                    <a:gd name="T84" fmla="*/ 11 w 101"/>
                    <a:gd name="T85" fmla="*/ 76 h 89"/>
                    <a:gd name="T86" fmla="*/ 7 w 101"/>
                    <a:gd name="T87" fmla="*/ 76 h 89"/>
                    <a:gd name="T88" fmla="*/ 4 w 101"/>
                    <a:gd name="T89" fmla="*/ 75 h 89"/>
                    <a:gd name="T90" fmla="*/ 2 w 101"/>
                    <a:gd name="T91" fmla="*/ 75 h 89"/>
                    <a:gd name="T92" fmla="*/ 1 w 101"/>
                    <a:gd name="T93" fmla="*/ 75 h 89"/>
                    <a:gd name="T94" fmla="*/ 0 w 101"/>
                    <a:gd name="T95" fmla="*/ 75 h 89"/>
                    <a:gd name="T96" fmla="*/ 0 w 101"/>
                    <a:gd name="T97" fmla="*/ 75 h 89"/>
                    <a:gd name="T98" fmla="*/ 0 w 101"/>
                    <a:gd name="T99" fmla="*/ 75 h 89"/>
                    <a:gd name="T100" fmla="*/ 1 w 101"/>
                    <a:gd name="T101" fmla="*/ 77 h 89"/>
                    <a:gd name="T102" fmla="*/ 2 w 101"/>
                    <a:gd name="T103" fmla="*/ 79 h 89"/>
                    <a:gd name="T104" fmla="*/ 6 w 101"/>
                    <a:gd name="T105" fmla="*/ 81 h 89"/>
                    <a:gd name="T106" fmla="*/ 10 w 101"/>
                    <a:gd name="T107" fmla="*/ 83 h 89"/>
                    <a:gd name="T108" fmla="*/ 16 w 101"/>
                    <a:gd name="T109" fmla="*/ 85 h 89"/>
                    <a:gd name="T110" fmla="*/ 24 w 101"/>
                    <a:gd name="T111" fmla="*/ 87 h 89"/>
                    <a:gd name="T112" fmla="*/ 35 w 101"/>
                    <a:gd name="T113" fmla="*/ 88 h 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1"/>
                    <a:gd name="T172" fmla="*/ 0 h 89"/>
                    <a:gd name="T173" fmla="*/ 101 w 101"/>
                    <a:gd name="T174" fmla="*/ 89 h 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1" h="89">
                      <a:moveTo>
                        <a:pt x="35" y="88"/>
                      </a:moveTo>
                      <a:lnTo>
                        <a:pt x="38" y="88"/>
                      </a:lnTo>
                      <a:lnTo>
                        <a:pt x="41" y="88"/>
                      </a:lnTo>
                      <a:lnTo>
                        <a:pt x="46" y="86"/>
                      </a:lnTo>
                      <a:lnTo>
                        <a:pt x="50" y="85"/>
                      </a:lnTo>
                      <a:lnTo>
                        <a:pt x="56" y="83"/>
                      </a:lnTo>
                      <a:lnTo>
                        <a:pt x="62" y="80"/>
                      </a:lnTo>
                      <a:lnTo>
                        <a:pt x="68" y="77"/>
                      </a:lnTo>
                      <a:lnTo>
                        <a:pt x="74" y="71"/>
                      </a:lnTo>
                      <a:lnTo>
                        <a:pt x="80" y="66"/>
                      </a:lnTo>
                      <a:lnTo>
                        <a:pt x="84" y="62"/>
                      </a:lnTo>
                      <a:lnTo>
                        <a:pt x="88" y="57"/>
                      </a:lnTo>
                      <a:lnTo>
                        <a:pt x="90" y="53"/>
                      </a:lnTo>
                      <a:lnTo>
                        <a:pt x="92" y="50"/>
                      </a:lnTo>
                      <a:lnTo>
                        <a:pt x="94" y="47"/>
                      </a:lnTo>
                      <a:lnTo>
                        <a:pt x="95" y="44"/>
                      </a:lnTo>
                      <a:lnTo>
                        <a:pt x="95" y="42"/>
                      </a:lnTo>
                      <a:lnTo>
                        <a:pt x="98" y="32"/>
                      </a:lnTo>
                      <a:lnTo>
                        <a:pt x="100" y="24"/>
                      </a:lnTo>
                      <a:lnTo>
                        <a:pt x="100" y="16"/>
                      </a:lnTo>
                      <a:lnTo>
                        <a:pt x="98" y="10"/>
                      </a:lnTo>
                      <a:lnTo>
                        <a:pt x="97" y="6"/>
                      </a:lnTo>
                      <a:lnTo>
                        <a:pt x="95" y="2"/>
                      </a:lnTo>
                      <a:lnTo>
                        <a:pt x="93" y="0"/>
                      </a:lnTo>
                      <a:lnTo>
                        <a:pt x="92" y="0"/>
                      </a:lnTo>
                      <a:lnTo>
                        <a:pt x="93" y="1"/>
                      </a:lnTo>
                      <a:lnTo>
                        <a:pt x="93" y="5"/>
                      </a:lnTo>
                      <a:lnTo>
                        <a:pt x="93" y="12"/>
                      </a:lnTo>
                      <a:lnTo>
                        <a:pt x="92" y="20"/>
                      </a:lnTo>
                      <a:lnTo>
                        <a:pt x="88" y="30"/>
                      </a:lnTo>
                      <a:lnTo>
                        <a:pt x="83" y="40"/>
                      </a:lnTo>
                      <a:lnTo>
                        <a:pt x="73" y="51"/>
                      </a:lnTo>
                      <a:lnTo>
                        <a:pt x="59" y="62"/>
                      </a:lnTo>
                      <a:lnTo>
                        <a:pt x="56" y="64"/>
                      </a:lnTo>
                      <a:lnTo>
                        <a:pt x="53" y="66"/>
                      </a:lnTo>
                      <a:lnTo>
                        <a:pt x="49" y="68"/>
                      </a:lnTo>
                      <a:lnTo>
                        <a:pt x="44" y="70"/>
                      </a:lnTo>
                      <a:lnTo>
                        <a:pt x="39" y="72"/>
                      </a:lnTo>
                      <a:lnTo>
                        <a:pt x="33" y="74"/>
                      </a:lnTo>
                      <a:lnTo>
                        <a:pt x="27" y="75"/>
                      </a:lnTo>
                      <a:lnTo>
                        <a:pt x="21" y="75"/>
                      </a:lnTo>
                      <a:lnTo>
                        <a:pt x="15" y="76"/>
                      </a:lnTo>
                      <a:lnTo>
                        <a:pt x="11" y="76"/>
                      </a:lnTo>
                      <a:lnTo>
                        <a:pt x="7" y="76"/>
                      </a:lnTo>
                      <a:lnTo>
                        <a:pt x="4" y="75"/>
                      </a:lnTo>
                      <a:lnTo>
                        <a:pt x="2" y="75"/>
                      </a:lnTo>
                      <a:lnTo>
                        <a:pt x="1" y="75"/>
                      </a:lnTo>
                      <a:lnTo>
                        <a:pt x="0" y="75"/>
                      </a:lnTo>
                      <a:lnTo>
                        <a:pt x="1" y="77"/>
                      </a:lnTo>
                      <a:lnTo>
                        <a:pt x="2" y="79"/>
                      </a:lnTo>
                      <a:lnTo>
                        <a:pt x="6" y="81"/>
                      </a:lnTo>
                      <a:lnTo>
                        <a:pt x="10" y="83"/>
                      </a:lnTo>
                      <a:lnTo>
                        <a:pt x="16" y="85"/>
                      </a:lnTo>
                      <a:lnTo>
                        <a:pt x="24" y="87"/>
                      </a:lnTo>
                      <a:lnTo>
                        <a:pt x="35" y="88"/>
                      </a:lnTo>
                    </a:path>
                  </a:pathLst>
                </a:custGeom>
                <a:solidFill>
                  <a:srgbClr val="00CCCC"/>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grpSp>
            <p:nvGrpSpPr>
              <p:cNvPr id="14" name="Group 74"/>
              <p:cNvGrpSpPr>
                <a:grpSpLocks/>
              </p:cNvGrpSpPr>
              <p:nvPr/>
            </p:nvGrpSpPr>
            <p:grpSpPr bwMode="auto">
              <a:xfrm>
                <a:off x="3499" y="2825"/>
                <a:ext cx="119" cy="133"/>
                <a:chOff x="3499" y="2825"/>
                <a:chExt cx="119" cy="133"/>
              </a:xfrm>
            </p:grpSpPr>
            <p:sp>
              <p:nvSpPr>
                <p:cNvPr id="15" name="Freeform 75"/>
                <p:cNvSpPr>
                  <a:spLocks/>
                </p:cNvSpPr>
                <p:nvPr/>
              </p:nvSpPr>
              <p:spPr bwMode="auto">
                <a:xfrm>
                  <a:off x="3500" y="2839"/>
                  <a:ext cx="20" cy="75"/>
                </a:xfrm>
                <a:custGeom>
                  <a:avLst/>
                  <a:gdLst>
                    <a:gd name="T0" fmla="*/ 0 w 28"/>
                    <a:gd name="T1" fmla="*/ 0 h 118"/>
                    <a:gd name="T2" fmla="*/ 0 w 28"/>
                    <a:gd name="T3" fmla="*/ 89 h 118"/>
                    <a:gd name="T4" fmla="*/ 27 w 28"/>
                    <a:gd name="T5" fmla="*/ 117 h 118"/>
                    <a:gd name="T6" fmla="*/ 27 w 28"/>
                    <a:gd name="T7" fmla="*/ 27 h 118"/>
                    <a:gd name="T8" fmla="*/ 0 w 28"/>
                    <a:gd name="T9" fmla="*/ 0 h 118"/>
                    <a:gd name="T10" fmla="*/ 0 60000 65536"/>
                    <a:gd name="T11" fmla="*/ 0 60000 65536"/>
                    <a:gd name="T12" fmla="*/ 0 60000 65536"/>
                    <a:gd name="T13" fmla="*/ 0 60000 65536"/>
                    <a:gd name="T14" fmla="*/ 0 60000 65536"/>
                    <a:gd name="T15" fmla="*/ 0 w 28"/>
                    <a:gd name="T16" fmla="*/ 0 h 118"/>
                    <a:gd name="T17" fmla="*/ 28 w 28"/>
                    <a:gd name="T18" fmla="*/ 118 h 118"/>
                  </a:gdLst>
                  <a:ahLst/>
                  <a:cxnLst>
                    <a:cxn ang="T10">
                      <a:pos x="T0" y="T1"/>
                    </a:cxn>
                    <a:cxn ang="T11">
                      <a:pos x="T2" y="T3"/>
                    </a:cxn>
                    <a:cxn ang="T12">
                      <a:pos x="T4" y="T5"/>
                    </a:cxn>
                    <a:cxn ang="T13">
                      <a:pos x="T6" y="T7"/>
                    </a:cxn>
                    <a:cxn ang="T14">
                      <a:pos x="T8" y="T9"/>
                    </a:cxn>
                  </a:cxnLst>
                  <a:rect l="T15" t="T16" r="T17" b="T18"/>
                  <a:pathLst>
                    <a:path w="28" h="118">
                      <a:moveTo>
                        <a:pt x="0" y="0"/>
                      </a:moveTo>
                      <a:lnTo>
                        <a:pt x="0" y="89"/>
                      </a:lnTo>
                      <a:lnTo>
                        <a:pt x="27" y="117"/>
                      </a:lnTo>
                      <a:lnTo>
                        <a:pt x="27" y="27"/>
                      </a:lnTo>
                      <a:lnTo>
                        <a:pt x="0" y="0"/>
                      </a:lnTo>
                    </a:path>
                  </a:pathLst>
                </a:custGeom>
                <a:solidFill>
                  <a:srgbClr val="999933"/>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6" name="Freeform 76"/>
                <p:cNvSpPr>
                  <a:spLocks/>
                </p:cNvSpPr>
                <p:nvPr/>
              </p:nvSpPr>
              <p:spPr bwMode="auto">
                <a:xfrm>
                  <a:off x="3481" y="2824"/>
                  <a:ext cx="119" cy="73"/>
                </a:xfrm>
                <a:custGeom>
                  <a:avLst/>
                  <a:gdLst>
                    <a:gd name="T0" fmla="*/ 0 w 119"/>
                    <a:gd name="T1" fmla="*/ 17 h 96"/>
                    <a:gd name="T2" fmla="*/ 30 w 119"/>
                    <a:gd name="T3" fmla="*/ 45 h 96"/>
                    <a:gd name="T4" fmla="*/ 67 w 119"/>
                    <a:gd name="T5" fmla="*/ 95 h 96"/>
                    <a:gd name="T6" fmla="*/ 118 w 119"/>
                    <a:gd name="T7" fmla="*/ 25 h 96"/>
                    <a:gd name="T8" fmla="*/ 88 w 119"/>
                    <a:gd name="T9" fmla="*/ 0 h 96"/>
                    <a:gd name="T10" fmla="*/ 0 w 119"/>
                    <a:gd name="T11" fmla="*/ 17 h 96"/>
                    <a:gd name="T12" fmla="*/ 0 60000 65536"/>
                    <a:gd name="T13" fmla="*/ 0 60000 65536"/>
                    <a:gd name="T14" fmla="*/ 0 60000 65536"/>
                    <a:gd name="T15" fmla="*/ 0 60000 65536"/>
                    <a:gd name="T16" fmla="*/ 0 60000 65536"/>
                    <a:gd name="T17" fmla="*/ 0 60000 65536"/>
                    <a:gd name="T18" fmla="*/ 0 w 119"/>
                    <a:gd name="T19" fmla="*/ 0 h 96"/>
                    <a:gd name="T20" fmla="*/ 119 w 119"/>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19" h="96">
                      <a:moveTo>
                        <a:pt x="0" y="17"/>
                      </a:moveTo>
                      <a:lnTo>
                        <a:pt x="30" y="45"/>
                      </a:lnTo>
                      <a:lnTo>
                        <a:pt x="67" y="95"/>
                      </a:lnTo>
                      <a:lnTo>
                        <a:pt x="118" y="25"/>
                      </a:lnTo>
                      <a:lnTo>
                        <a:pt x="88" y="0"/>
                      </a:lnTo>
                      <a:lnTo>
                        <a:pt x="0" y="17"/>
                      </a:lnTo>
                    </a:path>
                  </a:pathLst>
                </a:custGeom>
                <a:solidFill>
                  <a:srgbClr val="CCCC00"/>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7" name="Freeform 77"/>
                <p:cNvSpPr>
                  <a:spLocks/>
                </p:cNvSpPr>
                <p:nvPr/>
              </p:nvSpPr>
              <p:spPr bwMode="auto">
                <a:xfrm>
                  <a:off x="3524" y="2850"/>
                  <a:ext cx="90" cy="107"/>
                </a:xfrm>
                <a:custGeom>
                  <a:avLst/>
                  <a:gdLst>
                    <a:gd name="T0" fmla="*/ 0 w 90"/>
                    <a:gd name="T1" fmla="*/ 17 h 107"/>
                    <a:gd name="T2" fmla="*/ 0 w 90"/>
                    <a:gd name="T3" fmla="*/ 106 h 107"/>
                    <a:gd name="T4" fmla="*/ 89 w 90"/>
                    <a:gd name="T5" fmla="*/ 88 h 107"/>
                    <a:gd name="T6" fmla="*/ 89 w 90"/>
                    <a:gd name="T7" fmla="*/ 0 h 107"/>
                    <a:gd name="T8" fmla="*/ 0 w 90"/>
                    <a:gd name="T9" fmla="*/ 17 h 107"/>
                    <a:gd name="T10" fmla="*/ 0 60000 65536"/>
                    <a:gd name="T11" fmla="*/ 0 60000 65536"/>
                    <a:gd name="T12" fmla="*/ 0 60000 65536"/>
                    <a:gd name="T13" fmla="*/ 0 60000 65536"/>
                    <a:gd name="T14" fmla="*/ 0 60000 65536"/>
                    <a:gd name="T15" fmla="*/ 0 w 90"/>
                    <a:gd name="T16" fmla="*/ 0 h 107"/>
                    <a:gd name="T17" fmla="*/ 90 w 90"/>
                    <a:gd name="T18" fmla="*/ 107 h 107"/>
                  </a:gdLst>
                  <a:ahLst/>
                  <a:cxnLst>
                    <a:cxn ang="T10">
                      <a:pos x="T0" y="T1"/>
                    </a:cxn>
                    <a:cxn ang="T11">
                      <a:pos x="T2" y="T3"/>
                    </a:cxn>
                    <a:cxn ang="T12">
                      <a:pos x="T4" y="T5"/>
                    </a:cxn>
                    <a:cxn ang="T13">
                      <a:pos x="T6" y="T7"/>
                    </a:cxn>
                    <a:cxn ang="T14">
                      <a:pos x="T8" y="T9"/>
                    </a:cxn>
                  </a:cxnLst>
                  <a:rect l="T15" t="T16" r="T17" b="T18"/>
                  <a:pathLst>
                    <a:path w="90" h="107">
                      <a:moveTo>
                        <a:pt x="0" y="17"/>
                      </a:moveTo>
                      <a:lnTo>
                        <a:pt x="0" y="106"/>
                      </a:lnTo>
                      <a:lnTo>
                        <a:pt x="89" y="88"/>
                      </a:lnTo>
                      <a:lnTo>
                        <a:pt x="89" y="0"/>
                      </a:lnTo>
                      <a:lnTo>
                        <a:pt x="0" y="17"/>
                      </a:lnTo>
                    </a:path>
                  </a:pathLst>
                </a:custGeom>
                <a:solidFill>
                  <a:srgbClr val="FFFF99"/>
                </a:solidFill>
                <a:ln w="9525" cap="rnd">
                  <a:noFill/>
                  <a:round/>
                  <a:headEnd/>
                  <a:tailEnd/>
                </a:ln>
              </p:spPr>
              <p:txBody>
                <a:bodyP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grpSp>
      </p:grpSp>
      <p:sp>
        <p:nvSpPr>
          <p:cNvPr id="33" name="AutoShape 141"/>
          <p:cNvSpPr>
            <a:spLocks noChangeArrowheads="1"/>
          </p:cNvSpPr>
          <p:nvPr/>
        </p:nvSpPr>
        <p:spPr bwMode="auto">
          <a:xfrm flipV="1">
            <a:off x="441325" y="4454052"/>
            <a:ext cx="654050" cy="655638"/>
          </a:xfrm>
          <a:custGeom>
            <a:avLst/>
            <a:gdLst>
              <a:gd name="T0" fmla="*/ 8010119 w 21600"/>
              <a:gd name="T1" fmla="*/ 0 h 21600"/>
              <a:gd name="T2" fmla="*/ 8010119 w 21600"/>
              <a:gd name="T3" fmla="*/ 6501112 h 21600"/>
              <a:gd name="T4" fmla="*/ 1714191 w 21600"/>
              <a:gd name="T5" fmla="*/ 11549913 h 21600"/>
              <a:gd name="T6" fmla="*/ 11438488 w 21600"/>
              <a:gd name="T7" fmla="*/ 3250549 h 21600"/>
              <a:gd name="T8" fmla="*/ 17694720 60000 65536"/>
              <a:gd name="T9" fmla="*/ 5898240 60000 65536"/>
              <a:gd name="T10" fmla="*/ 5898240 60000 65536"/>
              <a:gd name="T11" fmla="*/ 0 60000 65536"/>
              <a:gd name="T12" fmla="*/ 12425 w 21600"/>
              <a:gd name="T13" fmla="*/ 2929 h 21600"/>
              <a:gd name="T14" fmla="*/ 1824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EAEA"/>
          </a:solidFill>
          <a:ln w="9525">
            <a:noFill/>
            <a:miter lim="800000"/>
            <a:headEnd/>
            <a:tailEnd/>
          </a:ln>
        </p:spPr>
        <p:txBody>
          <a:bodyPr rot="10800000" wrap="none" anchor="ctr"/>
          <a:lstStyle/>
          <a:p>
            <a:pPr fontAlgn="auto">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4" name="Text Box 143"/>
          <p:cNvSpPr txBox="1">
            <a:spLocks noChangeArrowheads="1"/>
          </p:cNvSpPr>
          <p:nvPr/>
        </p:nvSpPr>
        <p:spPr bwMode="auto">
          <a:xfrm>
            <a:off x="411163" y="4731865"/>
            <a:ext cx="544512" cy="307975"/>
          </a:xfrm>
          <a:prstGeom prst="rect">
            <a:avLst/>
          </a:prstGeom>
          <a:noFill/>
          <a:ln w="9525">
            <a:noFill/>
            <a:miter lim="800000"/>
            <a:headEnd/>
            <a:tailEnd/>
          </a:ln>
          <a:effectLst>
            <a:prstShdw prst="shdw17" dist="17961" dir="2700000">
              <a:srgbClr val="00E4A8">
                <a:gamma/>
                <a:shade val="60000"/>
                <a:invGamma/>
              </a:srgbClr>
            </a:prstShdw>
          </a:effectLst>
        </p:spPr>
        <p:txBody>
          <a:bodyPr wrap="none">
            <a:spAutoFit/>
          </a:bodyPr>
          <a:lstStyle/>
          <a:p>
            <a:pPr fontAlgn="auto">
              <a:spcBef>
                <a:spcPts val="0"/>
              </a:spcBef>
              <a:spcAft>
                <a:spcPts val="0"/>
              </a:spcAft>
              <a:defRPr/>
            </a:pPr>
            <a:r>
              <a:rPr lang="zh-CN" altLang="en-US" sz="1400" b="1" kern="0" dirty="0">
                <a:latin typeface="微软雅黑" pitchFamily="34" charset="-122"/>
                <a:ea typeface="微软雅黑" pitchFamily="34" charset="-122"/>
              </a:rPr>
              <a:t>集成</a:t>
            </a:r>
          </a:p>
        </p:txBody>
      </p:sp>
      <p:sp>
        <p:nvSpPr>
          <p:cNvPr id="35" name="Rectangle 405"/>
          <p:cNvSpPr/>
          <p:nvPr/>
        </p:nvSpPr>
        <p:spPr bwMode="auto">
          <a:xfrm>
            <a:off x="1466850" y="3476152"/>
            <a:ext cx="3694113" cy="1370013"/>
          </a:xfrm>
          <a:prstGeom prst="rect">
            <a:avLst/>
          </a:prstGeom>
          <a:solidFill>
            <a:srgbClr val="FFFFFF"/>
          </a:solidFill>
          <a:ln w="25400" cap="flat" cmpd="sng" algn="ctr">
            <a:solidFill>
              <a:srgbClr val="00E4A8"/>
            </a:solidFill>
            <a:prstDash val="solid"/>
            <a:headEnd type="none" w="med" len="med"/>
            <a:tailEnd type="triangle" w="med" len="med"/>
          </a:ln>
          <a:effectLst/>
        </p:spPr>
        <p:txBody>
          <a:bodyPr/>
          <a:lstStyle/>
          <a:p>
            <a:pPr marL="342900" indent="-342900" algn="ctr" fontAlgn="auto">
              <a:spcBef>
                <a:spcPct val="100000"/>
              </a:spcBef>
              <a:spcAft>
                <a:spcPts val="0"/>
              </a:spcAft>
              <a:defRPr/>
            </a:pPr>
            <a:endParaRPr lang="en-US" kern="0" dirty="0">
              <a:solidFill>
                <a:srgbClr val="000000"/>
              </a:solidFill>
              <a:latin typeface="微软雅黑" pitchFamily="34" charset="-122"/>
              <a:ea typeface="微软雅黑" pitchFamily="34" charset="-122"/>
            </a:endParaRPr>
          </a:p>
        </p:txBody>
      </p:sp>
      <p:sp>
        <p:nvSpPr>
          <p:cNvPr id="36" name="Rounded Rectangle 406"/>
          <p:cNvSpPr/>
          <p:nvPr/>
        </p:nvSpPr>
        <p:spPr bwMode="auto">
          <a:xfrm>
            <a:off x="1243013" y="3165002"/>
            <a:ext cx="5273675" cy="2081213"/>
          </a:xfrm>
          <a:prstGeom prst="roundRect">
            <a:avLst>
              <a:gd name="adj" fmla="val 3594"/>
            </a:avLst>
          </a:prstGeom>
          <a:solidFill>
            <a:srgbClr val="FFFFFF"/>
          </a:solidFill>
          <a:ln w="25400" cap="flat" cmpd="sng" algn="ctr">
            <a:solidFill>
              <a:srgbClr val="00E4A8"/>
            </a:solidFill>
            <a:prstDash val="solid"/>
            <a:headEnd type="none" w="med" len="med"/>
            <a:tailEnd type="triangle" w="med" len="med"/>
          </a:ln>
          <a:effectLst/>
        </p:spPr>
        <p:txBody>
          <a:bodyPr vert="eaVert" lIns="0" rIns="0" anchor="b"/>
          <a:lstStyle/>
          <a:p>
            <a:pPr marL="342900" indent="-342900" algn="ctr" fontAlgn="auto">
              <a:spcBef>
                <a:spcPct val="100000"/>
              </a:spcBef>
              <a:spcAft>
                <a:spcPts val="0"/>
              </a:spcAft>
              <a:defRPr/>
            </a:pPr>
            <a:r>
              <a:rPr lang="en-US" altLang="zh-CN" kern="0" dirty="0">
                <a:solidFill>
                  <a:srgbClr val="000000"/>
                </a:solidFill>
                <a:latin typeface="微软雅黑" pitchFamily="34" charset="-122"/>
                <a:ea typeface="微软雅黑" pitchFamily="34" charset="-122"/>
              </a:rPr>
              <a:t>PaaS</a:t>
            </a:r>
            <a:endParaRPr lang="zh-CN" altLang="en-US" kern="0" dirty="0">
              <a:solidFill>
                <a:srgbClr val="000000"/>
              </a:solidFill>
              <a:latin typeface="微软雅黑" pitchFamily="34" charset="-122"/>
              <a:ea typeface="微软雅黑" pitchFamily="34" charset="-122"/>
            </a:endParaRPr>
          </a:p>
        </p:txBody>
      </p:sp>
      <p:sp>
        <p:nvSpPr>
          <p:cNvPr id="37" name="Rectangle 407"/>
          <p:cNvSpPr/>
          <p:nvPr/>
        </p:nvSpPr>
        <p:spPr bwMode="auto">
          <a:xfrm>
            <a:off x="1471613" y="3238027"/>
            <a:ext cx="3443287" cy="588963"/>
          </a:xfrm>
          <a:prstGeom prst="rect">
            <a:avLst/>
          </a:prstGeom>
          <a:solidFill>
            <a:srgbClr val="00E4A8"/>
          </a:solidFill>
          <a:ln w="38100" cap="flat" cmpd="sng" algn="ctr">
            <a:solidFill>
              <a:srgbClr val="FFFFFF"/>
            </a:solidFill>
            <a:prstDash val="solid"/>
            <a:headEnd type="none" w="med" len="med"/>
            <a:tailEnd type="triangle" w="med" len="med"/>
          </a:ln>
          <a:effectLst>
            <a:outerShdw blurRad="40000" dist="20000" dir="5400000" rotWithShape="0">
              <a:srgbClr val="000000">
                <a:alpha val="38000"/>
              </a:srgbClr>
            </a:outerShdw>
          </a:effectLst>
        </p:spPr>
        <p:txBody>
          <a:bodyPr vert="eaVert" anchor="b"/>
          <a:lstStyle/>
          <a:p>
            <a:pPr marL="342900" indent="-342900" algn="ctr" fontAlgn="auto">
              <a:spcBef>
                <a:spcPct val="100000"/>
              </a:spcBef>
              <a:spcAft>
                <a:spcPts val="0"/>
              </a:spcAft>
              <a:defRPr/>
            </a:pPr>
            <a:endParaRPr lang="zh-CN" altLang="en-US" sz="1200" kern="0" dirty="0">
              <a:solidFill>
                <a:srgbClr val="000000"/>
              </a:solidFill>
              <a:latin typeface="微软雅黑" pitchFamily="34" charset="-122"/>
              <a:ea typeface="微软雅黑" pitchFamily="34" charset="-122"/>
            </a:endParaRPr>
          </a:p>
        </p:txBody>
      </p:sp>
      <p:sp>
        <p:nvSpPr>
          <p:cNvPr id="38" name="Rectangle 48"/>
          <p:cNvSpPr>
            <a:spLocks noChangeArrowheads="1"/>
          </p:cNvSpPr>
          <p:nvPr/>
        </p:nvSpPr>
        <p:spPr bwMode="auto">
          <a:xfrm>
            <a:off x="2092325" y="3387252"/>
            <a:ext cx="2151063" cy="366713"/>
          </a:xfrm>
          <a:prstGeom prst="rect">
            <a:avLst/>
          </a:prstGeom>
          <a:noFill/>
          <a:ln w="9525">
            <a:noFill/>
            <a:miter lim="800000"/>
            <a:headEnd/>
            <a:tailEnd/>
          </a:ln>
        </p:spPr>
        <p:txBody>
          <a:bodyPr>
            <a:spAutoFit/>
          </a:bodyPr>
          <a:lstStyle/>
          <a:p>
            <a:pPr>
              <a:spcBef>
                <a:spcPct val="100000"/>
              </a:spcBef>
              <a:buFont typeface="Wingdings" pitchFamily="2" charset="2"/>
              <a:buNone/>
            </a:pPr>
            <a:r>
              <a:rPr lang="en-US" altLang="zh-CN">
                <a:latin typeface="微软雅黑" pitchFamily="34" charset="-122"/>
                <a:ea typeface="微软雅黑" pitchFamily="34" charset="-122"/>
              </a:rPr>
              <a:t>SOA</a:t>
            </a:r>
            <a:r>
              <a:rPr lang="zh-CN" altLang="en-US">
                <a:latin typeface="微软雅黑" pitchFamily="34" charset="-122"/>
                <a:ea typeface="微软雅黑" pitchFamily="34" charset="-122"/>
              </a:rPr>
              <a:t>服务总线</a:t>
            </a:r>
            <a:endParaRPr lang="en-US">
              <a:latin typeface="微软雅黑" pitchFamily="34" charset="-122"/>
              <a:ea typeface="微软雅黑" pitchFamily="34" charset="-122"/>
            </a:endParaRPr>
          </a:p>
        </p:txBody>
      </p:sp>
      <p:sp>
        <p:nvSpPr>
          <p:cNvPr id="39" name="Rectangle 409"/>
          <p:cNvSpPr/>
          <p:nvPr/>
        </p:nvSpPr>
        <p:spPr bwMode="auto">
          <a:xfrm>
            <a:off x="1471613" y="4822352"/>
            <a:ext cx="4956175" cy="331788"/>
          </a:xfrm>
          <a:prstGeom prst="rect">
            <a:avLst/>
          </a:prstGeom>
          <a:solidFill>
            <a:srgbClr val="00E4A8"/>
          </a:solidFill>
          <a:ln w="38100" cap="flat" cmpd="sng" algn="ctr">
            <a:solidFill>
              <a:srgbClr val="FFFFFF"/>
            </a:solidFill>
            <a:prstDash val="solid"/>
            <a:headEnd type="none" w="med" len="med"/>
            <a:tailEnd type="triangle" w="med" len="med"/>
          </a:ln>
          <a:effectLst>
            <a:outerShdw blurRad="40000" dist="20000" dir="5400000" rotWithShape="0">
              <a:srgbClr val="000000">
                <a:alpha val="38000"/>
              </a:srgbClr>
            </a:outerShdw>
          </a:effectLst>
        </p:spPr>
        <p:txBody>
          <a:bodyPr vert="eaVert" anchor="b"/>
          <a:lstStyle/>
          <a:p>
            <a:pPr marL="342900" indent="-342900" algn="ctr" fontAlgn="auto">
              <a:spcBef>
                <a:spcPct val="100000"/>
              </a:spcBef>
              <a:spcAft>
                <a:spcPts val="0"/>
              </a:spcAft>
              <a:defRPr/>
            </a:pPr>
            <a:endParaRPr lang="en-US" altLang="zh-CN" sz="1200" kern="0" dirty="0">
              <a:solidFill>
                <a:srgbClr val="000000"/>
              </a:solidFill>
              <a:latin typeface="微软雅黑" pitchFamily="34" charset="-122"/>
              <a:ea typeface="微软雅黑" pitchFamily="34" charset="-122"/>
            </a:endParaRPr>
          </a:p>
        </p:txBody>
      </p:sp>
      <p:sp>
        <p:nvSpPr>
          <p:cNvPr id="40" name="L-Shape 410"/>
          <p:cNvSpPr/>
          <p:nvPr/>
        </p:nvSpPr>
        <p:spPr bwMode="auto">
          <a:xfrm>
            <a:off x="1493838" y="3944465"/>
            <a:ext cx="3100387" cy="819150"/>
          </a:xfrm>
          <a:prstGeom prst="corner">
            <a:avLst/>
          </a:prstGeom>
          <a:solidFill>
            <a:srgbClr val="00E4A8"/>
          </a:solidFill>
          <a:ln w="38100" cap="flat" cmpd="sng" algn="ctr">
            <a:solidFill>
              <a:srgbClr val="FFFFFF"/>
            </a:solidFill>
            <a:prstDash val="solid"/>
            <a:headEnd type="none" w="med" len="med"/>
            <a:tailEnd type="triangle" w="med" len="med"/>
          </a:ln>
          <a:effectLst>
            <a:outerShdw blurRad="40000" dist="20000" dir="5400000" rotWithShape="0">
              <a:srgbClr val="000000">
                <a:alpha val="38000"/>
              </a:srgbClr>
            </a:outerShdw>
          </a:effectLst>
        </p:spPr>
        <p:txBody>
          <a:bodyPr vert="eaVert" anchor="b"/>
          <a:lstStyle/>
          <a:p>
            <a:pPr marL="342900" indent="-342900" algn="ctr" fontAlgn="auto">
              <a:spcBef>
                <a:spcPct val="100000"/>
              </a:spcBef>
              <a:spcAft>
                <a:spcPts val="0"/>
              </a:spcAft>
              <a:defRPr/>
            </a:pPr>
            <a:endParaRPr lang="en-US" altLang="zh-CN" sz="1200" kern="0" dirty="0">
              <a:solidFill>
                <a:srgbClr val="000000"/>
              </a:solidFill>
              <a:latin typeface="微软雅黑" pitchFamily="34" charset="-122"/>
              <a:ea typeface="微软雅黑" pitchFamily="34" charset="-122"/>
            </a:endParaRPr>
          </a:p>
        </p:txBody>
      </p:sp>
      <p:sp>
        <p:nvSpPr>
          <p:cNvPr id="41" name="Rounded Rectangle 411"/>
          <p:cNvSpPr/>
          <p:nvPr/>
        </p:nvSpPr>
        <p:spPr bwMode="auto">
          <a:xfrm>
            <a:off x="1774825" y="4474690"/>
            <a:ext cx="1935163" cy="265112"/>
          </a:xfrm>
          <a:prstGeom prst="roundRect">
            <a:avLst/>
          </a:prstGeom>
          <a:noFill/>
          <a:ln w="25400" cap="flat" cmpd="sng" algn="ctr">
            <a:solidFill>
              <a:srgbClr val="00E4A8"/>
            </a:solidFill>
            <a:prstDash val="solid"/>
            <a:headEnd type="none" w="med" len="med"/>
            <a:tailEnd type="triangle" w="med" len="med"/>
          </a:ln>
          <a:effectLst/>
        </p:spPr>
        <p:txBody>
          <a:bodyPr anchor="ctr" anchorCtr="1"/>
          <a:lstStyle/>
          <a:p>
            <a:pPr algn="just" fontAlgn="auto">
              <a:spcBef>
                <a:spcPct val="100000"/>
              </a:spcBef>
              <a:spcAft>
                <a:spcPts val="0"/>
              </a:spcAft>
              <a:defRPr/>
            </a:pPr>
            <a:r>
              <a:rPr lang="zh-CN" altLang="en-US" sz="1200" kern="0">
                <a:solidFill>
                  <a:srgbClr val="000000"/>
                </a:solidFill>
                <a:latin typeface="微软雅黑" pitchFamily="34" charset="-122"/>
                <a:ea typeface="微软雅黑" pitchFamily="34" charset="-122"/>
                <a:cs typeface="楷体_GB2312"/>
              </a:rPr>
              <a:t>技术服务</a:t>
            </a:r>
          </a:p>
        </p:txBody>
      </p:sp>
      <p:sp>
        <p:nvSpPr>
          <p:cNvPr id="42" name="Can 412"/>
          <p:cNvSpPr/>
          <p:nvPr/>
        </p:nvSpPr>
        <p:spPr bwMode="auto">
          <a:xfrm>
            <a:off x="2513013" y="4881090"/>
            <a:ext cx="1050925" cy="215900"/>
          </a:xfrm>
          <a:prstGeom prst="can">
            <a:avLst/>
          </a:prstGeom>
          <a:solidFill>
            <a:srgbClr val="FFFFFF">
              <a:lumMod val="85000"/>
            </a:srgbClr>
          </a:solidFill>
          <a:ln w="25400" cap="flat" cmpd="sng" algn="ctr">
            <a:solidFill>
              <a:srgbClr val="00E4A8">
                <a:lumMod val="75000"/>
              </a:srgbClr>
            </a:solidFill>
            <a:prstDash val="solid"/>
            <a:headEnd type="none" w="med" len="med"/>
            <a:tailEnd type="none" w="med" len="med"/>
          </a:ln>
          <a:effectLst/>
        </p:spPr>
        <p:txBody>
          <a:bodyPr anchor="ctr" anchorCtr="1"/>
          <a:lstStyle/>
          <a:p>
            <a:pPr marL="342900" indent="-342900" algn="ctr" fontAlgn="auto">
              <a:spcBef>
                <a:spcPct val="100000"/>
              </a:spcBef>
              <a:spcAft>
                <a:spcPts val="0"/>
              </a:spcAft>
              <a:defRPr/>
            </a:pPr>
            <a:r>
              <a:rPr lang="zh-CN" altLang="en-US" sz="1200" kern="0" dirty="0">
                <a:solidFill>
                  <a:srgbClr val="000000"/>
                </a:solidFill>
                <a:latin typeface="微软雅黑" pitchFamily="34" charset="-122"/>
                <a:ea typeface="微软雅黑" pitchFamily="34" charset="-122"/>
              </a:rPr>
              <a:t>数据库</a:t>
            </a:r>
            <a:endParaRPr lang="en-US" sz="1200" kern="0" dirty="0">
              <a:solidFill>
                <a:srgbClr val="000000"/>
              </a:solidFill>
              <a:latin typeface="微软雅黑" pitchFamily="34" charset="-122"/>
              <a:ea typeface="微软雅黑" pitchFamily="34" charset="-122"/>
            </a:endParaRPr>
          </a:p>
        </p:txBody>
      </p:sp>
      <p:sp>
        <p:nvSpPr>
          <p:cNvPr id="43" name="Can 413"/>
          <p:cNvSpPr/>
          <p:nvPr/>
        </p:nvSpPr>
        <p:spPr bwMode="auto">
          <a:xfrm>
            <a:off x="4452938" y="4881090"/>
            <a:ext cx="890587" cy="215900"/>
          </a:xfrm>
          <a:prstGeom prst="can">
            <a:avLst/>
          </a:prstGeom>
          <a:solidFill>
            <a:srgbClr val="FFFFFF">
              <a:lumMod val="85000"/>
            </a:srgbClr>
          </a:solidFill>
          <a:ln w="25400" cap="flat" cmpd="sng" algn="ctr">
            <a:solidFill>
              <a:srgbClr val="00E4A8">
                <a:lumMod val="75000"/>
              </a:srgbClr>
            </a:solidFill>
            <a:prstDash val="solid"/>
            <a:headEnd type="none" w="med" len="med"/>
            <a:tailEnd type="none" w="med" len="med"/>
          </a:ln>
          <a:effectLst/>
        </p:spPr>
        <p:txBody>
          <a:bodyPr anchor="ctr" anchorCtr="1"/>
          <a:lstStyle/>
          <a:p>
            <a:pPr marL="342900" indent="-342900" algn="ctr" fontAlgn="auto">
              <a:spcBef>
                <a:spcPct val="100000"/>
              </a:spcBef>
              <a:spcAft>
                <a:spcPts val="0"/>
              </a:spcAft>
              <a:defRPr/>
            </a:pPr>
            <a:r>
              <a:rPr lang="zh-CN" altLang="en-US" sz="1200" kern="0" dirty="0">
                <a:solidFill>
                  <a:srgbClr val="000000"/>
                </a:solidFill>
                <a:latin typeface="微软雅黑" pitchFamily="34" charset="-122"/>
                <a:ea typeface="微软雅黑" pitchFamily="34" charset="-122"/>
              </a:rPr>
              <a:t>中间件</a:t>
            </a:r>
            <a:endParaRPr lang="en-US" sz="1200" kern="0" dirty="0">
              <a:solidFill>
                <a:srgbClr val="000000"/>
              </a:solidFill>
              <a:latin typeface="微软雅黑" pitchFamily="34" charset="-122"/>
              <a:ea typeface="微软雅黑" pitchFamily="34" charset="-122"/>
            </a:endParaRPr>
          </a:p>
        </p:txBody>
      </p:sp>
      <p:sp>
        <p:nvSpPr>
          <p:cNvPr id="44" name="Rounded Rectangle 414"/>
          <p:cNvSpPr>
            <a:spLocks noChangeArrowheads="1"/>
          </p:cNvSpPr>
          <p:nvPr/>
        </p:nvSpPr>
        <p:spPr bwMode="auto">
          <a:xfrm>
            <a:off x="3652838" y="3927002"/>
            <a:ext cx="804862" cy="509588"/>
          </a:xfrm>
          <a:prstGeom prst="roundRect">
            <a:avLst>
              <a:gd name="adj" fmla="val 16667"/>
            </a:avLst>
          </a:prstGeom>
          <a:solidFill>
            <a:srgbClr val="AD8C01"/>
          </a:solidFill>
          <a:ln w="38100" algn="ctr">
            <a:solidFill>
              <a:srgbClr val="FFFFFF"/>
            </a:solidFill>
            <a:round/>
            <a:headEnd/>
            <a:tailEnd type="triangle" w="med" len="med"/>
          </a:ln>
          <a:effectLst>
            <a:outerShdw dist="20000" dir="5400000" rotWithShape="0">
              <a:srgbClr val="000000">
                <a:alpha val="37999"/>
              </a:srgbClr>
            </a:outerShdw>
          </a:effectLst>
        </p:spPr>
        <p:txBody>
          <a:bodyPr lIns="36000" rIns="36000" anchor="ctr"/>
          <a:lstStyle/>
          <a:p>
            <a:pPr marL="342900" indent="-342900" algn="ctr" fontAlgn="auto">
              <a:spcBef>
                <a:spcPts val="0"/>
              </a:spcBef>
              <a:spcAft>
                <a:spcPts val="0"/>
              </a:spcAft>
              <a:defRPr/>
            </a:pPr>
            <a:r>
              <a:rPr lang="zh-CN" altLang="en-US" sz="1000" kern="0">
                <a:solidFill>
                  <a:sysClr val="windowText" lastClr="000000"/>
                </a:solidFill>
                <a:latin typeface="微软雅黑" pitchFamily="34" charset="-122"/>
                <a:ea typeface="微软雅黑" pitchFamily="34" charset="-122"/>
              </a:rPr>
              <a:t>第三方业务</a:t>
            </a:r>
            <a:endParaRPr lang="en-US" altLang="zh-CN" sz="1000" kern="0">
              <a:solidFill>
                <a:sysClr val="windowText" lastClr="000000"/>
              </a:solidFill>
              <a:latin typeface="微软雅黑" pitchFamily="34" charset="-122"/>
              <a:ea typeface="微软雅黑" pitchFamily="34" charset="-122"/>
            </a:endParaRPr>
          </a:p>
          <a:p>
            <a:pPr marL="342900" indent="-342900" algn="ctr" fontAlgn="auto">
              <a:spcBef>
                <a:spcPts val="0"/>
              </a:spcBef>
              <a:spcAft>
                <a:spcPts val="0"/>
              </a:spcAft>
              <a:defRPr/>
            </a:pPr>
            <a:r>
              <a:rPr lang="zh-CN" altLang="en-US" sz="1000" kern="0">
                <a:solidFill>
                  <a:sysClr val="windowText" lastClr="000000"/>
                </a:solidFill>
                <a:latin typeface="微软雅黑" pitchFamily="34" charset="-122"/>
                <a:ea typeface="微软雅黑" pitchFamily="34" charset="-122"/>
              </a:rPr>
              <a:t>系统接口</a:t>
            </a:r>
          </a:p>
        </p:txBody>
      </p:sp>
      <p:sp>
        <p:nvSpPr>
          <p:cNvPr id="45" name="Rectangle 415"/>
          <p:cNvSpPr/>
          <p:nvPr/>
        </p:nvSpPr>
        <p:spPr bwMode="auto">
          <a:xfrm>
            <a:off x="1979613" y="3941290"/>
            <a:ext cx="1595437" cy="454025"/>
          </a:xfrm>
          <a:prstGeom prst="rect">
            <a:avLst/>
          </a:prstGeom>
          <a:solidFill>
            <a:srgbClr val="E7BB01">
              <a:lumMod val="75000"/>
            </a:srgbClr>
          </a:solidFill>
          <a:ln w="38100" cap="flat" cmpd="sng" algn="ctr">
            <a:solidFill>
              <a:srgbClr val="FFFFFF"/>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marL="342900" indent="-342900" algn="ctr" fontAlgn="auto">
              <a:spcBef>
                <a:spcPct val="100000"/>
              </a:spcBef>
              <a:spcAft>
                <a:spcPts val="0"/>
              </a:spcAft>
              <a:defRPr/>
            </a:pPr>
            <a:r>
              <a:rPr lang="zh-CN" altLang="en-US" sz="1200" kern="0">
                <a:solidFill>
                  <a:srgbClr val="000000"/>
                </a:solidFill>
                <a:latin typeface="微软雅黑" pitchFamily="34" charset="-122"/>
                <a:ea typeface="微软雅黑" pitchFamily="34" charset="-122"/>
                <a:cs typeface="楷体_GB2312"/>
              </a:rPr>
              <a:t>业务服务</a:t>
            </a:r>
          </a:p>
        </p:txBody>
      </p:sp>
      <p:cxnSp>
        <p:nvCxnSpPr>
          <p:cNvPr id="46" name="Straight Arrow Connector 416"/>
          <p:cNvCxnSpPr>
            <a:cxnSpLocks noChangeShapeType="1"/>
          </p:cNvCxnSpPr>
          <p:nvPr/>
        </p:nvCxnSpPr>
        <p:spPr bwMode="auto">
          <a:xfrm>
            <a:off x="3614738" y="3809527"/>
            <a:ext cx="0" cy="147638"/>
          </a:xfrm>
          <a:prstGeom prst="straightConnector1">
            <a:avLst/>
          </a:prstGeom>
          <a:noFill/>
          <a:ln w="12700" algn="ctr">
            <a:solidFill>
              <a:srgbClr val="000000"/>
            </a:solidFill>
            <a:round/>
            <a:headEnd type="arrow" w="med" len="med"/>
            <a:tailEnd type="arrow" w="med" len="med"/>
          </a:ln>
        </p:spPr>
      </p:cxnSp>
      <p:sp>
        <p:nvSpPr>
          <p:cNvPr id="47" name="Rounded Rectangle 124"/>
          <p:cNvSpPr>
            <a:spLocks noChangeArrowheads="1"/>
          </p:cNvSpPr>
          <p:nvPr/>
        </p:nvSpPr>
        <p:spPr bwMode="auto">
          <a:xfrm>
            <a:off x="4605338" y="3884140"/>
            <a:ext cx="309562" cy="884237"/>
          </a:xfrm>
          <a:prstGeom prst="roundRect">
            <a:avLst>
              <a:gd name="adj" fmla="val 16667"/>
            </a:avLst>
          </a:prstGeom>
          <a:solidFill>
            <a:srgbClr val="FFFFFF"/>
          </a:solidFill>
          <a:ln w="25400" algn="ctr">
            <a:solidFill>
              <a:srgbClr val="00E4A8"/>
            </a:solidFill>
            <a:round/>
            <a:headEnd/>
            <a:tailEnd type="triangle" w="med" len="med"/>
          </a:ln>
        </p:spPr>
        <p:txBody>
          <a:bodyPr lIns="36000" tIns="36000" rIns="36000" bIns="36000" anchor="ctr" anchorCtr="1"/>
          <a:lstStyle/>
          <a:p>
            <a:pPr algn="ctr" fontAlgn="auto">
              <a:spcBef>
                <a:spcPct val="100000"/>
              </a:spcBef>
              <a:spcAft>
                <a:spcPts val="0"/>
              </a:spcAft>
              <a:defRPr/>
            </a:pPr>
            <a:r>
              <a:rPr lang="zh-CN" altLang="en-US" sz="900" kern="0">
                <a:solidFill>
                  <a:sysClr val="windowText" lastClr="000000"/>
                </a:solidFill>
                <a:latin typeface="微软雅黑" pitchFamily="34" charset="-122"/>
                <a:ea typeface="微软雅黑" pitchFamily="34" charset="-122"/>
              </a:rPr>
              <a:t>数据库即服务</a:t>
            </a:r>
          </a:p>
        </p:txBody>
      </p:sp>
      <p:cxnSp>
        <p:nvCxnSpPr>
          <p:cNvPr id="48" name="Straight Arrow Connector 418"/>
          <p:cNvCxnSpPr>
            <a:cxnSpLocks noChangeShapeType="1"/>
          </p:cNvCxnSpPr>
          <p:nvPr/>
        </p:nvCxnSpPr>
        <p:spPr bwMode="auto">
          <a:xfrm>
            <a:off x="3614738" y="4704877"/>
            <a:ext cx="0" cy="176213"/>
          </a:xfrm>
          <a:prstGeom prst="straightConnector1">
            <a:avLst/>
          </a:prstGeom>
          <a:noFill/>
          <a:ln w="12700" algn="ctr">
            <a:solidFill>
              <a:srgbClr val="000000"/>
            </a:solidFill>
            <a:round/>
            <a:headEnd type="arrow" w="med" len="med"/>
            <a:tailEnd type="arrow" w="med" len="med"/>
          </a:ln>
        </p:spPr>
      </p:cxnSp>
      <p:sp>
        <p:nvSpPr>
          <p:cNvPr id="49" name="Rectangle 419"/>
          <p:cNvSpPr/>
          <p:nvPr/>
        </p:nvSpPr>
        <p:spPr bwMode="auto">
          <a:xfrm>
            <a:off x="4967288" y="3228502"/>
            <a:ext cx="1460500" cy="1554163"/>
          </a:xfrm>
          <a:prstGeom prst="rect">
            <a:avLst/>
          </a:prstGeom>
          <a:solidFill>
            <a:srgbClr val="FFFFFF">
              <a:lumMod val="50000"/>
            </a:srgbClr>
          </a:solidFill>
          <a:ln w="38100" cap="flat" cmpd="sng" algn="ctr">
            <a:solidFill>
              <a:srgbClr val="FFFFFF"/>
            </a:solidFill>
            <a:prstDash val="solid"/>
            <a:headEnd type="none" w="med" len="med"/>
            <a:tailEnd type="triangle" w="med" len="med"/>
          </a:ln>
          <a:effectLst>
            <a:outerShdw blurRad="40000" dist="20000" dir="5400000" rotWithShape="0">
              <a:srgbClr val="000000">
                <a:alpha val="38000"/>
              </a:srgbClr>
            </a:outerShdw>
          </a:effectLst>
        </p:spPr>
        <p:txBody>
          <a:bodyPr vert="eaVert"/>
          <a:lstStyle/>
          <a:p>
            <a:pPr marL="342900" indent="-342900" algn="ctr" fontAlgn="auto">
              <a:spcBef>
                <a:spcPct val="100000"/>
              </a:spcBef>
              <a:spcAft>
                <a:spcPts val="0"/>
              </a:spcAft>
              <a:defRPr/>
            </a:pPr>
            <a:endParaRPr lang="zh-CN" altLang="en-US" sz="1200" kern="0" dirty="0">
              <a:solidFill>
                <a:srgbClr val="000000"/>
              </a:solidFill>
              <a:latin typeface="微软雅黑" pitchFamily="34" charset="-122"/>
              <a:ea typeface="微软雅黑" pitchFamily="34" charset="-122"/>
            </a:endParaRPr>
          </a:p>
        </p:txBody>
      </p:sp>
      <p:sp>
        <p:nvSpPr>
          <p:cNvPr id="50" name="Rectangle 420"/>
          <p:cNvSpPr/>
          <p:nvPr/>
        </p:nvSpPr>
        <p:spPr bwMode="auto">
          <a:xfrm>
            <a:off x="5135563" y="3857152"/>
            <a:ext cx="1308100" cy="914400"/>
          </a:xfrm>
          <a:prstGeom prst="rect">
            <a:avLst/>
          </a:prstGeom>
          <a:noFill/>
          <a:ln w="25400" cap="flat" cmpd="sng" algn="ctr">
            <a:noFill/>
            <a:prstDash val="solid"/>
            <a:headEnd type="none" w="med" len="med"/>
            <a:tailEnd type="triangle" w="med" len="med"/>
          </a:ln>
          <a:effectLst/>
        </p:spPr>
        <p:txBody>
          <a:bodyPr/>
          <a:lstStyle/>
          <a:p>
            <a:pPr marL="342900" indent="-342900" fontAlgn="auto">
              <a:spcBef>
                <a:spcPct val="100000"/>
              </a:spcBef>
              <a:spcAft>
                <a:spcPts val="0"/>
              </a:spcAft>
              <a:defRPr/>
            </a:pPr>
            <a:r>
              <a:rPr lang="en-US" altLang="zh-CN" sz="1400" kern="0" dirty="0" err="1">
                <a:solidFill>
                  <a:srgbClr val="FFFFFF"/>
                </a:solidFill>
                <a:latin typeface="微软雅黑" pitchFamily="34" charset="-122"/>
                <a:ea typeface="微软雅黑" pitchFamily="34" charset="-122"/>
                <a:cs typeface="楷体_GB2312"/>
              </a:rPr>
              <a:t>PaaS</a:t>
            </a:r>
            <a:r>
              <a:rPr lang="zh-CN" altLang="en-US" sz="1400" kern="0" dirty="0">
                <a:solidFill>
                  <a:srgbClr val="FFFFFF"/>
                </a:solidFill>
                <a:latin typeface="微软雅黑" pitchFamily="34" charset="-122"/>
                <a:ea typeface="微软雅黑" pitchFamily="34" charset="-122"/>
                <a:cs typeface="楷体_GB2312"/>
              </a:rPr>
              <a:t>管理平台</a:t>
            </a:r>
            <a:endParaRPr lang="en-US" sz="1400" kern="0" dirty="0">
              <a:solidFill>
                <a:srgbClr val="FFFFFF"/>
              </a:solidFill>
              <a:latin typeface="微软雅黑" pitchFamily="34" charset="-122"/>
              <a:ea typeface="微软雅黑" pitchFamily="34" charset="-122"/>
              <a:cs typeface="楷体_GB2312"/>
            </a:endParaRPr>
          </a:p>
        </p:txBody>
      </p:sp>
      <p:cxnSp>
        <p:nvCxnSpPr>
          <p:cNvPr id="51" name="Straight Arrow Connector 51"/>
          <p:cNvCxnSpPr>
            <a:cxnSpLocks noChangeShapeType="1"/>
          </p:cNvCxnSpPr>
          <p:nvPr/>
        </p:nvCxnSpPr>
        <p:spPr bwMode="auto">
          <a:xfrm flipH="1">
            <a:off x="4897438" y="4395315"/>
            <a:ext cx="190500" cy="0"/>
          </a:xfrm>
          <a:prstGeom prst="straightConnector1">
            <a:avLst/>
          </a:prstGeom>
          <a:noFill/>
          <a:ln w="12700" algn="ctr">
            <a:solidFill>
              <a:srgbClr val="000000"/>
            </a:solidFill>
            <a:prstDash val="dash"/>
            <a:round/>
            <a:headEnd type="arrow" w="med" len="med"/>
            <a:tailEnd type="arrow" w="med" len="med"/>
          </a:ln>
        </p:spPr>
      </p:cxnSp>
      <p:cxnSp>
        <p:nvCxnSpPr>
          <p:cNvPr id="52" name="Straight Arrow Connector 51"/>
          <p:cNvCxnSpPr>
            <a:cxnSpLocks noChangeShapeType="1"/>
          </p:cNvCxnSpPr>
          <p:nvPr/>
        </p:nvCxnSpPr>
        <p:spPr bwMode="auto">
          <a:xfrm flipH="1">
            <a:off x="4897438" y="4160365"/>
            <a:ext cx="190500" cy="0"/>
          </a:xfrm>
          <a:prstGeom prst="straightConnector1">
            <a:avLst/>
          </a:prstGeom>
          <a:noFill/>
          <a:ln w="12700" algn="ctr">
            <a:solidFill>
              <a:srgbClr val="000000"/>
            </a:solidFill>
            <a:prstDash val="dash"/>
            <a:round/>
            <a:headEnd type="arrow" w="med" len="med"/>
            <a:tailEnd type="arrow" w="med" len="med"/>
          </a:ln>
        </p:spPr>
      </p:cxnSp>
      <p:cxnSp>
        <p:nvCxnSpPr>
          <p:cNvPr id="53" name="Straight Arrow Connector 51"/>
          <p:cNvCxnSpPr>
            <a:cxnSpLocks noChangeShapeType="1"/>
          </p:cNvCxnSpPr>
          <p:nvPr/>
        </p:nvCxnSpPr>
        <p:spPr bwMode="auto">
          <a:xfrm flipH="1">
            <a:off x="4897438" y="3692052"/>
            <a:ext cx="190500" cy="0"/>
          </a:xfrm>
          <a:prstGeom prst="straightConnector1">
            <a:avLst/>
          </a:prstGeom>
          <a:noFill/>
          <a:ln w="12700" algn="ctr">
            <a:solidFill>
              <a:srgbClr val="000000"/>
            </a:solidFill>
            <a:prstDash val="dash"/>
            <a:round/>
            <a:headEnd type="arrow" w="med" len="med"/>
            <a:tailEnd type="arrow" w="med" len="med"/>
          </a:ln>
        </p:spPr>
      </p:cxnSp>
      <p:cxnSp>
        <p:nvCxnSpPr>
          <p:cNvPr id="54" name="Straight Arrow Connector 51"/>
          <p:cNvCxnSpPr>
            <a:cxnSpLocks noChangeShapeType="1"/>
          </p:cNvCxnSpPr>
          <p:nvPr/>
        </p:nvCxnSpPr>
        <p:spPr bwMode="auto">
          <a:xfrm flipH="1">
            <a:off x="4897438" y="3925415"/>
            <a:ext cx="190500" cy="0"/>
          </a:xfrm>
          <a:prstGeom prst="straightConnector1">
            <a:avLst/>
          </a:prstGeom>
          <a:noFill/>
          <a:ln w="12700" algn="ctr">
            <a:solidFill>
              <a:srgbClr val="000000"/>
            </a:solidFill>
            <a:prstDash val="dash"/>
            <a:round/>
            <a:headEnd type="arrow" w="med" len="med"/>
            <a:tailEnd type="arrow" w="med" len="med"/>
          </a:ln>
        </p:spPr>
      </p:cxnSp>
      <p:sp>
        <p:nvSpPr>
          <p:cNvPr id="55" name="Oval 426"/>
          <p:cNvSpPr>
            <a:spLocks noChangeAspect="1"/>
          </p:cNvSpPr>
          <p:nvPr/>
        </p:nvSpPr>
        <p:spPr bwMode="auto">
          <a:xfrm>
            <a:off x="4832350" y="3906365"/>
            <a:ext cx="342900" cy="342900"/>
          </a:xfrm>
          <a:prstGeom prst="ellipse">
            <a:avLst/>
          </a:prstGeom>
          <a:solidFill>
            <a:srgbClr val="C00000"/>
          </a:solidFill>
          <a:ln w="25400" algn="ctr">
            <a:noFill/>
            <a:round/>
            <a:headEnd/>
            <a:tailEnd type="triangle" w="med" len="med"/>
          </a:ln>
        </p:spPr>
        <p:txBody>
          <a:bodyPr lIns="0" rIns="0" anchor="ctr" anchorCtr="1"/>
          <a:lstStyle/>
          <a:p>
            <a:pPr marL="342900" indent="-342900" algn="ctr">
              <a:spcBef>
                <a:spcPct val="100000"/>
              </a:spcBef>
            </a:pPr>
            <a:r>
              <a:rPr lang="en-US" altLang="zh-CN" sz="1200">
                <a:solidFill>
                  <a:srgbClr val="FFFFFF"/>
                </a:solidFill>
                <a:latin typeface="微软雅黑" pitchFamily="34" charset="-122"/>
                <a:ea typeface="微软雅黑" pitchFamily="34" charset="-122"/>
              </a:rPr>
              <a:t>4</a:t>
            </a:r>
          </a:p>
        </p:txBody>
      </p:sp>
      <p:sp>
        <p:nvSpPr>
          <p:cNvPr id="56" name="Oval 428"/>
          <p:cNvSpPr>
            <a:spLocks noChangeAspect="1"/>
          </p:cNvSpPr>
          <p:nvPr/>
        </p:nvSpPr>
        <p:spPr bwMode="auto">
          <a:xfrm>
            <a:off x="1916113" y="4412777"/>
            <a:ext cx="352425" cy="354013"/>
          </a:xfrm>
          <a:prstGeom prst="ellipse">
            <a:avLst/>
          </a:prstGeom>
          <a:solidFill>
            <a:srgbClr val="C00000"/>
          </a:solidFill>
          <a:ln w="25400" algn="ctr">
            <a:noFill/>
            <a:round/>
            <a:headEnd/>
            <a:tailEnd type="triangle" w="med" len="med"/>
          </a:ln>
        </p:spPr>
        <p:txBody>
          <a:bodyPr lIns="0" tIns="0" rIns="0" bIns="0" anchor="ctr" anchorCtr="1"/>
          <a:lstStyle/>
          <a:p>
            <a:pPr marL="342900" indent="-342900" algn="ctr">
              <a:spcBef>
                <a:spcPct val="100000"/>
              </a:spcBef>
            </a:pPr>
            <a:r>
              <a:rPr lang="en-US" altLang="zh-CN" sz="1100">
                <a:solidFill>
                  <a:srgbClr val="FFFFFF"/>
                </a:solidFill>
                <a:latin typeface="微软雅黑" pitchFamily="34" charset="-122"/>
                <a:ea typeface="微软雅黑" pitchFamily="34" charset="-122"/>
              </a:rPr>
              <a:t>3</a:t>
            </a:r>
          </a:p>
        </p:txBody>
      </p:sp>
      <p:sp>
        <p:nvSpPr>
          <p:cNvPr id="57" name="Oval 430"/>
          <p:cNvSpPr>
            <a:spLocks noChangeAspect="1"/>
          </p:cNvSpPr>
          <p:nvPr/>
        </p:nvSpPr>
        <p:spPr bwMode="auto">
          <a:xfrm>
            <a:off x="4356100" y="3357090"/>
            <a:ext cx="350838" cy="354012"/>
          </a:xfrm>
          <a:prstGeom prst="ellipse">
            <a:avLst/>
          </a:prstGeom>
          <a:solidFill>
            <a:srgbClr val="C00000"/>
          </a:solidFill>
          <a:ln w="25400" algn="ctr">
            <a:noFill/>
            <a:round/>
            <a:headEnd/>
            <a:tailEnd type="triangle" w="med" len="med"/>
          </a:ln>
        </p:spPr>
        <p:txBody>
          <a:bodyPr lIns="0" tIns="0" rIns="0" bIns="0" anchor="ctr" anchorCtr="1"/>
          <a:lstStyle/>
          <a:p>
            <a:pPr marL="342900" indent="-342900" algn="ctr">
              <a:spcBef>
                <a:spcPct val="100000"/>
              </a:spcBef>
            </a:pPr>
            <a:r>
              <a:rPr lang="en-US" altLang="zh-CN" sz="1100">
                <a:solidFill>
                  <a:srgbClr val="FFFFFF"/>
                </a:solidFill>
                <a:latin typeface="微软雅黑" pitchFamily="34" charset="-122"/>
                <a:ea typeface="微软雅黑" pitchFamily="34" charset="-122"/>
              </a:rPr>
              <a:t>2</a:t>
            </a:r>
          </a:p>
        </p:txBody>
      </p:sp>
      <p:sp>
        <p:nvSpPr>
          <p:cNvPr id="58" name="Oval 433"/>
          <p:cNvSpPr>
            <a:spLocks noChangeAspect="1"/>
          </p:cNvSpPr>
          <p:nvPr/>
        </p:nvSpPr>
        <p:spPr bwMode="auto">
          <a:xfrm>
            <a:off x="5589588" y="4268315"/>
            <a:ext cx="350837" cy="354012"/>
          </a:xfrm>
          <a:prstGeom prst="ellipse">
            <a:avLst/>
          </a:prstGeom>
          <a:solidFill>
            <a:srgbClr val="C00000"/>
          </a:solidFill>
          <a:ln w="25400" algn="ctr">
            <a:noFill/>
            <a:round/>
            <a:headEnd/>
            <a:tailEnd type="triangle" w="med" len="med"/>
          </a:ln>
        </p:spPr>
        <p:txBody>
          <a:bodyPr lIns="0" tIns="0" rIns="0" bIns="0" anchor="ctr" anchorCtr="1"/>
          <a:lstStyle/>
          <a:p>
            <a:pPr marL="342900" indent="-342900" algn="ctr">
              <a:spcBef>
                <a:spcPct val="100000"/>
              </a:spcBef>
            </a:pPr>
            <a:r>
              <a:rPr lang="en-US" altLang="zh-CN" sz="1100">
                <a:solidFill>
                  <a:srgbClr val="FFFFFF"/>
                </a:solidFill>
                <a:latin typeface="微软雅黑" pitchFamily="34" charset="-122"/>
                <a:ea typeface="微软雅黑" pitchFamily="34" charset="-122"/>
              </a:rPr>
              <a:t>5</a:t>
            </a:r>
          </a:p>
        </p:txBody>
      </p:sp>
      <p:grpSp>
        <p:nvGrpSpPr>
          <p:cNvPr id="59" name="Group 73"/>
          <p:cNvGrpSpPr>
            <a:grpSpLocks/>
          </p:cNvGrpSpPr>
          <p:nvPr/>
        </p:nvGrpSpPr>
        <p:grpSpPr bwMode="auto">
          <a:xfrm>
            <a:off x="1530350" y="5362102"/>
            <a:ext cx="4859338" cy="1249363"/>
            <a:chOff x="1691680" y="5639051"/>
            <a:chExt cx="5464110" cy="1248552"/>
          </a:xfrm>
        </p:grpSpPr>
        <p:sp>
          <p:nvSpPr>
            <p:cNvPr id="60" name="TextBox 22"/>
            <p:cNvSpPr txBox="1">
              <a:spLocks noChangeArrowheads="1"/>
            </p:cNvSpPr>
            <p:nvPr/>
          </p:nvSpPr>
          <p:spPr bwMode="auto">
            <a:xfrm>
              <a:off x="3228629" y="5639051"/>
              <a:ext cx="2199210" cy="253835"/>
            </a:xfrm>
            <a:prstGeom prst="rect">
              <a:avLst/>
            </a:prstGeom>
            <a:noFill/>
            <a:ln w="9525">
              <a:noFill/>
              <a:miter lim="800000"/>
              <a:headEnd/>
              <a:tailEnd/>
            </a:ln>
          </p:spPr>
          <p:txBody>
            <a:bodyPr>
              <a:spAutoFit/>
            </a:bodyPr>
            <a:lstStyle/>
            <a:p>
              <a:pPr algn="ctr" fontAlgn="auto">
                <a:spcBef>
                  <a:spcPts val="0"/>
                </a:spcBef>
                <a:spcAft>
                  <a:spcPts val="0"/>
                </a:spcAft>
                <a:defRPr/>
              </a:pPr>
              <a:r>
                <a:rPr lang="zh-CN" altLang="en-US" sz="1050" kern="0" dirty="0">
                  <a:solidFill>
                    <a:srgbClr val="000000"/>
                  </a:solidFill>
                  <a:latin typeface="微软雅黑" pitchFamily="34" charset="-122"/>
                  <a:ea typeface="微软雅黑" pitchFamily="34" charset="-122"/>
                </a:rPr>
                <a:t>计算</a:t>
              </a:r>
              <a:r>
                <a:rPr lang="en-US" altLang="zh-CN" sz="1050" kern="0" dirty="0">
                  <a:solidFill>
                    <a:srgbClr val="000000"/>
                  </a:solidFill>
                  <a:latin typeface="微软雅黑" pitchFamily="34" charset="-122"/>
                  <a:ea typeface="微软雅黑" pitchFamily="34" charset="-122"/>
                </a:rPr>
                <a:t>/</a:t>
              </a:r>
              <a:r>
                <a:rPr lang="zh-CN" altLang="en-US" sz="1050" kern="0" dirty="0">
                  <a:solidFill>
                    <a:srgbClr val="000000"/>
                  </a:solidFill>
                  <a:latin typeface="微软雅黑" pitchFamily="34" charset="-122"/>
                  <a:ea typeface="微软雅黑" pitchFamily="34" charset="-122"/>
                </a:rPr>
                <a:t>存储资源池 </a:t>
              </a:r>
            </a:p>
          </p:txBody>
        </p:sp>
        <p:grpSp>
          <p:nvGrpSpPr>
            <p:cNvPr id="61" name="组合 11"/>
            <p:cNvGrpSpPr>
              <a:grpSpLocks/>
            </p:cNvGrpSpPr>
            <p:nvPr/>
          </p:nvGrpSpPr>
          <p:grpSpPr bwMode="auto">
            <a:xfrm>
              <a:off x="1827346" y="6489555"/>
              <a:ext cx="5328444" cy="398048"/>
              <a:chOff x="5611778" y="5642111"/>
              <a:chExt cx="1460996" cy="726794"/>
            </a:xfrm>
          </p:grpSpPr>
          <p:sp>
            <p:nvSpPr>
              <p:cNvPr id="87" name="云形标注 7"/>
              <p:cNvSpPr>
                <a:spLocks noChangeArrowheads="1"/>
              </p:cNvSpPr>
              <p:nvPr/>
            </p:nvSpPr>
            <p:spPr bwMode="auto">
              <a:xfrm>
                <a:off x="5611778" y="5641826"/>
                <a:ext cx="1460996" cy="727079"/>
              </a:xfrm>
              <a:prstGeom prst="cloudCallout">
                <a:avLst>
                  <a:gd name="adj1" fmla="val -16731"/>
                  <a:gd name="adj2" fmla="val 8708"/>
                </a:avLst>
              </a:prstGeom>
              <a:solidFill>
                <a:srgbClr val="99CCFF"/>
              </a:solidFill>
              <a:ln w="9525">
                <a:noFill/>
                <a:round/>
                <a:headEnd/>
                <a:tailEnd/>
              </a:ln>
            </p:spPr>
            <p:txBody>
              <a:bodyPr>
                <a:spAutoFit/>
              </a:bodyPr>
              <a:lstStyle/>
              <a:p>
                <a:pPr fontAlgn="auto">
                  <a:spcBef>
                    <a:spcPts val="0"/>
                  </a:spcBef>
                  <a:spcAft>
                    <a:spcPts val="0"/>
                  </a:spcAft>
                  <a:defRPr/>
                </a:pPr>
                <a:endParaRPr lang="zh-CN" altLang="zh-CN" sz="1100" kern="0">
                  <a:solidFill>
                    <a:srgbClr val="000000"/>
                  </a:solidFill>
                  <a:latin typeface="微软雅黑" pitchFamily="34" charset="-122"/>
                  <a:ea typeface="微软雅黑" pitchFamily="34" charset="-122"/>
                </a:endParaRPr>
              </a:p>
            </p:txBody>
          </p:sp>
          <p:pic>
            <p:nvPicPr>
              <p:cNvPr id="88" name="Picture 68"/>
              <p:cNvPicPr>
                <a:picLocks noChangeAspect="1" noChangeArrowheads="1"/>
              </p:cNvPicPr>
              <p:nvPr/>
            </p:nvPicPr>
            <p:blipFill>
              <a:blip r:embed="rId3" cstate="print"/>
              <a:srcRect/>
              <a:stretch>
                <a:fillRect/>
              </a:stretch>
            </p:blipFill>
            <p:spPr bwMode="auto">
              <a:xfrm>
                <a:off x="5704599" y="5662789"/>
                <a:ext cx="306387" cy="239713"/>
              </a:xfrm>
              <a:prstGeom prst="rect">
                <a:avLst/>
              </a:prstGeom>
              <a:solidFill>
                <a:srgbClr val="FFFFFF"/>
              </a:solidFill>
              <a:ln w="25400" algn="ctr">
                <a:solidFill>
                  <a:srgbClr val="00E4A8"/>
                </a:solidFill>
                <a:round/>
                <a:headEnd/>
                <a:tailEnd type="triangle" w="med" len="med"/>
              </a:ln>
            </p:spPr>
          </p:pic>
          <p:pic>
            <p:nvPicPr>
              <p:cNvPr id="89" name="Picture 68"/>
              <p:cNvPicPr>
                <a:picLocks noChangeAspect="1" noChangeArrowheads="1"/>
              </p:cNvPicPr>
              <p:nvPr/>
            </p:nvPicPr>
            <p:blipFill>
              <a:blip r:embed="rId3" cstate="print"/>
              <a:srcRect/>
              <a:stretch>
                <a:fillRect/>
              </a:stretch>
            </p:blipFill>
            <p:spPr bwMode="auto">
              <a:xfrm>
                <a:off x="6188340" y="5661248"/>
                <a:ext cx="306387" cy="239713"/>
              </a:xfrm>
              <a:prstGeom prst="rect">
                <a:avLst/>
              </a:prstGeom>
              <a:solidFill>
                <a:srgbClr val="FFFFFF"/>
              </a:solidFill>
              <a:ln w="25400" algn="ctr">
                <a:solidFill>
                  <a:srgbClr val="00E4A8"/>
                </a:solidFill>
                <a:round/>
                <a:headEnd/>
                <a:tailEnd type="triangle" w="med" len="med"/>
              </a:ln>
            </p:spPr>
          </p:pic>
          <p:pic>
            <p:nvPicPr>
              <p:cNvPr id="90" name="Picture 68"/>
              <p:cNvPicPr>
                <a:picLocks noChangeAspect="1" noChangeArrowheads="1"/>
              </p:cNvPicPr>
              <p:nvPr/>
            </p:nvPicPr>
            <p:blipFill>
              <a:blip r:embed="rId3" cstate="print"/>
              <a:srcRect/>
              <a:stretch>
                <a:fillRect/>
              </a:stretch>
            </p:blipFill>
            <p:spPr bwMode="auto">
              <a:xfrm>
                <a:off x="6692396" y="5661249"/>
                <a:ext cx="306387" cy="239713"/>
              </a:xfrm>
              <a:prstGeom prst="rect">
                <a:avLst/>
              </a:prstGeom>
              <a:solidFill>
                <a:srgbClr val="FFFFFF"/>
              </a:solidFill>
              <a:ln w="25400" algn="ctr">
                <a:solidFill>
                  <a:srgbClr val="00E4A8"/>
                </a:solidFill>
                <a:round/>
                <a:headEnd/>
                <a:tailEnd type="triangle" w="med" len="med"/>
              </a:ln>
            </p:spPr>
          </p:pic>
        </p:grpSp>
        <p:grpSp>
          <p:nvGrpSpPr>
            <p:cNvPr id="62" name="组合 61"/>
            <p:cNvGrpSpPr>
              <a:grpSpLocks/>
            </p:cNvGrpSpPr>
            <p:nvPr/>
          </p:nvGrpSpPr>
          <p:grpSpPr bwMode="auto">
            <a:xfrm>
              <a:off x="2309218" y="5863069"/>
              <a:ext cx="677862" cy="481008"/>
              <a:chOff x="2162406" y="5719942"/>
              <a:chExt cx="677503" cy="619125"/>
            </a:xfrm>
          </p:grpSpPr>
          <p:pic>
            <p:nvPicPr>
              <p:cNvPr id="85" name="Picture 115"/>
              <p:cNvPicPr>
                <a:picLocks noChangeAspect="1" noChangeArrowheads="1"/>
              </p:cNvPicPr>
              <p:nvPr/>
            </p:nvPicPr>
            <p:blipFill>
              <a:blip r:embed="rId4" cstate="print"/>
              <a:srcRect/>
              <a:stretch>
                <a:fillRect/>
              </a:stretch>
            </p:blipFill>
            <p:spPr bwMode="auto">
              <a:xfrm>
                <a:off x="2162406" y="5719942"/>
                <a:ext cx="485518" cy="619125"/>
              </a:xfrm>
              <a:prstGeom prst="rect">
                <a:avLst/>
              </a:prstGeom>
              <a:solidFill>
                <a:srgbClr val="FFFFFF"/>
              </a:solidFill>
              <a:ln w="25400" algn="ctr">
                <a:solidFill>
                  <a:srgbClr val="00E4A8"/>
                </a:solidFill>
                <a:round/>
                <a:headEnd/>
                <a:tailEnd type="triangle" w="med" len="med"/>
              </a:ln>
            </p:spPr>
          </p:pic>
          <p:pic>
            <p:nvPicPr>
              <p:cNvPr id="86" name="Picture 17"/>
              <p:cNvPicPr>
                <a:picLocks noChangeAspect="1" noChangeArrowheads="1"/>
              </p:cNvPicPr>
              <p:nvPr/>
            </p:nvPicPr>
            <p:blipFill>
              <a:blip r:embed="rId5" cstate="print"/>
              <a:srcRect/>
              <a:stretch>
                <a:fillRect/>
              </a:stretch>
            </p:blipFill>
            <p:spPr bwMode="auto">
              <a:xfrm>
                <a:off x="2555776" y="5973001"/>
                <a:ext cx="284133" cy="262570"/>
              </a:xfrm>
              <a:prstGeom prst="rect">
                <a:avLst/>
              </a:prstGeom>
              <a:solidFill>
                <a:srgbClr val="FFFFFF"/>
              </a:solidFill>
              <a:ln w="25400" algn="ctr">
                <a:solidFill>
                  <a:srgbClr val="00E4A8"/>
                </a:solidFill>
                <a:round/>
                <a:headEnd/>
                <a:tailEnd type="triangle" w="med" len="med"/>
              </a:ln>
            </p:spPr>
          </p:pic>
        </p:grpSp>
        <p:grpSp>
          <p:nvGrpSpPr>
            <p:cNvPr id="63" name="组合 92"/>
            <p:cNvGrpSpPr>
              <a:grpSpLocks/>
            </p:cNvGrpSpPr>
            <p:nvPr/>
          </p:nvGrpSpPr>
          <p:grpSpPr bwMode="auto">
            <a:xfrm>
              <a:off x="2985493" y="5863069"/>
              <a:ext cx="677862" cy="481008"/>
              <a:chOff x="2162406" y="5719942"/>
              <a:chExt cx="677503" cy="619125"/>
            </a:xfrm>
          </p:grpSpPr>
          <p:pic>
            <p:nvPicPr>
              <p:cNvPr id="83" name="Picture 41"/>
              <p:cNvPicPr>
                <a:picLocks noChangeAspect="1" noChangeArrowheads="1"/>
              </p:cNvPicPr>
              <p:nvPr/>
            </p:nvPicPr>
            <p:blipFill>
              <a:blip r:embed="rId4" cstate="print"/>
              <a:srcRect/>
              <a:stretch>
                <a:fillRect/>
              </a:stretch>
            </p:blipFill>
            <p:spPr bwMode="auto">
              <a:xfrm>
                <a:off x="2162406" y="5719942"/>
                <a:ext cx="485518" cy="619125"/>
              </a:xfrm>
              <a:prstGeom prst="rect">
                <a:avLst/>
              </a:prstGeom>
              <a:solidFill>
                <a:srgbClr val="FFFFFF"/>
              </a:solidFill>
              <a:ln w="25400" algn="ctr">
                <a:solidFill>
                  <a:srgbClr val="00E4A8"/>
                </a:solidFill>
                <a:round/>
                <a:headEnd/>
                <a:tailEnd type="triangle" w="med" len="med"/>
              </a:ln>
            </p:spPr>
          </p:pic>
          <p:pic>
            <p:nvPicPr>
              <p:cNvPr id="84" name="Picture 17"/>
              <p:cNvPicPr>
                <a:picLocks noChangeAspect="1" noChangeArrowheads="1"/>
              </p:cNvPicPr>
              <p:nvPr/>
            </p:nvPicPr>
            <p:blipFill>
              <a:blip r:embed="rId6" cstate="print"/>
              <a:srcRect/>
              <a:stretch>
                <a:fillRect/>
              </a:stretch>
            </p:blipFill>
            <p:spPr bwMode="auto">
              <a:xfrm>
                <a:off x="2555776" y="5973001"/>
                <a:ext cx="284133" cy="262570"/>
              </a:xfrm>
              <a:prstGeom prst="rect">
                <a:avLst/>
              </a:prstGeom>
              <a:solidFill>
                <a:srgbClr val="FFFFFF"/>
              </a:solidFill>
              <a:ln w="25400" algn="ctr">
                <a:solidFill>
                  <a:srgbClr val="00E4A8"/>
                </a:solidFill>
                <a:round/>
                <a:headEnd/>
                <a:tailEnd type="triangle" w="med" len="med"/>
              </a:ln>
            </p:spPr>
          </p:pic>
        </p:grpSp>
        <p:grpSp>
          <p:nvGrpSpPr>
            <p:cNvPr id="64" name="组合 95"/>
            <p:cNvGrpSpPr>
              <a:grpSpLocks/>
            </p:cNvGrpSpPr>
            <p:nvPr/>
          </p:nvGrpSpPr>
          <p:grpSpPr bwMode="auto">
            <a:xfrm>
              <a:off x="4390430" y="5854436"/>
              <a:ext cx="677863" cy="481008"/>
              <a:chOff x="2162406" y="5719942"/>
              <a:chExt cx="677503" cy="619125"/>
            </a:xfrm>
          </p:grpSpPr>
          <p:pic>
            <p:nvPicPr>
              <p:cNvPr id="81" name="Picture 41"/>
              <p:cNvPicPr>
                <a:picLocks noChangeAspect="1" noChangeArrowheads="1"/>
              </p:cNvPicPr>
              <p:nvPr/>
            </p:nvPicPr>
            <p:blipFill>
              <a:blip r:embed="rId4" cstate="print"/>
              <a:srcRect/>
              <a:stretch>
                <a:fillRect/>
              </a:stretch>
            </p:blipFill>
            <p:spPr bwMode="auto">
              <a:xfrm>
                <a:off x="2162406" y="5719942"/>
                <a:ext cx="485517" cy="619125"/>
              </a:xfrm>
              <a:prstGeom prst="rect">
                <a:avLst/>
              </a:prstGeom>
              <a:solidFill>
                <a:srgbClr val="FFFFFF"/>
              </a:solidFill>
              <a:ln w="25400" algn="ctr">
                <a:solidFill>
                  <a:srgbClr val="00E4A8"/>
                </a:solidFill>
                <a:round/>
                <a:headEnd/>
                <a:tailEnd type="triangle" w="med" len="med"/>
              </a:ln>
            </p:spPr>
          </p:pic>
          <p:pic>
            <p:nvPicPr>
              <p:cNvPr id="82" name="Picture 17"/>
              <p:cNvPicPr>
                <a:picLocks noChangeAspect="1" noChangeArrowheads="1"/>
              </p:cNvPicPr>
              <p:nvPr/>
            </p:nvPicPr>
            <p:blipFill>
              <a:blip r:embed="rId6" cstate="print"/>
              <a:srcRect/>
              <a:stretch>
                <a:fillRect/>
              </a:stretch>
            </p:blipFill>
            <p:spPr bwMode="auto">
              <a:xfrm>
                <a:off x="2555776" y="5973001"/>
                <a:ext cx="284133" cy="262570"/>
              </a:xfrm>
              <a:prstGeom prst="rect">
                <a:avLst/>
              </a:prstGeom>
              <a:solidFill>
                <a:srgbClr val="FFFFFF"/>
              </a:solidFill>
              <a:ln w="25400" algn="ctr">
                <a:solidFill>
                  <a:srgbClr val="00E4A8"/>
                </a:solidFill>
                <a:round/>
                <a:headEnd/>
                <a:tailEnd type="triangle" w="med" len="med"/>
              </a:ln>
            </p:spPr>
          </p:pic>
        </p:grpSp>
        <p:grpSp>
          <p:nvGrpSpPr>
            <p:cNvPr id="65" name="组合 98"/>
            <p:cNvGrpSpPr>
              <a:grpSpLocks/>
            </p:cNvGrpSpPr>
            <p:nvPr/>
          </p:nvGrpSpPr>
          <p:grpSpPr bwMode="auto">
            <a:xfrm>
              <a:off x="3685580" y="5828536"/>
              <a:ext cx="677863" cy="481008"/>
              <a:chOff x="2162406" y="5719942"/>
              <a:chExt cx="677503" cy="619125"/>
            </a:xfrm>
          </p:grpSpPr>
          <p:pic>
            <p:nvPicPr>
              <p:cNvPr id="79" name="Picture 41"/>
              <p:cNvPicPr>
                <a:picLocks noChangeAspect="1" noChangeArrowheads="1"/>
              </p:cNvPicPr>
              <p:nvPr/>
            </p:nvPicPr>
            <p:blipFill>
              <a:blip r:embed="rId4" cstate="print"/>
              <a:srcRect/>
              <a:stretch>
                <a:fillRect/>
              </a:stretch>
            </p:blipFill>
            <p:spPr bwMode="auto">
              <a:xfrm>
                <a:off x="2162406" y="5719942"/>
                <a:ext cx="485517" cy="619125"/>
              </a:xfrm>
              <a:prstGeom prst="rect">
                <a:avLst/>
              </a:prstGeom>
              <a:solidFill>
                <a:srgbClr val="FFFFFF"/>
              </a:solidFill>
              <a:ln w="25400" algn="ctr">
                <a:solidFill>
                  <a:srgbClr val="00E4A8"/>
                </a:solidFill>
                <a:round/>
                <a:headEnd/>
                <a:tailEnd type="triangle" w="med" len="med"/>
              </a:ln>
            </p:spPr>
          </p:pic>
          <p:pic>
            <p:nvPicPr>
              <p:cNvPr id="80" name="Picture 17"/>
              <p:cNvPicPr>
                <a:picLocks noChangeAspect="1" noChangeArrowheads="1"/>
              </p:cNvPicPr>
              <p:nvPr/>
            </p:nvPicPr>
            <p:blipFill>
              <a:blip r:embed="rId7" cstate="print"/>
              <a:srcRect/>
              <a:stretch>
                <a:fillRect/>
              </a:stretch>
            </p:blipFill>
            <p:spPr bwMode="auto">
              <a:xfrm>
                <a:off x="2555776" y="5973001"/>
                <a:ext cx="284133" cy="262570"/>
              </a:xfrm>
              <a:prstGeom prst="rect">
                <a:avLst/>
              </a:prstGeom>
              <a:solidFill>
                <a:srgbClr val="FFFFFF"/>
              </a:solidFill>
              <a:ln w="25400" algn="ctr">
                <a:solidFill>
                  <a:srgbClr val="00E4A8"/>
                </a:solidFill>
                <a:round/>
                <a:headEnd/>
                <a:tailEnd type="triangle" w="med" len="med"/>
              </a:ln>
            </p:spPr>
          </p:pic>
        </p:grpSp>
        <p:grpSp>
          <p:nvGrpSpPr>
            <p:cNvPr id="66" name="组合 101"/>
            <p:cNvGrpSpPr>
              <a:grpSpLocks/>
            </p:cNvGrpSpPr>
            <p:nvPr/>
          </p:nvGrpSpPr>
          <p:grpSpPr bwMode="auto">
            <a:xfrm>
              <a:off x="4996855" y="5855669"/>
              <a:ext cx="677863" cy="481008"/>
              <a:chOff x="2162406" y="5719942"/>
              <a:chExt cx="677503" cy="619125"/>
            </a:xfrm>
          </p:grpSpPr>
          <p:pic>
            <p:nvPicPr>
              <p:cNvPr id="77" name="Picture 41"/>
              <p:cNvPicPr>
                <a:picLocks noChangeAspect="1" noChangeArrowheads="1"/>
              </p:cNvPicPr>
              <p:nvPr/>
            </p:nvPicPr>
            <p:blipFill>
              <a:blip r:embed="rId4" cstate="print"/>
              <a:srcRect/>
              <a:stretch>
                <a:fillRect/>
              </a:stretch>
            </p:blipFill>
            <p:spPr bwMode="auto">
              <a:xfrm>
                <a:off x="2162406" y="5719942"/>
                <a:ext cx="485517" cy="619125"/>
              </a:xfrm>
              <a:prstGeom prst="rect">
                <a:avLst/>
              </a:prstGeom>
              <a:solidFill>
                <a:srgbClr val="FFFFFF"/>
              </a:solidFill>
              <a:ln w="25400" algn="ctr">
                <a:solidFill>
                  <a:srgbClr val="00E4A8"/>
                </a:solidFill>
                <a:round/>
                <a:headEnd/>
                <a:tailEnd type="triangle" w="med" len="med"/>
              </a:ln>
            </p:spPr>
          </p:pic>
          <p:pic>
            <p:nvPicPr>
              <p:cNvPr id="78" name="Picture 17"/>
              <p:cNvPicPr>
                <a:picLocks noChangeAspect="1" noChangeArrowheads="1"/>
              </p:cNvPicPr>
              <p:nvPr/>
            </p:nvPicPr>
            <p:blipFill>
              <a:blip r:embed="rId7" cstate="print"/>
              <a:srcRect/>
              <a:stretch>
                <a:fillRect/>
              </a:stretch>
            </p:blipFill>
            <p:spPr bwMode="auto">
              <a:xfrm>
                <a:off x="2555776" y="5973001"/>
                <a:ext cx="284133" cy="262570"/>
              </a:xfrm>
              <a:prstGeom prst="rect">
                <a:avLst/>
              </a:prstGeom>
              <a:solidFill>
                <a:srgbClr val="FFFFFF"/>
              </a:solidFill>
              <a:ln w="25400" algn="ctr">
                <a:solidFill>
                  <a:srgbClr val="00E4A8"/>
                </a:solidFill>
                <a:round/>
                <a:headEnd/>
                <a:tailEnd type="triangle" w="med" len="med"/>
              </a:ln>
            </p:spPr>
          </p:pic>
        </p:grpSp>
        <p:grpSp>
          <p:nvGrpSpPr>
            <p:cNvPr id="67" name="组合 104"/>
            <p:cNvGrpSpPr>
              <a:grpSpLocks/>
            </p:cNvGrpSpPr>
            <p:nvPr/>
          </p:nvGrpSpPr>
          <p:grpSpPr bwMode="auto">
            <a:xfrm>
              <a:off x="5642968" y="5844570"/>
              <a:ext cx="677862" cy="481008"/>
              <a:chOff x="2162406" y="5719942"/>
              <a:chExt cx="677503" cy="619125"/>
            </a:xfrm>
          </p:grpSpPr>
          <p:pic>
            <p:nvPicPr>
              <p:cNvPr id="75" name="Picture 41"/>
              <p:cNvPicPr>
                <a:picLocks noChangeAspect="1" noChangeArrowheads="1"/>
              </p:cNvPicPr>
              <p:nvPr/>
            </p:nvPicPr>
            <p:blipFill>
              <a:blip r:embed="rId4" cstate="print"/>
              <a:srcRect/>
              <a:stretch>
                <a:fillRect/>
              </a:stretch>
            </p:blipFill>
            <p:spPr bwMode="auto">
              <a:xfrm>
                <a:off x="2162406" y="5719942"/>
                <a:ext cx="485518" cy="619125"/>
              </a:xfrm>
              <a:prstGeom prst="rect">
                <a:avLst/>
              </a:prstGeom>
              <a:solidFill>
                <a:srgbClr val="FFFFFF"/>
              </a:solidFill>
              <a:ln w="25400" algn="ctr">
                <a:solidFill>
                  <a:srgbClr val="00E4A8"/>
                </a:solidFill>
                <a:round/>
                <a:headEnd/>
                <a:tailEnd type="triangle" w="med" len="med"/>
              </a:ln>
            </p:spPr>
          </p:pic>
          <p:pic>
            <p:nvPicPr>
              <p:cNvPr id="76" name="Picture 17"/>
              <p:cNvPicPr>
                <a:picLocks noChangeAspect="1" noChangeArrowheads="1"/>
              </p:cNvPicPr>
              <p:nvPr/>
            </p:nvPicPr>
            <p:blipFill>
              <a:blip r:embed="rId7" cstate="print"/>
              <a:srcRect/>
              <a:stretch>
                <a:fillRect/>
              </a:stretch>
            </p:blipFill>
            <p:spPr bwMode="auto">
              <a:xfrm>
                <a:off x="2555776" y="5973001"/>
                <a:ext cx="284133" cy="262570"/>
              </a:xfrm>
              <a:prstGeom prst="rect">
                <a:avLst/>
              </a:prstGeom>
              <a:solidFill>
                <a:srgbClr val="FFFFFF"/>
              </a:solidFill>
              <a:ln w="25400" algn="ctr">
                <a:solidFill>
                  <a:srgbClr val="00E4A8"/>
                </a:solidFill>
                <a:round/>
                <a:headEnd/>
                <a:tailEnd type="triangle" w="med" len="med"/>
              </a:ln>
            </p:spPr>
          </p:pic>
        </p:grpSp>
        <p:grpSp>
          <p:nvGrpSpPr>
            <p:cNvPr id="68" name="组合 107"/>
            <p:cNvGrpSpPr>
              <a:grpSpLocks/>
            </p:cNvGrpSpPr>
            <p:nvPr/>
          </p:nvGrpSpPr>
          <p:grpSpPr bwMode="auto">
            <a:xfrm>
              <a:off x="6312893" y="5827303"/>
              <a:ext cx="677862" cy="481008"/>
              <a:chOff x="2162406" y="5719942"/>
              <a:chExt cx="677503" cy="619125"/>
            </a:xfrm>
          </p:grpSpPr>
          <p:pic>
            <p:nvPicPr>
              <p:cNvPr id="73" name="Picture 41"/>
              <p:cNvPicPr>
                <a:picLocks noChangeAspect="1" noChangeArrowheads="1"/>
              </p:cNvPicPr>
              <p:nvPr/>
            </p:nvPicPr>
            <p:blipFill>
              <a:blip r:embed="rId4" cstate="print"/>
              <a:srcRect/>
              <a:stretch>
                <a:fillRect/>
              </a:stretch>
            </p:blipFill>
            <p:spPr bwMode="auto">
              <a:xfrm>
                <a:off x="2162406" y="5719942"/>
                <a:ext cx="485518" cy="619125"/>
              </a:xfrm>
              <a:prstGeom prst="rect">
                <a:avLst/>
              </a:prstGeom>
              <a:solidFill>
                <a:srgbClr val="FFFFFF"/>
              </a:solidFill>
              <a:ln w="25400" algn="ctr">
                <a:solidFill>
                  <a:srgbClr val="00E4A8"/>
                </a:solidFill>
                <a:round/>
                <a:headEnd/>
                <a:tailEnd type="triangle" w="med" len="med"/>
              </a:ln>
            </p:spPr>
          </p:pic>
          <p:pic>
            <p:nvPicPr>
              <p:cNvPr id="74" name="Picture 17"/>
              <p:cNvPicPr>
                <a:picLocks noChangeAspect="1" noChangeArrowheads="1"/>
              </p:cNvPicPr>
              <p:nvPr/>
            </p:nvPicPr>
            <p:blipFill>
              <a:blip r:embed="rId7" cstate="print"/>
              <a:srcRect/>
              <a:stretch>
                <a:fillRect/>
              </a:stretch>
            </p:blipFill>
            <p:spPr bwMode="auto">
              <a:xfrm>
                <a:off x="2555776" y="5973001"/>
                <a:ext cx="284133" cy="262570"/>
              </a:xfrm>
              <a:prstGeom prst="rect">
                <a:avLst/>
              </a:prstGeom>
              <a:solidFill>
                <a:srgbClr val="FFFFFF"/>
              </a:solidFill>
              <a:ln w="25400" algn="ctr">
                <a:solidFill>
                  <a:srgbClr val="00E4A8"/>
                </a:solidFill>
                <a:round/>
                <a:headEnd/>
                <a:tailEnd type="triangle" w="med" len="med"/>
              </a:ln>
            </p:spPr>
          </p:pic>
        </p:grpSp>
        <p:grpSp>
          <p:nvGrpSpPr>
            <p:cNvPr id="69" name="组合 110"/>
            <p:cNvGrpSpPr>
              <a:grpSpLocks/>
            </p:cNvGrpSpPr>
            <p:nvPr/>
          </p:nvGrpSpPr>
          <p:grpSpPr bwMode="auto">
            <a:xfrm>
              <a:off x="1691680" y="5863069"/>
              <a:ext cx="677863" cy="481008"/>
              <a:chOff x="2162406" y="5719942"/>
              <a:chExt cx="677503" cy="619125"/>
            </a:xfrm>
          </p:grpSpPr>
          <p:pic>
            <p:nvPicPr>
              <p:cNvPr id="71" name="Picture 41"/>
              <p:cNvPicPr>
                <a:picLocks noChangeAspect="1" noChangeArrowheads="1"/>
              </p:cNvPicPr>
              <p:nvPr/>
            </p:nvPicPr>
            <p:blipFill>
              <a:blip r:embed="rId4" cstate="print"/>
              <a:srcRect/>
              <a:stretch>
                <a:fillRect/>
              </a:stretch>
            </p:blipFill>
            <p:spPr bwMode="auto">
              <a:xfrm>
                <a:off x="2162406" y="5719942"/>
                <a:ext cx="485517" cy="619125"/>
              </a:xfrm>
              <a:prstGeom prst="rect">
                <a:avLst/>
              </a:prstGeom>
              <a:solidFill>
                <a:srgbClr val="FFFFFF"/>
              </a:solidFill>
              <a:ln w="25400" algn="ctr">
                <a:solidFill>
                  <a:srgbClr val="00E4A8"/>
                </a:solidFill>
                <a:round/>
                <a:headEnd/>
                <a:tailEnd type="triangle" w="med" len="med"/>
              </a:ln>
            </p:spPr>
          </p:pic>
          <p:pic>
            <p:nvPicPr>
              <p:cNvPr id="72" name="Picture 17"/>
              <p:cNvPicPr>
                <a:picLocks noChangeAspect="1" noChangeArrowheads="1"/>
              </p:cNvPicPr>
              <p:nvPr/>
            </p:nvPicPr>
            <p:blipFill>
              <a:blip r:embed="rId5" cstate="print"/>
              <a:srcRect/>
              <a:stretch>
                <a:fillRect/>
              </a:stretch>
            </p:blipFill>
            <p:spPr bwMode="auto">
              <a:xfrm>
                <a:off x="2555776" y="5973001"/>
                <a:ext cx="284133" cy="262570"/>
              </a:xfrm>
              <a:prstGeom prst="rect">
                <a:avLst/>
              </a:prstGeom>
              <a:solidFill>
                <a:srgbClr val="FFFFFF"/>
              </a:solidFill>
              <a:ln w="25400" algn="ctr">
                <a:solidFill>
                  <a:srgbClr val="00E4A8"/>
                </a:solidFill>
                <a:round/>
                <a:headEnd/>
                <a:tailEnd type="triangle" w="med" len="med"/>
              </a:ln>
            </p:spPr>
          </p:pic>
        </p:grpSp>
        <p:sp>
          <p:nvSpPr>
            <p:cNvPr id="70" name="TextBox 22"/>
            <p:cNvSpPr txBox="1">
              <a:spLocks noChangeArrowheads="1"/>
            </p:cNvSpPr>
            <p:nvPr/>
          </p:nvSpPr>
          <p:spPr bwMode="auto">
            <a:xfrm>
              <a:off x="3555297" y="6300609"/>
              <a:ext cx="1663688" cy="261767"/>
            </a:xfrm>
            <a:prstGeom prst="rect">
              <a:avLst/>
            </a:prstGeom>
            <a:noFill/>
            <a:ln w="9525">
              <a:noFill/>
              <a:miter lim="800000"/>
              <a:headEnd/>
              <a:tailEnd/>
            </a:ln>
          </p:spPr>
          <p:txBody>
            <a:bodyPr>
              <a:spAutoFit/>
            </a:bodyPr>
            <a:lstStyle/>
            <a:p>
              <a:pPr algn="ct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数据中心网络 </a:t>
              </a:r>
            </a:p>
          </p:txBody>
        </p:sp>
      </p:grpSp>
      <p:sp>
        <p:nvSpPr>
          <p:cNvPr id="91" name="Oval 467"/>
          <p:cNvSpPr>
            <a:spLocks noChangeAspect="1"/>
          </p:cNvSpPr>
          <p:nvPr/>
        </p:nvSpPr>
        <p:spPr bwMode="auto">
          <a:xfrm>
            <a:off x="4872038" y="5920902"/>
            <a:ext cx="368300" cy="368300"/>
          </a:xfrm>
          <a:prstGeom prst="ellipse">
            <a:avLst/>
          </a:prstGeom>
          <a:solidFill>
            <a:srgbClr val="C00000"/>
          </a:solidFill>
          <a:ln w="25400" algn="ctr">
            <a:noFill/>
            <a:round/>
            <a:headEnd/>
            <a:tailEnd type="triangle" w="med" len="med"/>
          </a:ln>
        </p:spPr>
        <p:txBody>
          <a:bodyPr anchor="ctr" anchorCtr="1"/>
          <a:lstStyle/>
          <a:p>
            <a:pPr marL="342900" indent="-342900" algn="ctr">
              <a:spcBef>
                <a:spcPct val="100000"/>
              </a:spcBef>
            </a:pPr>
            <a:r>
              <a:rPr lang="en-US" altLang="zh-CN" sz="1200">
                <a:solidFill>
                  <a:srgbClr val="FFFFFF"/>
                </a:solidFill>
                <a:latin typeface="微软雅黑" pitchFamily="34" charset="-122"/>
                <a:ea typeface="微软雅黑" pitchFamily="34" charset="-122"/>
              </a:rPr>
              <a:t>6</a:t>
            </a:r>
          </a:p>
        </p:txBody>
      </p:sp>
      <p:sp>
        <p:nvSpPr>
          <p:cNvPr id="92" name="Rectangle 13"/>
          <p:cNvSpPr>
            <a:spLocks noChangeArrowheads="1"/>
          </p:cNvSpPr>
          <p:nvPr>
            <p:custDataLst>
              <p:tags r:id="rId1"/>
            </p:custDataLst>
          </p:nvPr>
        </p:nvSpPr>
        <p:spPr bwMode="auto">
          <a:xfrm>
            <a:off x="6765925" y="2237902"/>
            <a:ext cx="2270125" cy="4124325"/>
          </a:xfrm>
          <a:prstGeom prst="rect">
            <a:avLst/>
          </a:prstGeom>
          <a:noFill/>
          <a:ln w="9525">
            <a:noFill/>
            <a:miter lim="800000"/>
            <a:headEnd/>
            <a:tailEnd/>
          </a:ln>
        </p:spPr>
        <p:txBody>
          <a:bodyPr lIns="90000">
            <a:spAutoFit/>
          </a:bodyPr>
          <a:lstStyle/>
          <a:p>
            <a:pPr marL="192088" lvl="2" indent="-188913">
              <a:spcBef>
                <a:spcPts val="600"/>
              </a:spcBef>
              <a:buFontTx/>
              <a:buChar char="•"/>
            </a:pPr>
            <a:r>
              <a:rPr lang="zh-CN" altLang="en-US" sz="1200">
                <a:latin typeface="微软雅黑" pitchFamily="34" charset="-122"/>
                <a:ea typeface="微软雅黑" pitchFamily="34" charset="-122"/>
              </a:rPr>
              <a:t>应用框架为应用开发提供本地接口封装，并提供开发指南等规范指导和约束厂商开发工作；</a:t>
            </a:r>
            <a:endParaRPr lang="en-US" altLang="zh-CN" sz="1200">
              <a:latin typeface="微软雅黑" pitchFamily="34" charset="-122"/>
              <a:ea typeface="微软雅黑" pitchFamily="34" charset="-122"/>
            </a:endParaRPr>
          </a:p>
          <a:p>
            <a:pPr marL="192088" lvl="2" indent="-188913">
              <a:spcBef>
                <a:spcPts val="600"/>
              </a:spcBef>
              <a:buFontTx/>
              <a:buChar char="•"/>
            </a:pPr>
            <a:r>
              <a:rPr lang="en-US" altLang="zh-CN" sz="1200">
                <a:latin typeface="微软雅黑" pitchFamily="34" charset="-122"/>
                <a:ea typeface="微软雅黑" pitchFamily="34" charset="-122"/>
              </a:rPr>
              <a:t>SOA</a:t>
            </a:r>
            <a:r>
              <a:rPr lang="zh-CN" altLang="en-US" sz="1200">
                <a:latin typeface="微软雅黑" pitchFamily="34" charset="-122"/>
                <a:ea typeface="微软雅黑" pitchFamily="34" charset="-122"/>
              </a:rPr>
              <a:t>服务总线提供业务服务接入规范、</a:t>
            </a:r>
            <a:r>
              <a:rPr lang="en-US" altLang="zh-CN" sz="1200">
                <a:latin typeface="微软雅黑" pitchFamily="34" charset="-122"/>
                <a:ea typeface="微软雅黑" pitchFamily="34" charset="-122"/>
              </a:rPr>
              <a:t>ODI/</a:t>
            </a:r>
            <a:r>
              <a:rPr lang="zh-CN" altLang="en-US" sz="1200">
                <a:latin typeface="微软雅黑" pitchFamily="34" charset="-122"/>
                <a:ea typeface="微软雅黑" pitchFamily="34" charset="-122"/>
              </a:rPr>
              <a:t>异步数据消息分发开发指南，和模拟器；</a:t>
            </a:r>
            <a:endParaRPr lang="en-US" altLang="zh-CN" sz="1200">
              <a:latin typeface="微软雅黑" pitchFamily="34" charset="-122"/>
              <a:ea typeface="微软雅黑" pitchFamily="34" charset="-122"/>
            </a:endParaRPr>
          </a:p>
          <a:p>
            <a:pPr marL="192088" lvl="2" indent="-188913">
              <a:spcBef>
                <a:spcPts val="600"/>
              </a:spcBef>
              <a:buFontTx/>
              <a:buChar char="•"/>
            </a:pPr>
            <a:r>
              <a:rPr lang="zh-CN" altLang="en-US" sz="1200">
                <a:latin typeface="微软雅黑" pitchFamily="34" charset="-122"/>
                <a:ea typeface="微软雅黑" pitchFamily="34" charset="-122"/>
              </a:rPr>
              <a:t>技术服务以通用的、标准的方式向业务服务和应用系统提供支撑，包括日志、消息、缓存、</a:t>
            </a:r>
            <a:r>
              <a:rPr lang="en-US" altLang="zh-CN" sz="1200">
                <a:latin typeface="微软雅黑" pitchFamily="34" charset="-122"/>
                <a:ea typeface="微软雅黑" pitchFamily="34" charset="-122"/>
              </a:rPr>
              <a:t>4A</a:t>
            </a:r>
            <a:r>
              <a:rPr lang="zh-CN" altLang="en-US" sz="1200">
                <a:latin typeface="微软雅黑" pitchFamily="34" charset="-122"/>
                <a:ea typeface="微软雅黑" pitchFamily="34" charset="-122"/>
              </a:rPr>
              <a:t>等；</a:t>
            </a:r>
            <a:endParaRPr lang="en-US" altLang="zh-CN" sz="1200">
              <a:latin typeface="微软雅黑" pitchFamily="34" charset="-122"/>
              <a:ea typeface="微软雅黑" pitchFamily="34" charset="-122"/>
            </a:endParaRPr>
          </a:p>
          <a:p>
            <a:pPr marL="192088" lvl="2" indent="-188913">
              <a:spcBef>
                <a:spcPts val="600"/>
              </a:spcBef>
              <a:buFontTx/>
              <a:buChar char="•"/>
            </a:pPr>
            <a:r>
              <a:rPr lang="zh-CN" altLang="en-US" sz="1200">
                <a:latin typeface="微软雅黑" pitchFamily="34" charset="-122"/>
                <a:ea typeface="微软雅黑" pitchFamily="34" charset="-122"/>
              </a:rPr>
              <a:t>数据库即服务（</a:t>
            </a:r>
            <a:r>
              <a:rPr lang="en-US" altLang="zh-CN" sz="1200">
                <a:latin typeface="微软雅黑" pitchFamily="34" charset="-122"/>
                <a:ea typeface="微软雅黑" pitchFamily="34" charset="-122"/>
              </a:rPr>
              <a:t>DaaS</a:t>
            </a:r>
            <a:r>
              <a:rPr lang="zh-CN" altLang="en-US" sz="1200">
                <a:latin typeface="微软雅黑" pitchFamily="34" charset="-122"/>
                <a:ea typeface="微软雅黑" pitchFamily="34" charset="-122"/>
              </a:rPr>
              <a:t>）将底层的分布式数据库进行封装，作为独立服务的形式提供；</a:t>
            </a:r>
            <a:endParaRPr lang="en-US" altLang="zh-CN" sz="1200">
              <a:latin typeface="微软雅黑" pitchFamily="34" charset="-122"/>
              <a:ea typeface="微软雅黑" pitchFamily="34" charset="-122"/>
            </a:endParaRPr>
          </a:p>
          <a:p>
            <a:pPr marL="192088" lvl="2" indent="-188913">
              <a:spcBef>
                <a:spcPts val="600"/>
              </a:spcBef>
              <a:buFontTx/>
              <a:buChar char="•"/>
            </a:pPr>
            <a:r>
              <a:rPr lang="en-US" altLang="zh-CN" sz="1200">
                <a:latin typeface="微软雅黑" pitchFamily="34" charset="-122"/>
                <a:ea typeface="微软雅黑" pitchFamily="34" charset="-122"/>
              </a:rPr>
              <a:t>PaaS</a:t>
            </a:r>
            <a:r>
              <a:rPr lang="zh-CN" altLang="en-US" sz="1200">
                <a:latin typeface="微软雅黑" pitchFamily="34" charset="-122"/>
                <a:ea typeface="微软雅黑" pitchFamily="34" charset="-122"/>
              </a:rPr>
              <a:t>管理平台提供了对应用、服务、中间件、数据库的统一管理能力；</a:t>
            </a:r>
            <a:endParaRPr lang="en-US" altLang="zh-CN" sz="1200">
              <a:latin typeface="微软雅黑" pitchFamily="34" charset="-122"/>
              <a:ea typeface="微软雅黑" pitchFamily="34" charset="-122"/>
            </a:endParaRPr>
          </a:p>
          <a:p>
            <a:pPr marL="192088" lvl="2" indent="-188913">
              <a:spcBef>
                <a:spcPts val="600"/>
              </a:spcBef>
              <a:buFontTx/>
              <a:buChar char="•"/>
            </a:pPr>
            <a:r>
              <a:rPr lang="zh-CN" altLang="en-US" sz="1200">
                <a:latin typeface="微软雅黑" pitchFamily="34" charset="-122"/>
                <a:ea typeface="微软雅黑" pitchFamily="34" charset="-122"/>
              </a:rPr>
              <a:t>在本期，</a:t>
            </a:r>
            <a:r>
              <a:rPr lang="en-US" altLang="zh-CN" sz="1200">
                <a:latin typeface="微软雅黑" pitchFamily="34" charset="-122"/>
                <a:ea typeface="微软雅黑" pitchFamily="34" charset="-122"/>
              </a:rPr>
              <a:t> PaaS</a:t>
            </a:r>
            <a:r>
              <a:rPr lang="zh-CN" altLang="en-US" sz="1200">
                <a:latin typeface="微软雅黑" pitchFamily="34" charset="-122"/>
                <a:ea typeface="微软雅黑" pitchFamily="34" charset="-122"/>
              </a:rPr>
              <a:t>管理平台也提供</a:t>
            </a:r>
            <a:r>
              <a:rPr lang="en-US" altLang="zh-CN" sz="1200">
                <a:latin typeface="微软雅黑" pitchFamily="34" charset="-122"/>
                <a:ea typeface="微软雅黑" pitchFamily="34" charset="-122"/>
              </a:rPr>
              <a:t>IaaS</a:t>
            </a:r>
            <a:r>
              <a:rPr lang="zh-CN" altLang="en-US" sz="1200">
                <a:latin typeface="微软雅黑" pitchFamily="34" charset="-122"/>
                <a:ea typeface="微软雅黑" pitchFamily="34" charset="-122"/>
              </a:rPr>
              <a:t>的资源管理功能。</a:t>
            </a:r>
          </a:p>
        </p:txBody>
      </p:sp>
      <p:sp>
        <p:nvSpPr>
          <p:cNvPr id="93" name="Oval 478"/>
          <p:cNvSpPr>
            <a:spLocks noChangeAspect="1"/>
          </p:cNvSpPr>
          <p:nvPr/>
        </p:nvSpPr>
        <p:spPr bwMode="auto">
          <a:xfrm>
            <a:off x="6651625" y="3030065"/>
            <a:ext cx="323850" cy="323850"/>
          </a:xfrm>
          <a:prstGeom prst="ellipse">
            <a:avLst/>
          </a:prstGeom>
          <a:solidFill>
            <a:srgbClr val="C00000"/>
          </a:solidFill>
          <a:ln w="25400" algn="ctr">
            <a:noFill/>
            <a:round/>
            <a:headEnd/>
            <a:tailEnd type="triangle" w="med" len="med"/>
          </a:ln>
        </p:spPr>
        <p:txBody>
          <a:bodyPr anchor="ctr" anchorCtr="1"/>
          <a:lstStyle/>
          <a:p>
            <a:pPr marL="342900" indent="-342900" algn="ctr">
              <a:spcBef>
                <a:spcPct val="100000"/>
              </a:spcBef>
            </a:pPr>
            <a:r>
              <a:rPr lang="en-US" altLang="zh-CN" sz="1200">
                <a:solidFill>
                  <a:srgbClr val="FFFFFF"/>
                </a:solidFill>
                <a:latin typeface="微软雅黑" pitchFamily="34" charset="-122"/>
                <a:ea typeface="微软雅黑" pitchFamily="34" charset="-122"/>
              </a:rPr>
              <a:t>2</a:t>
            </a:r>
          </a:p>
        </p:txBody>
      </p:sp>
      <p:sp>
        <p:nvSpPr>
          <p:cNvPr id="94" name="Oval 479"/>
          <p:cNvSpPr>
            <a:spLocks noChangeAspect="1"/>
          </p:cNvSpPr>
          <p:nvPr/>
        </p:nvSpPr>
        <p:spPr bwMode="auto">
          <a:xfrm>
            <a:off x="6651625" y="3677765"/>
            <a:ext cx="323850" cy="325437"/>
          </a:xfrm>
          <a:prstGeom prst="ellipse">
            <a:avLst/>
          </a:prstGeom>
          <a:solidFill>
            <a:srgbClr val="C00000"/>
          </a:solidFill>
          <a:ln w="25400" algn="ctr">
            <a:noFill/>
            <a:round/>
            <a:headEnd/>
            <a:tailEnd type="triangle" w="med" len="med"/>
          </a:ln>
        </p:spPr>
        <p:txBody>
          <a:bodyPr lIns="0" tIns="0" rIns="0" bIns="0" anchor="ctr" anchorCtr="1"/>
          <a:lstStyle/>
          <a:p>
            <a:pPr marL="342900" indent="-342900" algn="ctr">
              <a:spcBef>
                <a:spcPct val="100000"/>
              </a:spcBef>
            </a:pPr>
            <a:r>
              <a:rPr lang="en-US" altLang="zh-CN" sz="1100">
                <a:solidFill>
                  <a:srgbClr val="FFFFFF"/>
                </a:solidFill>
                <a:latin typeface="微软雅黑" pitchFamily="34" charset="-122"/>
                <a:ea typeface="微软雅黑" pitchFamily="34" charset="-122"/>
              </a:rPr>
              <a:t>3</a:t>
            </a:r>
          </a:p>
        </p:txBody>
      </p:sp>
      <p:sp>
        <p:nvSpPr>
          <p:cNvPr id="95" name="Oval 480"/>
          <p:cNvSpPr>
            <a:spLocks noChangeAspect="1"/>
          </p:cNvSpPr>
          <p:nvPr/>
        </p:nvSpPr>
        <p:spPr bwMode="auto">
          <a:xfrm>
            <a:off x="6651625" y="2255365"/>
            <a:ext cx="323850" cy="323850"/>
          </a:xfrm>
          <a:prstGeom prst="ellipse">
            <a:avLst/>
          </a:prstGeom>
          <a:solidFill>
            <a:srgbClr val="C00000"/>
          </a:solidFill>
          <a:ln w="25400" algn="ctr">
            <a:noFill/>
            <a:round/>
            <a:headEnd/>
            <a:tailEnd type="triangle" w="med" len="med"/>
          </a:ln>
        </p:spPr>
        <p:txBody>
          <a:bodyPr lIns="0" rIns="0" anchor="ctr" anchorCtr="1"/>
          <a:lstStyle/>
          <a:p>
            <a:pPr marL="342900" indent="-342900" algn="ctr">
              <a:spcBef>
                <a:spcPct val="100000"/>
              </a:spcBef>
            </a:pPr>
            <a:r>
              <a:rPr lang="en-US" altLang="zh-CN" sz="1200">
                <a:solidFill>
                  <a:srgbClr val="FFFFFF"/>
                </a:solidFill>
                <a:latin typeface="微软雅黑" pitchFamily="34" charset="-122"/>
                <a:ea typeface="微软雅黑" pitchFamily="34" charset="-122"/>
              </a:rPr>
              <a:t>1</a:t>
            </a:r>
          </a:p>
        </p:txBody>
      </p:sp>
      <p:sp>
        <p:nvSpPr>
          <p:cNvPr id="96" name="Oval 481"/>
          <p:cNvSpPr>
            <a:spLocks noChangeAspect="1"/>
          </p:cNvSpPr>
          <p:nvPr/>
        </p:nvSpPr>
        <p:spPr bwMode="auto">
          <a:xfrm>
            <a:off x="6651625" y="4542952"/>
            <a:ext cx="323850" cy="325438"/>
          </a:xfrm>
          <a:prstGeom prst="ellipse">
            <a:avLst/>
          </a:prstGeom>
          <a:solidFill>
            <a:srgbClr val="C00000"/>
          </a:solidFill>
          <a:ln w="25400" algn="ctr">
            <a:noFill/>
            <a:round/>
            <a:headEnd/>
            <a:tailEnd type="triangle" w="med" len="med"/>
          </a:ln>
        </p:spPr>
        <p:txBody>
          <a:bodyPr lIns="0" tIns="0" rIns="0" bIns="0" anchor="ctr" anchorCtr="1"/>
          <a:lstStyle/>
          <a:p>
            <a:pPr marL="342900" indent="-342900" algn="ctr">
              <a:spcBef>
                <a:spcPct val="100000"/>
              </a:spcBef>
            </a:pPr>
            <a:r>
              <a:rPr lang="en-US" altLang="zh-CN" sz="1100">
                <a:solidFill>
                  <a:srgbClr val="FFFFFF"/>
                </a:solidFill>
                <a:latin typeface="微软雅黑" pitchFamily="34" charset="-122"/>
                <a:ea typeface="微软雅黑" pitchFamily="34" charset="-122"/>
              </a:rPr>
              <a:t>4</a:t>
            </a:r>
          </a:p>
        </p:txBody>
      </p:sp>
      <p:sp>
        <p:nvSpPr>
          <p:cNvPr id="97" name="Oval 482"/>
          <p:cNvSpPr>
            <a:spLocks noChangeAspect="1"/>
          </p:cNvSpPr>
          <p:nvPr/>
        </p:nvSpPr>
        <p:spPr bwMode="auto">
          <a:xfrm>
            <a:off x="6651625" y="5190652"/>
            <a:ext cx="323850" cy="325438"/>
          </a:xfrm>
          <a:prstGeom prst="ellipse">
            <a:avLst/>
          </a:prstGeom>
          <a:solidFill>
            <a:srgbClr val="C00000"/>
          </a:solidFill>
          <a:ln w="25400" algn="ctr">
            <a:noFill/>
            <a:round/>
            <a:headEnd/>
            <a:tailEnd type="triangle" w="med" len="med"/>
          </a:ln>
        </p:spPr>
        <p:txBody>
          <a:bodyPr lIns="0" tIns="0" rIns="0" bIns="0" anchor="ctr" anchorCtr="1"/>
          <a:lstStyle/>
          <a:p>
            <a:pPr marL="342900" indent="-342900" algn="ctr">
              <a:spcBef>
                <a:spcPct val="100000"/>
              </a:spcBef>
            </a:pPr>
            <a:r>
              <a:rPr lang="en-US" altLang="zh-CN" sz="1100">
                <a:solidFill>
                  <a:srgbClr val="FFFFFF"/>
                </a:solidFill>
                <a:latin typeface="微软雅黑" pitchFamily="34" charset="-122"/>
                <a:ea typeface="微软雅黑" pitchFamily="34" charset="-122"/>
              </a:rPr>
              <a:t>5</a:t>
            </a:r>
          </a:p>
        </p:txBody>
      </p:sp>
      <p:sp>
        <p:nvSpPr>
          <p:cNvPr id="98" name="Oval 483"/>
          <p:cNvSpPr>
            <a:spLocks noChangeAspect="1"/>
          </p:cNvSpPr>
          <p:nvPr/>
        </p:nvSpPr>
        <p:spPr bwMode="auto">
          <a:xfrm>
            <a:off x="6651625" y="5779615"/>
            <a:ext cx="323850" cy="327025"/>
          </a:xfrm>
          <a:prstGeom prst="ellipse">
            <a:avLst/>
          </a:prstGeom>
          <a:solidFill>
            <a:srgbClr val="C00000"/>
          </a:solidFill>
          <a:ln w="25400" algn="ctr">
            <a:noFill/>
            <a:round/>
            <a:headEnd/>
            <a:tailEnd type="triangle" w="med" len="med"/>
          </a:ln>
        </p:spPr>
        <p:txBody>
          <a:bodyPr lIns="0" tIns="0" rIns="0" bIns="0" anchor="ctr" anchorCtr="1"/>
          <a:lstStyle/>
          <a:p>
            <a:pPr marL="342900" indent="-342900" algn="ctr">
              <a:spcBef>
                <a:spcPct val="100000"/>
              </a:spcBef>
            </a:pPr>
            <a:r>
              <a:rPr lang="en-US" altLang="zh-CN" sz="1100">
                <a:solidFill>
                  <a:srgbClr val="FFFFFF"/>
                </a:solidFill>
                <a:latin typeface="微软雅黑" pitchFamily="34" charset="-122"/>
                <a:ea typeface="微软雅黑" pitchFamily="34" charset="-122"/>
              </a:rPr>
              <a:t>6</a:t>
            </a:r>
          </a:p>
        </p:txBody>
      </p:sp>
      <p:cxnSp>
        <p:nvCxnSpPr>
          <p:cNvPr id="99" name="Straight Connector 364"/>
          <p:cNvCxnSpPr>
            <a:cxnSpLocks noChangeShapeType="1"/>
          </p:cNvCxnSpPr>
          <p:nvPr/>
        </p:nvCxnSpPr>
        <p:spPr bwMode="auto">
          <a:xfrm>
            <a:off x="1208088" y="3093565"/>
            <a:ext cx="5308600" cy="0"/>
          </a:xfrm>
          <a:prstGeom prst="line">
            <a:avLst/>
          </a:prstGeom>
          <a:noFill/>
          <a:ln w="31750" cap="rnd" algn="ctr">
            <a:solidFill>
              <a:srgbClr val="C00000"/>
            </a:solidFill>
            <a:prstDash val="sysDot"/>
            <a:round/>
            <a:headEnd/>
            <a:tailEnd/>
          </a:ln>
        </p:spPr>
      </p:cxnSp>
      <p:sp>
        <p:nvSpPr>
          <p:cNvPr id="100" name="TextBox 64"/>
          <p:cNvSpPr txBox="1">
            <a:spLocks noChangeArrowheads="1"/>
          </p:cNvSpPr>
          <p:nvPr/>
        </p:nvSpPr>
        <p:spPr bwMode="auto">
          <a:xfrm>
            <a:off x="792163" y="2229965"/>
            <a:ext cx="323850" cy="612775"/>
          </a:xfrm>
          <a:prstGeom prst="rect">
            <a:avLst/>
          </a:prstGeom>
          <a:solidFill>
            <a:srgbClr val="1F497D"/>
          </a:solidFill>
          <a:ln w="9525">
            <a:noFill/>
            <a:miter lim="800000"/>
            <a:headEnd/>
            <a:tailEnd/>
          </a:ln>
        </p:spPr>
        <p:txBody>
          <a:bodyPr/>
          <a:lstStyle/>
          <a:p>
            <a:pPr algn="ctr">
              <a:buFont typeface="Wingdings" pitchFamily="2" charset="2"/>
              <a:buNone/>
            </a:pPr>
            <a:r>
              <a:rPr lang="zh-CN" altLang="en-US" sz="1600">
                <a:solidFill>
                  <a:schemeClr val="bg1"/>
                </a:solidFill>
                <a:latin typeface="微软雅黑" pitchFamily="34" charset="-122"/>
                <a:ea typeface="微软雅黑" pitchFamily="34" charset="-122"/>
              </a:rPr>
              <a:t>应用</a:t>
            </a:r>
            <a:endParaRPr lang="en-US" sz="1600">
              <a:solidFill>
                <a:schemeClr val="bg1"/>
              </a:solidFill>
              <a:latin typeface="微软雅黑" pitchFamily="34" charset="-122"/>
              <a:ea typeface="微软雅黑" pitchFamily="34" charset="-122"/>
            </a:endParaRPr>
          </a:p>
        </p:txBody>
      </p:sp>
      <p:sp>
        <p:nvSpPr>
          <p:cNvPr id="101" name="Rounded Rectangle 366"/>
          <p:cNvSpPr/>
          <p:nvPr/>
        </p:nvSpPr>
        <p:spPr bwMode="auto">
          <a:xfrm>
            <a:off x="1243013" y="2414115"/>
            <a:ext cx="5273675" cy="612775"/>
          </a:xfrm>
          <a:prstGeom prst="roundRect">
            <a:avLst/>
          </a:prstGeom>
          <a:solidFill>
            <a:srgbClr val="FFFFFF"/>
          </a:solidFill>
          <a:ln w="19050" cap="flat" cmpd="sng" algn="ctr">
            <a:solidFill>
              <a:srgbClr val="00FF99"/>
            </a:solidFill>
            <a:prstDash val="solid"/>
            <a:headEnd type="none" w="med" len="med"/>
            <a:tailEnd type="triangle" w="med" len="med"/>
          </a:ln>
          <a:effectLst/>
        </p:spPr>
        <p:txBody>
          <a:bodyPr vert="eaVert" lIns="0" rIns="0"/>
          <a:lstStyle/>
          <a:p>
            <a:pPr marL="342900" indent="-342900" algn="ctr" fontAlgn="auto">
              <a:spcBef>
                <a:spcPct val="100000"/>
              </a:spcBef>
              <a:spcAft>
                <a:spcPts val="0"/>
              </a:spcAft>
              <a:defRPr/>
            </a:pPr>
            <a:endParaRPr lang="zh-CN" altLang="en-US" kern="0" dirty="0">
              <a:solidFill>
                <a:srgbClr val="000000"/>
              </a:solidFill>
              <a:latin typeface="微软雅黑" pitchFamily="34" charset="-122"/>
              <a:ea typeface="微软雅黑" pitchFamily="34" charset="-122"/>
            </a:endParaRPr>
          </a:p>
        </p:txBody>
      </p:sp>
      <p:sp>
        <p:nvSpPr>
          <p:cNvPr id="102" name="Rectangle 368"/>
          <p:cNvSpPr/>
          <p:nvPr/>
        </p:nvSpPr>
        <p:spPr bwMode="auto">
          <a:xfrm>
            <a:off x="3491976" y="2076936"/>
            <a:ext cx="864000" cy="336550"/>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triangl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342900" indent="-342900" algn="ctr" fontAlgn="auto">
              <a:spcBef>
                <a:spcPct val="100000"/>
              </a:spcBef>
              <a:spcAft>
                <a:spcPts val="0"/>
              </a:spcAft>
              <a:defRPr/>
            </a:pPr>
            <a:r>
              <a:rPr lang="zh-CN" altLang="en-US" sz="1200" kern="0" dirty="0">
                <a:solidFill>
                  <a:srgbClr val="000000"/>
                </a:solidFill>
                <a:latin typeface="微软雅黑" pitchFamily="34" charset="-122"/>
                <a:ea typeface="微软雅黑" pitchFamily="34" charset="-122"/>
              </a:rPr>
              <a:t>资产管理</a:t>
            </a:r>
          </a:p>
        </p:txBody>
      </p:sp>
      <p:sp>
        <p:nvSpPr>
          <p:cNvPr id="103" name="Rectangle 371"/>
          <p:cNvSpPr/>
          <p:nvPr/>
        </p:nvSpPr>
        <p:spPr bwMode="auto">
          <a:xfrm>
            <a:off x="1514167" y="2076936"/>
            <a:ext cx="864000" cy="336550"/>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triangl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342900" indent="-342900" algn="ctr" fontAlgn="auto">
              <a:spcBef>
                <a:spcPct val="100000"/>
              </a:spcBef>
              <a:spcAft>
                <a:spcPts val="0"/>
              </a:spcAft>
              <a:defRPr/>
            </a:pPr>
            <a:r>
              <a:rPr lang="zh-CN" altLang="en-US" sz="1200" kern="0" dirty="0">
                <a:solidFill>
                  <a:srgbClr val="000000"/>
                </a:solidFill>
                <a:latin typeface="微软雅黑" pitchFamily="34" charset="-122"/>
                <a:ea typeface="微软雅黑" pitchFamily="34" charset="-122"/>
              </a:rPr>
              <a:t>资源管理</a:t>
            </a:r>
          </a:p>
        </p:txBody>
      </p:sp>
      <p:sp>
        <p:nvSpPr>
          <p:cNvPr id="104" name="Rectangle 374"/>
          <p:cNvSpPr/>
          <p:nvPr/>
        </p:nvSpPr>
        <p:spPr bwMode="auto">
          <a:xfrm>
            <a:off x="2483864" y="2076936"/>
            <a:ext cx="864000" cy="336550"/>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triangl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0" rIns="0"/>
          <a:lstStyle/>
          <a:p>
            <a:pPr marL="342900" indent="-342900" algn="ctr" fontAlgn="auto">
              <a:spcBef>
                <a:spcPct val="100000"/>
              </a:spcBef>
              <a:spcAft>
                <a:spcPts val="0"/>
              </a:spcAft>
              <a:defRPr/>
            </a:pPr>
            <a:r>
              <a:rPr lang="zh-CN" altLang="en-US" sz="1200" kern="0" dirty="0">
                <a:solidFill>
                  <a:srgbClr val="000000"/>
                </a:solidFill>
                <a:latin typeface="微软雅黑" pitchFamily="34" charset="-122"/>
                <a:ea typeface="微软雅黑" pitchFamily="34" charset="-122"/>
              </a:rPr>
              <a:t>电子运维</a:t>
            </a:r>
          </a:p>
        </p:txBody>
      </p:sp>
      <p:sp>
        <p:nvSpPr>
          <p:cNvPr id="105" name="Rectangle 376"/>
          <p:cNvSpPr/>
          <p:nvPr/>
        </p:nvSpPr>
        <p:spPr bwMode="auto">
          <a:xfrm>
            <a:off x="1497013" y="2422052"/>
            <a:ext cx="4803775" cy="261938"/>
          </a:xfrm>
          <a:prstGeom prst="rect">
            <a:avLst/>
          </a:prstGeom>
          <a:gradFill rotWithShape="1">
            <a:gsLst>
              <a:gs pos="0">
                <a:srgbClr val="00E4A8">
                  <a:tint val="50000"/>
                  <a:satMod val="300000"/>
                  <a:alpha val="32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nchorCtr="1"/>
          <a:lstStyle/>
          <a:p>
            <a:pPr algn="ctr" fontAlgn="auto">
              <a:spcBef>
                <a:spcPct val="100000"/>
              </a:spcBef>
              <a:spcAft>
                <a:spcPts val="0"/>
              </a:spcAft>
              <a:defRPr/>
            </a:pPr>
            <a:r>
              <a:rPr lang="zh-CN" altLang="en-US" sz="1000" kern="0" dirty="0">
                <a:solidFill>
                  <a:srgbClr val="000000"/>
                </a:solidFill>
                <a:latin typeface="微软雅黑" pitchFamily="34" charset="-122"/>
                <a:ea typeface="微软雅黑" pitchFamily="34" charset="-122"/>
              </a:rPr>
              <a:t>界面框架 （</a:t>
            </a:r>
            <a:r>
              <a:rPr lang="en-US" altLang="zh-CN" sz="1000" kern="0" dirty="0">
                <a:solidFill>
                  <a:srgbClr val="000000"/>
                </a:solidFill>
                <a:latin typeface="微软雅黑" pitchFamily="34" charset="-122"/>
                <a:ea typeface="微软雅黑" pitchFamily="34" charset="-122"/>
              </a:rPr>
              <a:t>template, resource, wrappers, callbacks…</a:t>
            </a:r>
            <a:r>
              <a:rPr lang="zh-CN" altLang="en-US" sz="1000" kern="0" dirty="0">
                <a:solidFill>
                  <a:srgbClr val="000000"/>
                </a:solidFill>
                <a:latin typeface="微软雅黑" pitchFamily="34" charset="-122"/>
                <a:ea typeface="微软雅黑" pitchFamily="34" charset="-122"/>
              </a:rPr>
              <a:t>）</a:t>
            </a:r>
            <a:endParaRPr lang="en-US" altLang="zh-CN" sz="1000" kern="0" dirty="0">
              <a:solidFill>
                <a:srgbClr val="000000"/>
              </a:solidFill>
              <a:latin typeface="微软雅黑" pitchFamily="34" charset="-122"/>
              <a:ea typeface="微软雅黑" pitchFamily="34" charset="-122"/>
            </a:endParaRPr>
          </a:p>
        </p:txBody>
      </p:sp>
      <p:sp>
        <p:nvSpPr>
          <p:cNvPr id="106" name="Rectangle 377"/>
          <p:cNvSpPr/>
          <p:nvPr/>
        </p:nvSpPr>
        <p:spPr bwMode="auto">
          <a:xfrm>
            <a:off x="1497013" y="2752252"/>
            <a:ext cx="4803775" cy="219075"/>
          </a:xfrm>
          <a:prstGeom prst="rect">
            <a:avLst/>
          </a:prstGeom>
          <a:gradFill rotWithShape="1">
            <a:gsLst>
              <a:gs pos="0">
                <a:srgbClr val="00E4A8">
                  <a:tint val="50000"/>
                  <a:satMod val="300000"/>
                  <a:alpha val="32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nchorCtr="1"/>
          <a:lstStyle/>
          <a:p>
            <a:pPr algn="ctr" fontAlgn="auto">
              <a:spcBef>
                <a:spcPct val="100000"/>
              </a:spcBef>
              <a:spcAft>
                <a:spcPts val="0"/>
              </a:spcAft>
              <a:defRPr/>
            </a:pPr>
            <a:r>
              <a:rPr lang="zh-CN" altLang="en-US" sz="1000" kern="0" dirty="0">
                <a:solidFill>
                  <a:srgbClr val="000000"/>
                </a:solidFill>
                <a:latin typeface="微软雅黑" pitchFamily="34" charset="-122"/>
                <a:ea typeface="微软雅黑" pitchFamily="34" charset="-122"/>
              </a:rPr>
              <a:t>服务和数据框架 （</a:t>
            </a:r>
            <a:r>
              <a:rPr lang="en-US" altLang="zh-CN" sz="1000" kern="0" dirty="0">
                <a:solidFill>
                  <a:srgbClr val="000000"/>
                </a:solidFill>
                <a:latin typeface="微软雅黑" pitchFamily="34" charset="-122"/>
                <a:ea typeface="微软雅黑" pitchFamily="34" charset="-122"/>
              </a:rPr>
              <a:t>service proxy, service register…</a:t>
            </a:r>
            <a:r>
              <a:rPr lang="zh-CN" altLang="en-US" sz="1000" kern="0" dirty="0">
                <a:solidFill>
                  <a:srgbClr val="000000"/>
                </a:solidFill>
                <a:latin typeface="微软雅黑" pitchFamily="34" charset="-122"/>
                <a:ea typeface="微软雅黑" pitchFamily="34" charset="-122"/>
              </a:rPr>
              <a:t>）</a:t>
            </a:r>
            <a:endParaRPr lang="en-US" altLang="zh-CN" sz="1000" kern="0" dirty="0">
              <a:solidFill>
                <a:srgbClr val="000000"/>
              </a:solidFill>
              <a:latin typeface="微软雅黑" pitchFamily="34" charset="-122"/>
              <a:ea typeface="微软雅黑" pitchFamily="34" charset="-122"/>
            </a:endParaRPr>
          </a:p>
        </p:txBody>
      </p:sp>
      <p:sp>
        <p:nvSpPr>
          <p:cNvPr id="107" name="Oval 431"/>
          <p:cNvSpPr>
            <a:spLocks noChangeAspect="1"/>
          </p:cNvSpPr>
          <p:nvPr/>
        </p:nvSpPr>
        <p:spPr bwMode="auto">
          <a:xfrm>
            <a:off x="1125538" y="2531590"/>
            <a:ext cx="350837" cy="354012"/>
          </a:xfrm>
          <a:prstGeom prst="ellipse">
            <a:avLst/>
          </a:prstGeom>
          <a:solidFill>
            <a:srgbClr val="C00000"/>
          </a:solidFill>
          <a:ln w="25400" algn="ctr">
            <a:noFill/>
            <a:round/>
            <a:headEnd/>
            <a:tailEnd type="triangle" w="med" len="med"/>
          </a:ln>
        </p:spPr>
        <p:txBody>
          <a:bodyPr lIns="0" tIns="0" rIns="0" bIns="0" anchor="ctr" anchorCtr="1"/>
          <a:lstStyle/>
          <a:p>
            <a:pPr marL="342900" indent="-342900" algn="ctr">
              <a:spcBef>
                <a:spcPct val="100000"/>
              </a:spcBef>
            </a:pPr>
            <a:r>
              <a:rPr lang="en-US" altLang="zh-CN" sz="1100">
                <a:solidFill>
                  <a:srgbClr val="FFFFFF"/>
                </a:solidFill>
                <a:latin typeface="微软雅黑" pitchFamily="34" charset="-122"/>
                <a:ea typeface="微软雅黑" pitchFamily="34" charset="-122"/>
              </a:rPr>
              <a:t>1</a:t>
            </a:r>
          </a:p>
        </p:txBody>
      </p:sp>
      <p:sp>
        <p:nvSpPr>
          <p:cNvPr id="108" name="Rectangle 368"/>
          <p:cNvSpPr/>
          <p:nvPr/>
        </p:nvSpPr>
        <p:spPr bwMode="auto">
          <a:xfrm>
            <a:off x="5444904" y="2076936"/>
            <a:ext cx="864000" cy="336550"/>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triangl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342900" indent="-342900" algn="ctr" fontAlgn="auto">
              <a:spcBef>
                <a:spcPct val="100000"/>
              </a:spcBef>
              <a:spcAft>
                <a:spcPts val="0"/>
              </a:spcAft>
              <a:defRPr/>
            </a:pPr>
            <a:r>
              <a:rPr lang="zh-CN" altLang="en-US" sz="1200" kern="0" dirty="0">
                <a:solidFill>
                  <a:srgbClr val="000000"/>
                </a:solidFill>
                <a:latin typeface="微软雅黑" pitchFamily="34" charset="-122"/>
                <a:ea typeface="微软雅黑" pitchFamily="34" charset="-122"/>
              </a:rPr>
              <a:t>预算管理</a:t>
            </a:r>
          </a:p>
        </p:txBody>
      </p:sp>
      <p:sp>
        <p:nvSpPr>
          <p:cNvPr id="109" name="Rectangle 371"/>
          <p:cNvSpPr/>
          <p:nvPr/>
        </p:nvSpPr>
        <p:spPr bwMode="auto">
          <a:xfrm>
            <a:off x="4477736" y="2076936"/>
            <a:ext cx="864000" cy="336550"/>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triangl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342900" indent="-342900" algn="ctr" fontAlgn="auto">
              <a:spcBef>
                <a:spcPct val="100000"/>
              </a:spcBef>
              <a:spcAft>
                <a:spcPts val="0"/>
              </a:spcAft>
              <a:defRPr/>
            </a:pPr>
            <a:r>
              <a:rPr lang="zh-CN" altLang="en-US" sz="1200" kern="0" dirty="0">
                <a:solidFill>
                  <a:srgbClr val="000000"/>
                </a:solidFill>
                <a:latin typeface="微软雅黑" pitchFamily="34" charset="-122"/>
                <a:ea typeface="微软雅黑" pitchFamily="34" charset="-122"/>
              </a:rPr>
              <a:t>业务活动</a:t>
            </a:r>
          </a:p>
        </p:txBody>
      </p:sp>
      <p:sp>
        <p:nvSpPr>
          <p:cNvPr id="110" name="TextBox 64"/>
          <p:cNvSpPr txBox="1">
            <a:spLocks noChangeArrowheads="1"/>
          </p:cNvSpPr>
          <p:nvPr/>
        </p:nvSpPr>
        <p:spPr bwMode="auto">
          <a:xfrm>
            <a:off x="792163" y="5658965"/>
            <a:ext cx="323850" cy="611187"/>
          </a:xfrm>
          <a:prstGeom prst="rect">
            <a:avLst/>
          </a:prstGeom>
          <a:solidFill>
            <a:srgbClr val="1F497D"/>
          </a:solidFill>
          <a:ln w="9525">
            <a:noFill/>
            <a:miter lim="800000"/>
            <a:headEnd/>
            <a:tailEnd/>
          </a:ln>
        </p:spPr>
        <p:txBody>
          <a:bodyPr/>
          <a:lstStyle/>
          <a:p>
            <a:pPr algn="ctr">
              <a:buFont typeface="Wingdings" pitchFamily="2" charset="2"/>
              <a:buNone/>
            </a:pPr>
            <a:r>
              <a:rPr lang="zh-CN" altLang="en-US" sz="1600">
                <a:solidFill>
                  <a:schemeClr val="bg1"/>
                </a:solidFill>
                <a:latin typeface="微软雅黑" pitchFamily="34" charset="-122"/>
                <a:ea typeface="微软雅黑" pitchFamily="34" charset="-122"/>
              </a:rPr>
              <a:t>资源</a:t>
            </a:r>
            <a:endParaRPr lang="en-US" sz="1600">
              <a:solidFill>
                <a:schemeClr val="bg1"/>
              </a:solidFill>
              <a:latin typeface="微软雅黑" pitchFamily="34" charset="-122"/>
              <a:ea typeface="微软雅黑" pitchFamily="34" charset="-122"/>
            </a:endParaRPr>
          </a:p>
        </p:txBody>
      </p:sp>
      <p:sp>
        <p:nvSpPr>
          <p:cNvPr id="111" name="TextBox 64"/>
          <p:cNvSpPr txBox="1">
            <a:spLocks noChangeArrowheads="1"/>
          </p:cNvSpPr>
          <p:nvPr/>
        </p:nvSpPr>
        <p:spPr bwMode="auto">
          <a:xfrm>
            <a:off x="792163" y="3930177"/>
            <a:ext cx="323850" cy="612775"/>
          </a:xfrm>
          <a:prstGeom prst="rect">
            <a:avLst/>
          </a:prstGeom>
          <a:solidFill>
            <a:srgbClr val="1F497D"/>
          </a:solidFill>
          <a:ln w="9525">
            <a:noFill/>
            <a:miter lim="800000"/>
            <a:headEnd/>
            <a:tailEnd/>
          </a:ln>
        </p:spPr>
        <p:txBody>
          <a:bodyPr/>
          <a:lstStyle/>
          <a:p>
            <a:pPr algn="ctr">
              <a:buFont typeface="Wingdings" pitchFamily="2" charset="2"/>
              <a:buNone/>
            </a:pPr>
            <a:r>
              <a:rPr lang="zh-CN" altLang="en-US" sz="1600">
                <a:solidFill>
                  <a:schemeClr val="bg1"/>
                </a:solidFill>
                <a:latin typeface="微软雅黑" pitchFamily="34" charset="-122"/>
                <a:ea typeface="微软雅黑" pitchFamily="34" charset="-122"/>
              </a:rPr>
              <a:t>平台</a:t>
            </a:r>
            <a:endParaRPr lang="en-US" sz="1600">
              <a:solidFill>
                <a:schemeClr val="bg1"/>
              </a:solidFill>
              <a:latin typeface="微软雅黑" pitchFamily="34" charset="-122"/>
              <a:ea typeface="微软雅黑" pitchFamily="34" charset="-122"/>
            </a:endParaRPr>
          </a:p>
        </p:txBody>
      </p:sp>
      <p:sp>
        <p:nvSpPr>
          <p:cNvPr id="112" name="Rectangle 368"/>
          <p:cNvSpPr/>
          <p:nvPr/>
        </p:nvSpPr>
        <p:spPr bwMode="auto">
          <a:xfrm>
            <a:off x="1534016" y="1716896"/>
            <a:ext cx="4752528" cy="288000"/>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type="none" w="med" len="med"/>
            <a:tailEnd type="triangl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342900" indent="-342900" algn="ctr" fontAlgn="auto">
              <a:spcBef>
                <a:spcPct val="100000"/>
              </a:spcBef>
              <a:spcAft>
                <a:spcPts val="0"/>
              </a:spcAft>
              <a:defRPr/>
            </a:pPr>
            <a:r>
              <a:rPr lang="zh-CN" altLang="en-US" sz="1200" kern="0" dirty="0" smtClean="0">
                <a:solidFill>
                  <a:srgbClr val="000000"/>
                </a:solidFill>
                <a:latin typeface="微软雅黑" pitchFamily="34" charset="-122"/>
                <a:ea typeface="微软雅黑"/>
              </a:rPr>
              <a:t>应用工作台</a:t>
            </a:r>
            <a:endParaRPr lang="zh-CN" altLang="en-US" sz="1200" kern="0" dirty="0">
              <a:solidFill>
                <a:srgbClr val="000000"/>
              </a:solidFill>
              <a:latin typeface="微软雅黑" pitchFamily="34" charset="-122"/>
              <a:ea typeface="微软雅黑"/>
            </a:endParaRPr>
          </a:p>
        </p:txBody>
      </p:sp>
    </p:spTree>
    <p:extLst>
      <p:ext uri="{BB962C8B-B14F-4D97-AF65-F5344CB8AC3E}">
        <p14:creationId xmlns:p14="http://schemas.microsoft.com/office/powerpoint/2010/main" val="317272619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电子运维实施总体计划</a:t>
            </a:r>
            <a:endParaRPr lang="zh-CN" altLang="en-US" dirty="0"/>
          </a:p>
        </p:txBody>
      </p:sp>
      <p:sp>
        <p:nvSpPr>
          <p:cNvPr id="4" name="线形标注 2(带强调线) 3"/>
          <p:cNvSpPr/>
          <p:nvPr/>
        </p:nvSpPr>
        <p:spPr bwMode="auto">
          <a:xfrm>
            <a:off x="6732240" y="921420"/>
            <a:ext cx="1728192" cy="432048"/>
          </a:xfrm>
          <a:prstGeom prst="accentCallout2">
            <a:avLst>
              <a:gd name="adj1" fmla="val 18750"/>
              <a:gd name="adj2" fmla="val -8333"/>
              <a:gd name="adj3" fmla="val 18750"/>
              <a:gd name="adj4" fmla="val -16667"/>
              <a:gd name="adj5" fmla="val 451668"/>
              <a:gd name="adj6" fmla="val -14782"/>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rgbClr val="002060"/>
                </a:solidFill>
              </a:rPr>
              <a:t>4</a:t>
            </a:r>
            <a:r>
              <a:rPr lang="zh-CN" altLang="en-US" sz="1200" dirty="0" smtClean="0">
                <a:solidFill>
                  <a:srgbClr val="002060"/>
                </a:solidFill>
              </a:rPr>
              <a:t>月</a:t>
            </a:r>
            <a:r>
              <a:rPr lang="en-US" altLang="zh-CN" sz="1200" dirty="0" smtClean="0">
                <a:solidFill>
                  <a:srgbClr val="002060"/>
                </a:solidFill>
              </a:rPr>
              <a:t>16</a:t>
            </a:r>
            <a:r>
              <a:rPr lang="zh-CN" altLang="en-US" sz="1200" dirty="0" smtClean="0">
                <a:solidFill>
                  <a:srgbClr val="002060"/>
                </a:solidFill>
              </a:rPr>
              <a:t>日电子运维第二批模块验收测试结束</a:t>
            </a:r>
          </a:p>
        </p:txBody>
      </p:sp>
      <p:sp>
        <p:nvSpPr>
          <p:cNvPr id="5" name="线形标注 2(带强调线) 4"/>
          <p:cNvSpPr/>
          <p:nvPr/>
        </p:nvSpPr>
        <p:spPr bwMode="auto">
          <a:xfrm>
            <a:off x="5652120" y="1389420"/>
            <a:ext cx="1512168" cy="720000"/>
          </a:xfrm>
          <a:prstGeom prst="accentCallout2">
            <a:avLst>
              <a:gd name="adj1" fmla="val 18750"/>
              <a:gd name="adj2" fmla="val -8333"/>
              <a:gd name="adj3" fmla="val 18750"/>
              <a:gd name="adj4" fmla="val -16667"/>
              <a:gd name="adj5" fmla="val 213700"/>
              <a:gd name="adj6" fmla="val -16603"/>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3</a:t>
            </a:r>
            <a:r>
              <a:rPr lang="zh-CN" altLang="en-US" sz="1200" dirty="0" smtClean="0">
                <a:solidFill>
                  <a:schemeClr val="tx1"/>
                </a:solidFill>
              </a:rPr>
              <a:t>月</a:t>
            </a:r>
            <a:r>
              <a:rPr lang="en-US" altLang="zh-CN" sz="1200" dirty="0" smtClean="0">
                <a:solidFill>
                  <a:schemeClr val="tx1"/>
                </a:solidFill>
              </a:rPr>
              <a:t>29</a:t>
            </a:r>
            <a:r>
              <a:rPr lang="zh-CN" altLang="en-US" sz="1200" dirty="0" smtClean="0">
                <a:solidFill>
                  <a:schemeClr val="tx1"/>
                </a:solidFill>
              </a:rPr>
              <a:t>日电子运维</a:t>
            </a:r>
            <a:endParaRPr lang="en-US" altLang="zh-CN" sz="1200" dirty="0" smtClean="0">
              <a:solidFill>
                <a:schemeClr val="tx1"/>
              </a:solidFill>
            </a:endParaRPr>
          </a:p>
          <a:p>
            <a:pPr algn="ctr"/>
            <a:r>
              <a:rPr lang="zh-CN" altLang="en-US" sz="1200" dirty="0" smtClean="0">
                <a:solidFill>
                  <a:schemeClr val="tx1"/>
                </a:solidFill>
              </a:rPr>
              <a:t>第一批模块</a:t>
            </a:r>
            <a:r>
              <a:rPr lang="en-US" altLang="zh-CN" sz="1200" dirty="0" smtClean="0">
                <a:solidFill>
                  <a:schemeClr val="tx1"/>
                </a:solidFill>
              </a:rPr>
              <a:t>UAT</a:t>
            </a:r>
            <a:r>
              <a:rPr lang="zh-CN" altLang="en-US" sz="1200" dirty="0" smtClean="0">
                <a:solidFill>
                  <a:schemeClr val="tx1"/>
                </a:solidFill>
              </a:rPr>
              <a:t>结束</a:t>
            </a:r>
            <a:endParaRPr lang="en-US" altLang="zh-CN" sz="1200" dirty="0" smtClean="0">
              <a:solidFill>
                <a:schemeClr val="tx1"/>
              </a:solidFill>
            </a:endParaRPr>
          </a:p>
          <a:p>
            <a:pPr algn="ctr"/>
            <a:r>
              <a:rPr lang="zh-CN" altLang="en-US" sz="1200" dirty="0" smtClean="0">
                <a:solidFill>
                  <a:schemeClr val="tx1"/>
                </a:solidFill>
              </a:rPr>
              <a:t>第一批模块上线</a:t>
            </a:r>
            <a:endParaRPr lang="zh-CN" altLang="en-US" sz="1200" dirty="0">
              <a:solidFill>
                <a:schemeClr val="tx1"/>
              </a:solidFill>
            </a:endParaRPr>
          </a:p>
        </p:txBody>
      </p:sp>
      <p:sp>
        <p:nvSpPr>
          <p:cNvPr id="6" name="线形标注 2(带强调线) 5"/>
          <p:cNvSpPr/>
          <p:nvPr/>
        </p:nvSpPr>
        <p:spPr bwMode="auto">
          <a:xfrm>
            <a:off x="3262208" y="957420"/>
            <a:ext cx="1728192" cy="432048"/>
          </a:xfrm>
          <a:prstGeom prst="accentCallout2">
            <a:avLst>
              <a:gd name="adj1" fmla="val 31386"/>
              <a:gd name="adj2" fmla="val 102679"/>
              <a:gd name="adj3" fmla="val 31386"/>
              <a:gd name="adj4" fmla="val 111492"/>
              <a:gd name="adj5" fmla="val 445349"/>
              <a:gd name="adj6" fmla="val 112232"/>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rgbClr val="FF0000"/>
                </a:solidFill>
              </a:rPr>
              <a:t>3</a:t>
            </a:r>
            <a:r>
              <a:rPr lang="zh-CN" altLang="en-US" sz="1200" dirty="0" smtClean="0">
                <a:solidFill>
                  <a:srgbClr val="FF0000"/>
                </a:solidFill>
              </a:rPr>
              <a:t>月</a:t>
            </a:r>
            <a:r>
              <a:rPr lang="en-US" altLang="zh-CN" sz="1200" dirty="0" smtClean="0">
                <a:solidFill>
                  <a:srgbClr val="FF0000"/>
                </a:solidFill>
              </a:rPr>
              <a:t>29</a:t>
            </a:r>
            <a:r>
              <a:rPr lang="zh-CN" altLang="en-US" sz="1200" dirty="0" smtClean="0">
                <a:solidFill>
                  <a:srgbClr val="FF0000"/>
                </a:solidFill>
              </a:rPr>
              <a:t>日电子运维第二批模块集成测试结束</a:t>
            </a:r>
            <a:endParaRPr lang="zh-CN" altLang="en-US" sz="1200" dirty="0">
              <a:solidFill>
                <a:srgbClr val="FF0000"/>
              </a:solidFill>
            </a:endParaRPr>
          </a:p>
        </p:txBody>
      </p:sp>
      <p:sp>
        <p:nvSpPr>
          <p:cNvPr id="7" name="线形标注 2(带强调线) 6"/>
          <p:cNvSpPr/>
          <p:nvPr/>
        </p:nvSpPr>
        <p:spPr bwMode="auto">
          <a:xfrm>
            <a:off x="1403648" y="957420"/>
            <a:ext cx="1512168" cy="432048"/>
          </a:xfrm>
          <a:prstGeom prst="accentCallout2">
            <a:avLst>
              <a:gd name="adj1" fmla="val 31386"/>
              <a:gd name="adj2" fmla="val 102679"/>
              <a:gd name="adj3" fmla="val 31386"/>
              <a:gd name="adj4" fmla="val 111492"/>
              <a:gd name="adj5" fmla="val 439031"/>
              <a:gd name="adj6" fmla="val 111555"/>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rgbClr val="FF0000"/>
                </a:solidFill>
              </a:rPr>
              <a:t>2</a:t>
            </a:r>
            <a:r>
              <a:rPr lang="zh-CN" altLang="en-US" sz="1200" dirty="0" smtClean="0">
                <a:solidFill>
                  <a:srgbClr val="FF0000"/>
                </a:solidFill>
              </a:rPr>
              <a:t>月</a:t>
            </a:r>
            <a:r>
              <a:rPr lang="en-US" altLang="zh-CN" sz="1200" dirty="0" smtClean="0">
                <a:solidFill>
                  <a:srgbClr val="FF0000"/>
                </a:solidFill>
              </a:rPr>
              <a:t>22</a:t>
            </a:r>
            <a:r>
              <a:rPr lang="zh-CN" altLang="en-US" sz="1200" dirty="0" smtClean="0">
                <a:solidFill>
                  <a:srgbClr val="FF0000"/>
                </a:solidFill>
              </a:rPr>
              <a:t>日电子运维</a:t>
            </a:r>
            <a:endParaRPr lang="en-US" altLang="zh-CN" sz="1200" dirty="0" smtClean="0">
              <a:solidFill>
                <a:srgbClr val="FF0000"/>
              </a:solidFill>
            </a:endParaRPr>
          </a:p>
          <a:p>
            <a:pPr algn="ctr"/>
            <a:r>
              <a:rPr lang="zh-CN" altLang="en-US" sz="1200" dirty="0" smtClean="0">
                <a:solidFill>
                  <a:srgbClr val="FF0000"/>
                </a:solidFill>
              </a:rPr>
              <a:t>第二批模块开发结束</a:t>
            </a:r>
            <a:endParaRPr lang="zh-CN" altLang="en-US" sz="1200" dirty="0">
              <a:solidFill>
                <a:srgbClr val="FF0000"/>
              </a:solidFill>
            </a:endParaRPr>
          </a:p>
        </p:txBody>
      </p:sp>
      <p:sp>
        <p:nvSpPr>
          <p:cNvPr id="8" name="线形标注 2(带强调线) 7"/>
          <p:cNvSpPr/>
          <p:nvPr/>
        </p:nvSpPr>
        <p:spPr bwMode="auto">
          <a:xfrm>
            <a:off x="2614136" y="1533420"/>
            <a:ext cx="1800200" cy="432048"/>
          </a:xfrm>
          <a:prstGeom prst="accentCallout2">
            <a:avLst>
              <a:gd name="adj1" fmla="val 15591"/>
              <a:gd name="adj2" fmla="val 104524"/>
              <a:gd name="adj3" fmla="val 15591"/>
              <a:gd name="adj4" fmla="val 114159"/>
              <a:gd name="adj5" fmla="val 303203"/>
              <a:gd name="adj6" fmla="val 114262"/>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3</a:t>
            </a:r>
            <a:r>
              <a:rPr lang="zh-CN" altLang="en-US" sz="1200" dirty="0" smtClean="0">
                <a:solidFill>
                  <a:schemeClr val="tx1"/>
                </a:solidFill>
              </a:rPr>
              <a:t>月</a:t>
            </a:r>
            <a:r>
              <a:rPr lang="en-US" altLang="zh-CN" sz="1200" dirty="0" smtClean="0">
                <a:solidFill>
                  <a:schemeClr val="tx1"/>
                </a:solidFill>
              </a:rPr>
              <a:t>15</a:t>
            </a:r>
            <a:r>
              <a:rPr lang="zh-CN" altLang="en-US" sz="1200" dirty="0" smtClean="0">
                <a:solidFill>
                  <a:schemeClr val="tx1"/>
                </a:solidFill>
              </a:rPr>
              <a:t>日电子运维</a:t>
            </a:r>
            <a:endParaRPr lang="en-US" altLang="zh-CN" sz="1200" dirty="0" smtClean="0">
              <a:solidFill>
                <a:schemeClr val="tx1"/>
              </a:solidFill>
            </a:endParaRPr>
          </a:p>
          <a:p>
            <a:pPr algn="ctr"/>
            <a:r>
              <a:rPr lang="zh-CN" altLang="en-US" sz="1200" dirty="0" smtClean="0">
                <a:solidFill>
                  <a:schemeClr val="tx1"/>
                </a:solidFill>
              </a:rPr>
              <a:t>第一批模块验收测试结束</a:t>
            </a:r>
            <a:endParaRPr lang="zh-CN" altLang="en-US" sz="1200" dirty="0">
              <a:solidFill>
                <a:schemeClr val="tx1"/>
              </a:solidFill>
            </a:endParaRPr>
          </a:p>
        </p:txBody>
      </p:sp>
      <p:sp>
        <p:nvSpPr>
          <p:cNvPr id="9" name="线形标注 2(带强调线) 8"/>
          <p:cNvSpPr/>
          <p:nvPr/>
        </p:nvSpPr>
        <p:spPr bwMode="auto">
          <a:xfrm>
            <a:off x="1142912" y="1533420"/>
            <a:ext cx="1340856" cy="432048"/>
          </a:xfrm>
          <a:prstGeom prst="accentCallout2">
            <a:avLst>
              <a:gd name="adj1" fmla="val 18750"/>
              <a:gd name="adj2" fmla="val -8333"/>
              <a:gd name="adj3" fmla="val 18750"/>
              <a:gd name="adj4" fmla="val -16667"/>
              <a:gd name="adj5" fmla="val 315837"/>
              <a:gd name="adj6" fmla="val -16036"/>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1</a:t>
            </a:r>
            <a:r>
              <a:rPr lang="zh-CN" altLang="en-US" sz="1200" dirty="0" smtClean="0">
                <a:solidFill>
                  <a:schemeClr val="tx1"/>
                </a:solidFill>
              </a:rPr>
              <a:t>月</a:t>
            </a:r>
            <a:r>
              <a:rPr lang="en-US" altLang="zh-CN" sz="1200" dirty="0" smtClean="0">
                <a:solidFill>
                  <a:schemeClr val="tx1"/>
                </a:solidFill>
              </a:rPr>
              <a:t>15</a:t>
            </a:r>
            <a:r>
              <a:rPr lang="zh-CN" altLang="en-US" sz="1200" dirty="0" smtClean="0">
                <a:solidFill>
                  <a:schemeClr val="tx1"/>
                </a:solidFill>
              </a:rPr>
              <a:t>日电子运维</a:t>
            </a:r>
            <a:endParaRPr lang="en-US" altLang="zh-CN" sz="1200" dirty="0" smtClean="0">
              <a:solidFill>
                <a:schemeClr val="tx1"/>
              </a:solidFill>
            </a:endParaRPr>
          </a:p>
          <a:p>
            <a:pPr algn="ctr"/>
            <a:r>
              <a:rPr lang="zh-CN" altLang="en-US" sz="1200" dirty="0" smtClean="0">
                <a:solidFill>
                  <a:schemeClr val="tx1"/>
                </a:solidFill>
              </a:rPr>
              <a:t>开发开始</a:t>
            </a:r>
            <a:endParaRPr lang="zh-CN" altLang="en-US" sz="1200" dirty="0">
              <a:solidFill>
                <a:schemeClr val="tx1"/>
              </a:solidFill>
            </a:endParaRPr>
          </a:p>
        </p:txBody>
      </p:sp>
      <p:sp>
        <p:nvSpPr>
          <p:cNvPr id="10" name="线形标注 2(带强调线) 9"/>
          <p:cNvSpPr/>
          <p:nvPr/>
        </p:nvSpPr>
        <p:spPr bwMode="auto">
          <a:xfrm>
            <a:off x="395536" y="2109420"/>
            <a:ext cx="1521880" cy="432048"/>
          </a:xfrm>
          <a:prstGeom prst="accentCallout2">
            <a:avLst>
              <a:gd name="adj1" fmla="val 15591"/>
              <a:gd name="adj2" fmla="val 104524"/>
              <a:gd name="adj3" fmla="val 15591"/>
              <a:gd name="adj4" fmla="val 114159"/>
              <a:gd name="adj5" fmla="val 161054"/>
              <a:gd name="adj6" fmla="val 114262"/>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2</a:t>
            </a:r>
            <a:r>
              <a:rPr lang="zh-CN" altLang="en-US" sz="1200" dirty="0" smtClean="0">
                <a:solidFill>
                  <a:schemeClr val="tx1"/>
                </a:solidFill>
              </a:rPr>
              <a:t>月</a:t>
            </a:r>
            <a:r>
              <a:rPr lang="en-US" altLang="zh-CN" sz="1200" dirty="0" smtClean="0">
                <a:solidFill>
                  <a:schemeClr val="tx1"/>
                </a:solidFill>
              </a:rPr>
              <a:t>8</a:t>
            </a:r>
            <a:r>
              <a:rPr lang="zh-CN" altLang="en-US" sz="1200" dirty="0" smtClean="0">
                <a:solidFill>
                  <a:schemeClr val="tx1"/>
                </a:solidFill>
              </a:rPr>
              <a:t>日电子运维</a:t>
            </a:r>
            <a:endParaRPr lang="en-US" altLang="zh-CN" sz="1200" dirty="0" smtClean="0">
              <a:solidFill>
                <a:schemeClr val="tx1"/>
              </a:solidFill>
            </a:endParaRPr>
          </a:p>
          <a:p>
            <a:pPr algn="ctr"/>
            <a:r>
              <a:rPr lang="zh-CN" altLang="en-US" sz="1200" dirty="0" smtClean="0">
                <a:solidFill>
                  <a:schemeClr val="tx1"/>
                </a:solidFill>
              </a:rPr>
              <a:t>第一批模块开发结束</a:t>
            </a:r>
            <a:endParaRPr lang="zh-CN" altLang="en-US" sz="1200" dirty="0">
              <a:solidFill>
                <a:schemeClr val="tx1"/>
              </a:solidFill>
            </a:endParaRPr>
          </a:p>
        </p:txBody>
      </p:sp>
      <p:sp>
        <p:nvSpPr>
          <p:cNvPr id="11" name="线形标注 2(带强调线) 10"/>
          <p:cNvSpPr/>
          <p:nvPr/>
        </p:nvSpPr>
        <p:spPr bwMode="auto">
          <a:xfrm>
            <a:off x="4139952" y="2109420"/>
            <a:ext cx="1656184" cy="432048"/>
          </a:xfrm>
          <a:prstGeom prst="accentCallout2">
            <a:avLst>
              <a:gd name="adj1" fmla="val 18750"/>
              <a:gd name="adj2" fmla="val -5037"/>
              <a:gd name="adj3" fmla="val 18750"/>
              <a:gd name="adj4" fmla="val -16667"/>
              <a:gd name="adj5" fmla="val 138941"/>
              <a:gd name="adj6" fmla="val -16682"/>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200" dirty="0" smtClean="0">
                <a:solidFill>
                  <a:schemeClr val="tx1"/>
                </a:solidFill>
              </a:rPr>
              <a:t>3</a:t>
            </a:r>
            <a:r>
              <a:rPr lang="zh-CN" altLang="en-US" sz="1200" dirty="0" smtClean="0">
                <a:solidFill>
                  <a:schemeClr val="tx1"/>
                </a:solidFill>
              </a:rPr>
              <a:t>月</a:t>
            </a:r>
            <a:r>
              <a:rPr lang="en-US" altLang="zh-CN" sz="1200" dirty="0" smtClean="0">
                <a:solidFill>
                  <a:schemeClr val="tx1"/>
                </a:solidFill>
              </a:rPr>
              <a:t>1</a:t>
            </a:r>
            <a:r>
              <a:rPr lang="zh-CN" altLang="en-US" sz="1200" dirty="0" smtClean="0">
                <a:solidFill>
                  <a:schemeClr val="tx1"/>
                </a:solidFill>
              </a:rPr>
              <a:t>日电子运维第一批</a:t>
            </a:r>
            <a:endParaRPr lang="en-US" altLang="zh-CN" sz="1200" dirty="0" smtClean="0">
              <a:solidFill>
                <a:schemeClr val="tx1"/>
              </a:solidFill>
            </a:endParaRPr>
          </a:p>
          <a:p>
            <a:pPr algn="ctr"/>
            <a:r>
              <a:rPr lang="zh-CN" altLang="en-US" sz="1200" dirty="0" smtClean="0">
                <a:solidFill>
                  <a:schemeClr val="tx1"/>
                </a:solidFill>
              </a:rPr>
              <a:t>模块集成测试结束</a:t>
            </a:r>
            <a:endParaRPr lang="zh-CN" altLang="en-US" sz="1200" dirty="0">
              <a:solidFill>
                <a:schemeClr val="tx1"/>
              </a:solidFill>
            </a:endParaRPr>
          </a:p>
        </p:txBody>
      </p:sp>
      <p:sp>
        <p:nvSpPr>
          <p:cNvPr id="12" name="线形标注 2(带强调线) 11"/>
          <p:cNvSpPr/>
          <p:nvPr/>
        </p:nvSpPr>
        <p:spPr bwMode="auto">
          <a:xfrm>
            <a:off x="7421256" y="1893420"/>
            <a:ext cx="1584176" cy="648072"/>
          </a:xfrm>
          <a:prstGeom prst="accentCallout2">
            <a:avLst>
              <a:gd name="adj1" fmla="val 18750"/>
              <a:gd name="adj2" fmla="val -3164"/>
              <a:gd name="adj3" fmla="val 18750"/>
              <a:gd name="adj4" fmla="val -12359"/>
              <a:gd name="adj5" fmla="val 133675"/>
              <a:gd name="adj6" fmla="val -11476"/>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rgbClr val="002060"/>
                </a:solidFill>
              </a:rPr>
              <a:t>4</a:t>
            </a:r>
            <a:r>
              <a:rPr lang="zh-CN" altLang="en-US" sz="1200" dirty="0" smtClean="0">
                <a:solidFill>
                  <a:srgbClr val="002060"/>
                </a:solidFill>
              </a:rPr>
              <a:t>月</a:t>
            </a:r>
            <a:r>
              <a:rPr lang="en-US" altLang="zh-CN" sz="1200" dirty="0" smtClean="0">
                <a:solidFill>
                  <a:srgbClr val="002060"/>
                </a:solidFill>
              </a:rPr>
              <a:t>30</a:t>
            </a:r>
            <a:r>
              <a:rPr lang="zh-CN" altLang="en-US" sz="1200" dirty="0" smtClean="0">
                <a:solidFill>
                  <a:srgbClr val="002060"/>
                </a:solidFill>
              </a:rPr>
              <a:t>日电子运维</a:t>
            </a:r>
            <a:endParaRPr lang="en-US" altLang="zh-CN" sz="1200" dirty="0" smtClean="0">
              <a:solidFill>
                <a:srgbClr val="002060"/>
              </a:solidFill>
            </a:endParaRPr>
          </a:p>
          <a:p>
            <a:pPr algn="ctr"/>
            <a:r>
              <a:rPr lang="zh-CN" altLang="en-US" sz="1200" dirty="0" smtClean="0">
                <a:solidFill>
                  <a:srgbClr val="002060"/>
                </a:solidFill>
              </a:rPr>
              <a:t>第二批模块</a:t>
            </a:r>
            <a:r>
              <a:rPr lang="en-US" altLang="zh-CN" sz="1200" dirty="0" smtClean="0">
                <a:solidFill>
                  <a:srgbClr val="002060"/>
                </a:solidFill>
              </a:rPr>
              <a:t>UAT</a:t>
            </a:r>
            <a:r>
              <a:rPr lang="zh-CN" altLang="en-US" sz="1200" dirty="0" smtClean="0">
                <a:solidFill>
                  <a:srgbClr val="002060"/>
                </a:solidFill>
              </a:rPr>
              <a:t>结束</a:t>
            </a:r>
            <a:endParaRPr lang="en-US" altLang="zh-CN" sz="1200" dirty="0" smtClean="0">
              <a:solidFill>
                <a:srgbClr val="002060"/>
              </a:solidFill>
            </a:endParaRPr>
          </a:p>
          <a:p>
            <a:pPr algn="ctr"/>
            <a:r>
              <a:rPr lang="zh-CN" altLang="en-US" sz="1200" dirty="0" smtClean="0">
                <a:solidFill>
                  <a:srgbClr val="002060"/>
                </a:solidFill>
              </a:rPr>
              <a:t>第二批模块上线</a:t>
            </a:r>
            <a:endParaRPr lang="zh-CN" altLang="en-US" sz="1200" dirty="0">
              <a:solidFill>
                <a:srgbClr val="002060"/>
              </a:solidFill>
            </a:endParaRPr>
          </a:p>
        </p:txBody>
      </p:sp>
      <p:sp>
        <p:nvSpPr>
          <p:cNvPr id="13" name="线形标注 2(带强调线) 12"/>
          <p:cNvSpPr/>
          <p:nvPr/>
        </p:nvSpPr>
        <p:spPr bwMode="auto">
          <a:xfrm>
            <a:off x="2555776" y="2109420"/>
            <a:ext cx="1224136" cy="432048"/>
          </a:xfrm>
          <a:prstGeom prst="accentCallout2">
            <a:avLst>
              <a:gd name="adj1" fmla="val 18750"/>
              <a:gd name="adj2" fmla="val -3873"/>
              <a:gd name="adj3" fmla="val 18750"/>
              <a:gd name="adj4" fmla="val -16667"/>
              <a:gd name="adj5" fmla="val 157894"/>
              <a:gd name="adj6" fmla="val -17151"/>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200" dirty="0" smtClean="0">
                <a:solidFill>
                  <a:schemeClr val="tx1"/>
                </a:solidFill>
              </a:rPr>
              <a:t>2</a:t>
            </a:r>
            <a:r>
              <a:rPr lang="zh-CN" altLang="en-US" sz="1200" dirty="0" smtClean="0">
                <a:solidFill>
                  <a:schemeClr val="tx1"/>
                </a:solidFill>
              </a:rPr>
              <a:t>月</a:t>
            </a:r>
            <a:r>
              <a:rPr lang="en-US" altLang="zh-CN" sz="1200" dirty="0" smtClean="0">
                <a:solidFill>
                  <a:schemeClr val="tx1"/>
                </a:solidFill>
              </a:rPr>
              <a:t>17</a:t>
            </a:r>
            <a:r>
              <a:rPr lang="zh-CN" altLang="en-US" sz="1200" dirty="0" smtClean="0">
                <a:solidFill>
                  <a:schemeClr val="tx1"/>
                </a:solidFill>
              </a:rPr>
              <a:t>日电子运维</a:t>
            </a:r>
            <a:endParaRPr lang="en-US" altLang="zh-CN" sz="1200" dirty="0" smtClean="0">
              <a:solidFill>
                <a:schemeClr val="tx1"/>
              </a:solidFill>
            </a:endParaRPr>
          </a:p>
          <a:p>
            <a:pPr algn="ctr"/>
            <a:r>
              <a:rPr lang="zh-CN" altLang="en-US" sz="1200" dirty="0" smtClean="0">
                <a:solidFill>
                  <a:schemeClr val="tx1"/>
                </a:solidFill>
              </a:rPr>
              <a:t>接口改造结束</a:t>
            </a:r>
            <a:endParaRPr lang="zh-CN" altLang="en-US" sz="1200" dirty="0">
              <a:solidFill>
                <a:schemeClr val="tx1"/>
              </a:solidFill>
            </a:endParaRPr>
          </a:p>
        </p:txBody>
      </p:sp>
      <p:graphicFrame>
        <p:nvGraphicFramePr>
          <p:cNvPr id="14" name="Table 2"/>
          <p:cNvGraphicFramePr>
            <a:graphicFrameLocks noGrp="1"/>
          </p:cNvGraphicFramePr>
          <p:nvPr>
            <p:extLst>
              <p:ext uri="{D42A27DB-BD31-4B8C-83A1-F6EECF244321}">
                <p14:modId xmlns:p14="http://schemas.microsoft.com/office/powerpoint/2010/main" val="899325478"/>
              </p:ext>
            </p:extLst>
          </p:nvPr>
        </p:nvGraphicFramePr>
        <p:xfrm>
          <a:off x="251520" y="2658372"/>
          <a:ext cx="8713665" cy="288528"/>
        </p:xfrm>
        <a:graphic>
          <a:graphicData uri="http://schemas.openxmlformats.org/drawingml/2006/table">
            <a:tbl>
              <a:tblPr>
                <a:tableStyleId>{5C22544A-7EE6-4342-B048-85BDC9FD1C3A}</a:tableStyleId>
              </a:tblPr>
              <a:tblGrid>
                <a:gridCol w="1742733"/>
                <a:gridCol w="1742733"/>
                <a:gridCol w="1742733"/>
                <a:gridCol w="1742733"/>
                <a:gridCol w="1742733"/>
              </a:tblGrid>
              <a:tr h="288528">
                <a:tc>
                  <a:txBody>
                    <a:bodyPr/>
                    <a:lstStyle/>
                    <a:p>
                      <a:pPr algn="ctr" fontAlgn="b"/>
                      <a:r>
                        <a:rPr lang="en-US" altLang="zh-CN" sz="1100" b="1" u="none" strike="noStrike" dirty="0" smtClean="0">
                          <a:solidFill>
                            <a:schemeClr val="bg1"/>
                          </a:solidFill>
                          <a:effectLst/>
                          <a:latin typeface="微软雅黑" pitchFamily="34" charset="-122"/>
                          <a:ea typeface="微软雅黑" pitchFamily="34" charset="-122"/>
                        </a:rPr>
                        <a:t>1</a:t>
                      </a:r>
                      <a:r>
                        <a:rPr lang="zh-CN" altLang="en-US" sz="1100" b="1" u="none" strike="noStrike" dirty="0" smtClean="0">
                          <a:solidFill>
                            <a:schemeClr val="bg1"/>
                          </a:solidFill>
                          <a:effectLst/>
                          <a:latin typeface="微软雅黑" pitchFamily="34" charset="-122"/>
                          <a:ea typeface="微软雅黑" pitchFamily="34" charset="-122"/>
                        </a:rPr>
                        <a:t>月</a:t>
                      </a:r>
                      <a:endParaRPr lang="zh-CN" altLang="en-US" sz="1100" b="1"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c>
                  <a:txBody>
                    <a:bodyPr/>
                    <a:lstStyle/>
                    <a:p>
                      <a:pPr algn="ctr" fontAlgn="b"/>
                      <a:r>
                        <a:rPr lang="en-US" altLang="zh-CN" sz="1100" b="0" u="none" strike="noStrike" dirty="0" smtClean="0">
                          <a:solidFill>
                            <a:schemeClr val="bg1"/>
                          </a:solidFill>
                          <a:effectLst/>
                          <a:latin typeface="微软雅黑" pitchFamily="34" charset="-122"/>
                          <a:ea typeface="微软雅黑" pitchFamily="34" charset="-122"/>
                        </a:rPr>
                        <a:t>2</a:t>
                      </a:r>
                      <a:r>
                        <a:rPr lang="zh-CN" altLang="en-US" sz="1100" b="0" u="none" strike="noStrike" dirty="0" smtClean="0">
                          <a:solidFill>
                            <a:schemeClr val="bg1"/>
                          </a:solidFill>
                          <a:effectLst/>
                          <a:latin typeface="微软雅黑" pitchFamily="34" charset="-122"/>
                          <a:ea typeface="微软雅黑" pitchFamily="34" charset="-122"/>
                        </a:rPr>
                        <a:t>月</a:t>
                      </a:r>
                      <a:endParaRPr lang="zh-CN" altLang="en-US" sz="1100" b="0"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c>
                  <a:txBody>
                    <a:bodyPr/>
                    <a:lstStyle/>
                    <a:p>
                      <a:pPr algn="ctr" fontAlgn="b"/>
                      <a:r>
                        <a:rPr lang="en-US" altLang="zh-CN" sz="1100" b="1" u="none" strike="noStrike" dirty="0" smtClean="0">
                          <a:solidFill>
                            <a:schemeClr val="bg1"/>
                          </a:solidFill>
                          <a:effectLst/>
                          <a:latin typeface="微软雅黑" pitchFamily="34" charset="-122"/>
                          <a:ea typeface="微软雅黑" pitchFamily="34" charset="-122"/>
                        </a:rPr>
                        <a:t>3</a:t>
                      </a:r>
                      <a:r>
                        <a:rPr lang="zh-CN" altLang="en-US" sz="1100" b="1" u="none" strike="noStrike" dirty="0" smtClean="0">
                          <a:solidFill>
                            <a:schemeClr val="bg1"/>
                          </a:solidFill>
                          <a:effectLst/>
                          <a:latin typeface="微软雅黑" pitchFamily="34" charset="-122"/>
                          <a:ea typeface="微软雅黑" pitchFamily="34" charset="-122"/>
                        </a:rPr>
                        <a:t>月</a:t>
                      </a:r>
                      <a:endParaRPr lang="zh-CN" altLang="en-US" sz="1100" b="1"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c>
                  <a:txBody>
                    <a:bodyPr/>
                    <a:lstStyle/>
                    <a:p>
                      <a:pPr algn="ctr" fontAlgn="b"/>
                      <a:r>
                        <a:rPr lang="en-US" altLang="zh-CN" sz="1100" b="1" i="0" u="none" strike="noStrike" dirty="0" smtClean="0">
                          <a:solidFill>
                            <a:schemeClr val="bg1"/>
                          </a:solidFill>
                          <a:effectLst/>
                          <a:latin typeface="微软雅黑" pitchFamily="34" charset="-122"/>
                          <a:ea typeface="微软雅黑" pitchFamily="34" charset="-122"/>
                        </a:rPr>
                        <a:t>4</a:t>
                      </a:r>
                      <a:r>
                        <a:rPr lang="zh-CN" altLang="en-US" sz="1100" b="1" i="0" u="none" strike="noStrike" dirty="0" smtClean="0">
                          <a:solidFill>
                            <a:schemeClr val="bg1"/>
                          </a:solidFill>
                          <a:effectLst/>
                          <a:latin typeface="微软雅黑" pitchFamily="34" charset="-122"/>
                          <a:ea typeface="微软雅黑" pitchFamily="34" charset="-122"/>
                        </a:rPr>
                        <a:t>月</a:t>
                      </a:r>
                      <a:endParaRPr lang="zh-CN" altLang="en-US" sz="1100" b="1"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c>
                  <a:txBody>
                    <a:bodyPr/>
                    <a:lstStyle/>
                    <a:p>
                      <a:pPr algn="ctr" fontAlgn="b"/>
                      <a:r>
                        <a:rPr lang="en-US" altLang="zh-CN" sz="1100" b="0" u="none" strike="noStrike" dirty="0" smtClean="0">
                          <a:solidFill>
                            <a:schemeClr val="bg1"/>
                          </a:solidFill>
                          <a:effectLst/>
                          <a:latin typeface="微软雅黑" pitchFamily="34" charset="-122"/>
                          <a:ea typeface="微软雅黑" pitchFamily="34" charset="-122"/>
                        </a:rPr>
                        <a:t>5</a:t>
                      </a:r>
                      <a:r>
                        <a:rPr lang="zh-CN" altLang="en-US" sz="1100" b="0" u="none" strike="noStrike" dirty="0" smtClean="0">
                          <a:solidFill>
                            <a:schemeClr val="bg1"/>
                          </a:solidFill>
                          <a:effectLst/>
                          <a:latin typeface="微软雅黑" pitchFamily="34" charset="-122"/>
                          <a:ea typeface="微软雅黑" pitchFamily="34" charset="-122"/>
                        </a:rPr>
                        <a:t>月</a:t>
                      </a:r>
                      <a:endParaRPr lang="zh-CN" altLang="en-US" sz="1100" b="0"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r>
            </a:tbl>
          </a:graphicData>
        </a:graphic>
      </p:graphicFrame>
      <p:grpSp>
        <p:nvGrpSpPr>
          <p:cNvPr id="15" name="组合 14"/>
          <p:cNvGrpSpPr/>
          <p:nvPr/>
        </p:nvGrpSpPr>
        <p:grpSpPr>
          <a:xfrm>
            <a:off x="5480808" y="2370340"/>
            <a:ext cx="216024" cy="360040"/>
            <a:chOff x="539552" y="5805264"/>
            <a:chExt cx="432048" cy="648072"/>
          </a:xfrm>
        </p:grpSpPr>
        <p:sp>
          <p:nvSpPr>
            <p:cNvPr id="16" name="直角三角形 15"/>
            <p:cNvSpPr/>
            <p:nvPr/>
          </p:nvSpPr>
          <p:spPr bwMode="auto">
            <a:xfrm>
              <a:off x="539552" y="5805264"/>
              <a:ext cx="432048" cy="360040"/>
            </a:xfrm>
            <a:prstGeom prst="rtTriangle">
              <a:avLst/>
            </a:prstGeom>
            <a:solidFill>
              <a:srgbClr val="FF0000"/>
            </a:solidFill>
            <a:ln w="6350">
              <a:solidFill>
                <a:srgbClr val="FF0000"/>
              </a:solidFill>
              <a:miter lim="800000"/>
              <a:headEnd/>
              <a:tailEnd/>
            </a:ln>
            <a:effectLst>
              <a:outerShdw dist="38100" sx="1000" sy="1000" algn="tl" rotWithShape="0">
                <a:prstClr val="black"/>
              </a:outerShdw>
            </a:effectLst>
          </p:spPr>
          <p:txBody>
            <a:bodyPr lIns="45720" rIns="45720" rtlCol="0" anchor="ctr"/>
            <a:lstStyle/>
            <a:p>
              <a:pPr algn="ctr" eaLnBrk="0" fontAlgn="auto" hangingPunct="0">
                <a:spcBef>
                  <a:spcPts val="0"/>
                </a:spcBef>
                <a:spcAft>
                  <a:spcPts val="0"/>
                </a:spcAft>
              </a:pPr>
              <a:endParaRPr lang="zh-CN" altLang="en-US" sz="1200" kern="0" dirty="0" smtClean="0">
                <a:latin typeface="微软雅黑" pitchFamily="34" charset="-122"/>
                <a:ea typeface="微软雅黑" pitchFamily="34" charset="-122"/>
              </a:endParaRPr>
            </a:p>
          </p:txBody>
        </p:sp>
        <p:cxnSp>
          <p:nvCxnSpPr>
            <p:cNvPr id="17" name="直接连接符 16"/>
            <p:cNvCxnSpPr/>
            <p:nvPr/>
          </p:nvCxnSpPr>
          <p:spPr>
            <a:xfrm>
              <a:off x="539552" y="6093296"/>
              <a:ext cx="0" cy="360040"/>
            </a:xfrm>
            <a:prstGeom prst="lin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191584" y="2356692"/>
            <a:ext cx="216024" cy="360040"/>
            <a:chOff x="539552" y="5805264"/>
            <a:chExt cx="432048" cy="648072"/>
          </a:xfrm>
        </p:grpSpPr>
        <p:sp>
          <p:nvSpPr>
            <p:cNvPr id="19" name="直角三角形 18"/>
            <p:cNvSpPr/>
            <p:nvPr/>
          </p:nvSpPr>
          <p:spPr bwMode="auto">
            <a:xfrm>
              <a:off x="539552" y="5805264"/>
              <a:ext cx="432048" cy="360040"/>
            </a:xfrm>
            <a:prstGeom prst="rtTriangle">
              <a:avLst/>
            </a:prstGeom>
            <a:solidFill>
              <a:srgbClr val="FF0000"/>
            </a:solidFill>
            <a:ln w="6350">
              <a:solidFill>
                <a:srgbClr val="FF0000"/>
              </a:solidFill>
              <a:miter lim="800000"/>
              <a:headEnd/>
              <a:tailEnd/>
            </a:ln>
            <a:effectLst>
              <a:outerShdw dist="38100" sx="1000" sy="1000" algn="tl" rotWithShape="0">
                <a:prstClr val="black"/>
              </a:outerShdw>
            </a:effectLst>
          </p:spPr>
          <p:txBody>
            <a:bodyPr lIns="45720" rIns="45720" rtlCol="0" anchor="ctr"/>
            <a:lstStyle/>
            <a:p>
              <a:pPr algn="ctr" eaLnBrk="0" fontAlgn="auto" hangingPunct="0">
                <a:spcBef>
                  <a:spcPts val="0"/>
                </a:spcBef>
                <a:spcAft>
                  <a:spcPts val="0"/>
                </a:spcAft>
              </a:pPr>
              <a:endParaRPr lang="zh-CN" altLang="en-US" sz="1200" kern="0" dirty="0" smtClean="0">
                <a:latin typeface="微软雅黑" pitchFamily="34" charset="-122"/>
                <a:ea typeface="微软雅黑" pitchFamily="34" charset="-122"/>
              </a:endParaRPr>
            </a:p>
          </p:txBody>
        </p:sp>
        <p:cxnSp>
          <p:nvCxnSpPr>
            <p:cNvPr id="20" name="直接连接符 19"/>
            <p:cNvCxnSpPr/>
            <p:nvPr/>
          </p:nvCxnSpPr>
          <p:spPr>
            <a:xfrm>
              <a:off x="539552" y="6093296"/>
              <a:ext cx="0" cy="360040"/>
            </a:xfrm>
            <a:prstGeom prst="lin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aphicFrame>
        <p:nvGraphicFramePr>
          <p:cNvPr id="21" name="表格 20"/>
          <p:cNvGraphicFramePr>
            <a:graphicFrameLocks noGrp="1"/>
          </p:cNvGraphicFramePr>
          <p:nvPr>
            <p:extLst>
              <p:ext uri="{D42A27DB-BD31-4B8C-83A1-F6EECF244321}">
                <p14:modId xmlns:p14="http://schemas.microsoft.com/office/powerpoint/2010/main" val="319516812"/>
              </p:ext>
            </p:extLst>
          </p:nvPr>
        </p:nvGraphicFramePr>
        <p:xfrm>
          <a:off x="251520" y="2996952"/>
          <a:ext cx="8856984" cy="3827400"/>
        </p:xfrm>
        <a:graphic>
          <a:graphicData uri="http://schemas.openxmlformats.org/drawingml/2006/table">
            <a:tbl>
              <a:tblPr>
                <a:tableStyleId>{22838BEF-8BB2-4498-84A7-C5851F593DF1}</a:tableStyleId>
              </a:tblPr>
              <a:tblGrid>
                <a:gridCol w="2304256"/>
                <a:gridCol w="2664296"/>
                <a:gridCol w="985452"/>
                <a:gridCol w="1470125"/>
                <a:gridCol w="1432855"/>
              </a:tblGrid>
              <a:tr h="265280">
                <a:tc gridSpan="2">
                  <a:txBody>
                    <a:bodyPr/>
                    <a:lstStyle/>
                    <a:p>
                      <a:pPr algn="ctr" fontAlgn="ctr"/>
                      <a:r>
                        <a:rPr lang="zh-CN" altLang="en-US" sz="1600" u="none" strike="noStrike" dirty="0"/>
                        <a:t>任务名称</a:t>
                      </a:r>
                      <a:endParaRPr lang="zh-CN" altLang="en-US" sz="1600" b="1" i="0" u="none" strike="noStrike" dirty="0">
                        <a:solidFill>
                          <a:schemeClr val="bg1"/>
                        </a:solidFill>
                        <a:latin typeface="+mj-lt"/>
                      </a:endParaRPr>
                    </a:p>
                  </a:txBody>
                  <a:tcPr marL="7362" marR="7362" marT="36000" marB="36000" anchor="ctr">
                    <a:solidFill>
                      <a:srgbClr val="79C1E5"/>
                    </a:solidFill>
                  </a:tcPr>
                </a:tc>
                <a:tc hMerge="1">
                  <a:txBody>
                    <a:bodyPr/>
                    <a:lstStyle/>
                    <a:p>
                      <a:endParaRPr lang="zh-CN" altLang="en-US"/>
                    </a:p>
                  </a:txBody>
                  <a:tcPr/>
                </a:tc>
                <a:tc>
                  <a:txBody>
                    <a:bodyPr/>
                    <a:lstStyle/>
                    <a:p>
                      <a:pPr algn="ctr" fontAlgn="ctr"/>
                      <a:r>
                        <a:rPr lang="zh-CN" altLang="en-US" sz="1600" u="none" strike="noStrike" dirty="0"/>
                        <a:t>工期</a:t>
                      </a:r>
                      <a:endParaRPr lang="zh-CN" altLang="en-US" sz="1600" b="1" i="0" u="none" strike="noStrike" dirty="0">
                        <a:solidFill>
                          <a:schemeClr val="bg1"/>
                        </a:solidFill>
                        <a:latin typeface="+mj-lt"/>
                      </a:endParaRPr>
                    </a:p>
                  </a:txBody>
                  <a:tcPr marL="7362" marR="7362" marT="36000" marB="36000" anchor="ctr">
                    <a:solidFill>
                      <a:srgbClr val="79C1E5"/>
                    </a:solidFill>
                  </a:tcPr>
                </a:tc>
                <a:tc>
                  <a:txBody>
                    <a:bodyPr/>
                    <a:lstStyle/>
                    <a:p>
                      <a:pPr algn="ctr" fontAlgn="ctr"/>
                      <a:r>
                        <a:rPr lang="zh-CN" altLang="en-US" sz="1600" u="none" strike="noStrike" dirty="0"/>
                        <a:t>开始时间</a:t>
                      </a:r>
                      <a:endParaRPr lang="zh-CN" altLang="en-US" sz="1600" b="1" i="0" u="none" strike="noStrike" dirty="0">
                        <a:solidFill>
                          <a:schemeClr val="bg1"/>
                        </a:solidFill>
                        <a:latin typeface="+mj-lt"/>
                      </a:endParaRPr>
                    </a:p>
                  </a:txBody>
                  <a:tcPr marL="7362" marR="7362" marT="36000" marB="36000" anchor="ctr">
                    <a:solidFill>
                      <a:srgbClr val="79C1E5"/>
                    </a:solidFill>
                  </a:tcPr>
                </a:tc>
                <a:tc>
                  <a:txBody>
                    <a:bodyPr/>
                    <a:lstStyle/>
                    <a:p>
                      <a:pPr algn="ctr" fontAlgn="ctr"/>
                      <a:r>
                        <a:rPr lang="zh-CN" altLang="en-US" sz="1600" u="none" strike="noStrike" dirty="0"/>
                        <a:t>完成时间</a:t>
                      </a:r>
                      <a:endParaRPr lang="zh-CN" altLang="en-US" sz="1600" b="1" i="0" u="none" strike="noStrike" dirty="0">
                        <a:solidFill>
                          <a:schemeClr val="bg1"/>
                        </a:solidFill>
                        <a:latin typeface="+mj-lt"/>
                      </a:endParaRPr>
                    </a:p>
                  </a:txBody>
                  <a:tcPr marL="7362" marR="7362" marT="36000" marB="36000" anchor="ctr">
                    <a:solidFill>
                      <a:srgbClr val="79C1E5"/>
                    </a:solidFill>
                  </a:tcPr>
                </a:tc>
              </a:tr>
              <a:tr h="265280">
                <a:tc rowSpan="2">
                  <a:txBody>
                    <a:bodyPr/>
                    <a:lstStyle/>
                    <a:p>
                      <a:pPr algn="l" fontAlgn="ctr"/>
                      <a:r>
                        <a:rPr lang="zh-CN" altLang="en-US" sz="1300" u="none" strike="noStrike" dirty="0"/>
                        <a:t>电子运维模块开发和单元测试</a:t>
                      </a:r>
                      <a:endParaRPr lang="zh-CN" altLang="en-US" sz="1300" b="0" i="0" u="none" strike="noStrike" dirty="0">
                        <a:solidFill>
                          <a:srgbClr val="000000"/>
                        </a:solidFill>
                        <a:latin typeface="+mj-lt"/>
                      </a:endParaRPr>
                    </a:p>
                  </a:txBody>
                  <a:tcPr marL="7362" marR="7362" marT="36000" marB="36000" anchor="ctr">
                    <a:noFill/>
                  </a:tcPr>
                </a:tc>
                <a:tc>
                  <a:txBody>
                    <a:bodyPr/>
                    <a:lstStyle/>
                    <a:p>
                      <a:pPr algn="l" fontAlgn="ctr"/>
                      <a:r>
                        <a:rPr lang="zh-CN" altLang="en-US" sz="1300" u="none" strike="noStrike" dirty="0"/>
                        <a:t>第一批在线开发模块</a:t>
                      </a:r>
                      <a:endParaRPr lang="zh-CN" altLang="en-US" sz="1300" b="0" i="0" u="none" strike="noStrike" dirty="0">
                        <a:solidFill>
                          <a:srgbClr val="000000"/>
                        </a:solidFill>
                        <a:latin typeface="+mj-lt"/>
                      </a:endParaRPr>
                    </a:p>
                  </a:txBody>
                  <a:tcPr marL="198783" marR="7362" marT="36000" marB="36000" anchor="ctr">
                    <a:noFill/>
                  </a:tcPr>
                </a:tc>
                <a:tc>
                  <a:txBody>
                    <a:bodyPr/>
                    <a:lstStyle/>
                    <a:p>
                      <a:pPr algn="l" fontAlgn="ctr"/>
                      <a:r>
                        <a:rPr lang="en-US" altLang="zh-CN" sz="1300" u="none" strike="noStrike" dirty="0"/>
                        <a:t>18 </a:t>
                      </a:r>
                      <a:r>
                        <a:rPr lang="zh-CN" altLang="en-US" sz="1300" u="none" strike="noStrike" dirty="0"/>
                        <a:t>个工作日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1</a:t>
                      </a:r>
                      <a:r>
                        <a:rPr lang="zh-CN" altLang="en-US" sz="1300" u="none" strike="noStrike" dirty="0"/>
                        <a:t>月</a:t>
                      </a:r>
                      <a:r>
                        <a:rPr lang="en-US" altLang="zh-CN" sz="1300" u="none" strike="noStrike" dirty="0"/>
                        <a:t>15</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2</a:t>
                      </a:r>
                      <a:r>
                        <a:rPr lang="zh-CN" altLang="en-US" sz="1300" u="none" strike="noStrike"/>
                        <a:t>月</a:t>
                      </a:r>
                      <a:r>
                        <a:rPr lang="en-US" altLang="zh-CN" sz="1300" u="none" strike="noStrike"/>
                        <a:t>8</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r>
              <a:tr h="265280">
                <a:tc vMerge="1">
                  <a:txBody>
                    <a:bodyPr/>
                    <a:lstStyle/>
                    <a:p>
                      <a:endParaRPr lang="zh-CN" altLang="en-US"/>
                    </a:p>
                  </a:txBody>
                  <a:tcPr/>
                </a:tc>
                <a:tc>
                  <a:txBody>
                    <a:bodyPr/>
                    <a:lstStyle/>
                    <a:p>
                      <a:pPr algn="l" fontAlgn="ctr"/>
                      <a:r>
                        <a:rPr lang="zh-CN" altLang="en-US" sz="1300" u="none" strike="noStrike" dirty="0"/>
                        <a:t>第二批在线开发模块</a:t>
                      </a:r>
                      <a:endParaRPr lang="zh-CN" altLang="en-US" sz="1300" b="0" i="0" u="none" strike="noStrike" dirty="0">
                        <a:solidFill>
                          <a:srgbClr val="0070C0"/>
                        </a:solidFill>
                        <a:latin typeface="+mj-lt"/>
                      </a:endParaRPr>
                    </a:p>
                  </a:txBody>
                  <a:tcPr marL="198783" marR="7362" marT="36000" marB="36000" anchor="ctr">
                    <a:noFill/>
                  </a:tcPr>
                </a:tc>
                <a:tc>
                  <a:txBody>
                    <a:bodyPr/>
                    <a:lstStyle/>
                    <a:p>
                      <a:pPr algn="l" fontAlgn="ctr"/>
                      <a:r>
                        <a:rPr lang="en-US" altLang="zh-CN" sz="1300" u="none" strike="noStrike"/>
                        <a:t>25 </a:t>
                      </a:r>
                      <a:r>
                        <a:rPr lang="zh-CN" altLang="en-US" sz="1300" u="none" strike="noStrike"/>
                        <a:t>个工作日</a:t>
                      </a:r>
                      <a:endParaRPr lang="zh-CN" altLang="en-US" sz="1300" b="0" i="0" u="none" strike="noStrike">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1</a:t>
                      </a:r>
                      <a:r>
                        <a:rPr lang="zh-CN" altLang="en-US" sz="1300" u="none" strike="noStrike"/>
                        <a:t>月</a:t>
                      </a:r>
                      <a:r>
                        <a:rPr lang="en-US" altLang="zh-CN" sz="1300" u="none" strike="noStrike"/>
                        <a:t>15</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2</a:t>
                      </a:r>
                      <a:r>
                        <a:rPr lang="zh-CN" altLang="en-US" sz="1300" u="none" strike="noStrike"/>
                        <a:t>月</a:t>
                      </a:r>
                      <a:r>
                        <a:rPr lang="en-US" altLang="zh-CN" sz="1300" u="none" strike="noStrike"/>
                        <a:t>22</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r>
              <a:tr h="265280">
                <a:tc rowSpan="2">
                  <a:txBody>
                    <a:bodyPr/>
                    <a:lstStyle/>
                    <a:p>
                      <a:pPr algn="l" fontAlgn="ctr"/>
                      <a:r>
                        <a:rPr lang="zh-CN" altLang="en-US" sz="1300" u="none" strike="noStrike" dirty="0"/>
                        <a:t>电子运维应用集成测试</a:t>
                      </a:r>
                      <a:endParaRPr lang="zh-CN" altLang="en-US" sz="1300" b="0" i="0" u="none" strike="noStrike" dirty="0">
                        <a:solidFill>
                          <a:srgbClr val="000000"/>
                        </a:solidFill>
                        <a:latin typeface="+mj-lt"/>
                      </a:endParaRPr>
                    </a:p>
                  </a:txBody>
                  <a:tcPr marL="7362" marR="7362" marT="36000" marB="36000" anchor="ctr">
                    <a:noFill/>
                  </a:tcPr>
                </a:tc>
                <a:tc>
                  <a:txBody>
                    <a:bodyPr/>
                    <a:lstStyle/>
                    <a:p>
                      <a:pPr algn="l" fontAlgn="ctr"/>
                      <a:r>
                        <a:rPr lang="zh-CN" altLang="en-US" sz="1300" u="none" strike="noStrike" dirty="0"/>
                        <a:t>第一批应用模块集成测试执行</a:t>
                      </a:r>
                      <a:endParaRPr lang="zh-CN" altLang="en-US" sz="1300" b="0" i="0" u="none" strike="noStrike" dirty="0">
                        <a:solidFill>
                          <a:srgbClr val="000000"/>
                        </a:solidFill>
                        <a:latin typeface="+mj-lt"/>
                      </a:endParaRPr>
                    </a:p>
                  </a:txBody>
                  <a:tcPr marL="198783" marR="7362" marT="36000" marB="36000" anchor="ctr">
                    <a:noFill/>
                  </a:tcPr>
                </a:tc>
                <a:tc>
                  <a:txBody>
                    <a:bodyPr/>
                    <a:lstStyle/>
                    <a:p>
                      <a:pPr algn="l" fontAlgn="ctr"/>
                      <a:r>
                        <a:rPr lang="en-US" altLang="zh-CN" sz="1300" u="none" strike="noStrike" dirty="0"/>
                        <a:t>20 </a:t>
                      </a:r>
                      <a:r>
                        <a:rPr lang="zh-CN" altLang="en-US" sz="1300" u="none" strike="noStrike" dirty="0"/>
                        <a:t>个工作日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2</a:t>
                      </a:r>
                      <a:r>
                        <a:rPr lang="zh-CN" altLang="en-US" sz="1300" u="none" strike="noStrike"/>
                        <a:t>月</a:t>
                      </a:r>
                      <a:r>
                        <a:rPr lang="en-US" altLang="zh-CN" sz="1300" u="none" strike="noStrike"/>
                        <a:t>16</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3</a:t>
                      </a:r>
                      <a:r>
                        <a:rPr lang="zh-CN" altLang="en-US" sz="1300" u="none" strike="noStrike"/>
                        <a:t>月</a:t>
                      </a:r>
                      <a:r>
                        <a:rPr lang="en-US" altLang="zh-CN" sz="1300" u="none" strike="noStrike"/>
                        <a:t>13</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r>
              <a:tr h="265280">
                <a:tc vMerge="1">
                  <a:txBody>
                    <a:bodyPr/>
                    <a:lstStyle/>
                    <a:p>
                      <a:endParaRPr lang="zh-CN" altLang="en-US"/>
                    </a:p>
                  </a:txBody>
                  <a:tcPr/>
                </a:tc>
                <a:tc>
                  <a:txBody>
                    <a:bodyPr/>
                    <a:lstStyle/>
                    <a:p>
                      <a:pPr algn="l" fontAlgn="ctr"/>
                      <a:r>
                        <a:rPr lang="zh-CN" altLang="en-US" sz="1300" u="none" strike="noStrike" dirty="0"/>
                        <a:t>第二批应用模块集成测试执行</a:t>
                      </a:r>
                      <a:endParaRPr lang="zh-CN" altLang="en-US" sz="1300" b="0" i="0" u="none" strike="noStrike" dirty="0">
                        <a:solidFill>
                          <a:srgbClr val="0070C0"/>
                        </a:solidFill>
                        <a:latin typeface="+mj-lt"/>
                      </a:endParaRPr>
                    </a:p>
                  </a:txBody>
                  <a:tcPr marL="198783" marR="7362" marT="36000" marB="36000" anchor="ctr">
                    <a:noFill/>
                  </a:tcPr>
                </a:tc>
                <a:tc>
                  <a:txBody>
                    <a:bodyPr/>
                    <a:lstStyle/>
                    <a:p>
                      <a:pPr algn="l" fontAlgn="ctr"/>
                      <a:r>
                        <a:rPr lang="en-US" altLang="zh-CN" sz="1300" u="none" strike="noStrike" dirty="0"/>
                        <a:t>33 </a:t>
                      </a:r>
                      <a:r>
                        <a:rPr lang="zh-CN" altLang="en-US" sz="1300" u="none" strike="noStrike" dirty="0"/>
                        <a:t>个工作日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2</a:t>
                      </a:r>
                      <a:r>
                        <a:rPr lang="zh-CN" altLang="en-US" sz="1300" u="none" strike="noStrike" dirty="0"/>
                        <a:t>月</a:t>
                      </a:r>
                      <a:r>
                        <a:rPr lang="en-US" altLang="zh-CN" sz="1300" u="none" strike="noStrike" dirty="0"/>
                        <a:t>25</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4</a:t>
                      </a:r>
                      <a:r>
                        <a:rPr lang="zh-CN" altLang="en-US" sz="1300" u="none" strike="noStrike"/>
                        <a:t>月</a:t>
                      </a:r>
                      <a:r>
                        <a:rPr lang="en-US" altLang="zh-CN" sz="1300" u="none" strike="noStrike"/>
                        <a:t>10</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r>
              <a:tr h="265280">
                <a:tc rowSpan="2">
                  <a:txBody>
                    <a:bodyPr/>
                    <a:lstStyle/>
                    <a:p>
                      <a:pPr algn="l" fontAlgn="ctr"/>
                      <a:r>
                        <a:rPr lang="zh-CN" altLang="en-US" sz="1300" u="none" strike="noStrike" dirty="0"/>
                        <a:t>电子运维应用验收测试</a:t>
                      </a:r>
                      <a:endParaRPr lang="zh-CN" altLang="en-US" sz="1300" b="0" i="0" u="none" strike="noStrike" dirty="0">
                        <a:solidFill>
                          <a:srgbClr val="000000"/>
                        </a:solidFill>
                        <a:latin typeface="+mj-lt"/>
                      </a:endParaRPr>
                    </a:p>
                  </a:txBody>
                  <a:tcPr marL="7362" marR="7362" marT="36000" marB="36000" anchor="ctr">
                    <a:noFill/>
                  </a:tcPr>
                </a:tc>
                <a:tc>
                  <a:txBody>
                    <a:bodyPr/>
                    <a:lstStyle/>
                    <a:p>
                      <a:pPr algn="l" fontAlgn="ctr"/>
                      <a:r>
                        <a:rPr lang="zh-CN" altLang="en-US" sz="1300" u="none" strike="noStrike" dirty="0"/>
                        <a:t>第一批应用模块验收测试</a:t>
                      </a:r>
                      <a:endParaRPr lang="zh-CN" altLang="en-US" sz="1300" b="0" i="0" u="none" strike="noStrike" dirty="0">
                        <a:solidFill>
                          <a:srgbClr val="000000"/>
                        </a:solidFill>
                        <a:latin typeface="+mj-lt"/>
                      </a:endParaRPr>
                    </a:p>
                  </a:txBody>
                  <a:tcPr marL="198783" marR="7362" marT="36000" marB="36000" anchor="ctr">
                    <a:noFill/>
                  </a:tcPr>
                </a:tc>
                <a:tc>
                  <a:txBody>
                    <a:bodyPr/>
                    <a:lstStyle/>
                    <a:p>
                      <a:pPr algn="l" fontAlgn="ctr"/>
                      <a:r>
                        <a:rPr lang="en-US" altLang="zh-CN" sz="1300" u="none" strike="noStrike" dirty="0"/>
                        <a:t>12 </a:t>
                      </a:r>
                      <a:r>
                        <a:rPr lang="zh-CN" altLang="en-US" sz="1300" u="none" strike="noStrike" dirty="0"/>
                        <a:t>个工作日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3</a:t>
                      </a:r>
                      <a:r>
                        <a:rPr lang="zh-CN" altLang="en-US" sz="1300" u="none" strike="noStrike" dirty="0"/>
                        <a:t>月</a:t>
                      </a:r>
                      <a:r>
                        <a:rPr lang="en-US" altLang="zh-CN" sz="1300" u="none" strike="noStrike" dirty="0"/>
                        <a:t>4</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3</a:t>
                      </a:r>
                      <a:r>
                        <a:rPr lang="zh-CN" altLang="en-US" sz="1300" u="none" strike="noStrike"/>
                        <a:t>月</a:t>
                      </a:r>
                      <a:r>
                        <a:rPr lang="en-US" altLang="zh-CN" sz="1300" u="none" strike="noStrike"/>
                        <a:t>19</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r>
              <a:tr h="265280">
                <a:tc vMerge="1">
                  <a:txBody>
                    <a:bodyPr/>
                    <a:lstStyle/>
                    <a:p>
                      <a:endParaRPr lang="zh-CN" altLang="en-US"/>
                    </a:p>
                  </a:txBody>
                  <a:tcPr/>
                </a:tc>
                <a:tc>
                  <a:txBody>
                    <a:bodyPr/>
                    <a:lstStyle/>
                    <a:p>
                      <a:pPr algn="l" fontAlgn="ctr"/>
                      <a:r>
                        <a:rPr lang="zh-CN" altLang="en-US" sz="1300" u="none" strike="noStrike" dirty="0"/>
                        <a:t>第二批应用模块验收测试</a:t>
                      </a:r>
                      <a:endParaRPr lang="zh-CN" altLang="en-US" sz="1300" b="0" i="0" u="none" strike="noStrike" dirty="0">
                        <a:solidFill>
                          <a:srgbClr val="0070C0"/>
                        </a:solidFill>
                        <a:latin typeface="+mj-lt"/>
                      </a:endParaRPr>
                    </a:p>
                  </a:txBody>
                  <a:tcPr marL="198783" marR="7362" marT="36000" marB="36000" anchor="ctr">
                    <a:noFill/>
                  </a:tcPr>
                </a:tc>
                <a:tc>
                  <a:txBody>
                    <a:bodyPr/>
                    <a:lstStyle/>
                    <a:p>
                      <a:pPr algn="l" fontAlgn="ctr"/>
                      <a:r>
                        <a:rPr lang="en-US" altLang="zh-CN" sz="1300" u="none" strike="noStrike"/>
                        <a:t>14 </a:t>
                      </a:r>
                      <a:r>
                        <a:rPr lang="zh-CN" altLang="en-US" sz="1300" u="none" strike="noStrike"/>
                        <a:t>个工作日</a:t>
                      </a:r>
                      <a:endParaRPr lang="zh-CN" altLang="en-US" sz="1300" b="0" i="0" u="none" strike="noStrike">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4</a:t>
                      </a:r>
                      <a:r>
                        <a:rPr lang="zh-CN" altLang="en-US" sz="1300" u="none" strike="noStrike" dirty="0"/>
                        <a:t>月</a:t>
                      </a:r>
                      <a:r>
                        <a:rPr lang="en-US" altLang="zh-CN" sz="1300" u="none" strike="noStrike" dirty="0"/>
                        <a:t>1</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4</a:t>
                      </a:r>
                      <a:r>
                        <a:rPr lang="zh-CN" altLang="en-US" sz="1300" u="none" strike="noStrike" dirty="0"/>
                        <a:t>月</a:t>
                      </a:r>
                      <a:r>
                        <a:rPr lang="en-US" altLang="zh-CN" sz="1300" u="none" strike="noStrike" dirty="0"/>
                        <a:t>18</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r>
              <a:tr h="265280">
                <a:tc rowSpan="2">
                  <a:txBody>
                    <a:bodyPr/>
                    <a:lstStyle/>
                    <a:p>
                      <a:pPr algn="l" fontAlgn="ctr"/>
                      <a:r>
                        <a:rPr lang="zh-CN" altLang="en-US" sz="1300" u="none" strike="noStrike" dirty="0"/>
                        <a:t>电子运维应用</a:t>
                      </a:r>
                      <a:r>
                        <a:rPr lang="en-US" altLang="zh-CN" sz="1300" u="none" strike="noStrike" dirty="0"/>
                        <a:t>UAT</a:t>
                      </a:r>
                      <a:r>
                        <a:rPr lang="zh-CN" altLang="en-US" sz="1300" u="none" strike="noStrike" dirty="0"/>
                        <a:t>测试</a:t>
                      </a:r>
                      <a:endParaRPr lang="zh-CN" altLang="en-US" sz="1300" b="0" i="0" u="none" strike="noStrike" dirty="0">
                        <a:solidFill>
                          <a:srgbClr val="000000"/>
                        </a:solidFill>
                        <a:latin typeface="+mj-lt"/>
                      </a:endParaRPr>
                    </a:p>
                  </a:txBody>
                  <a:tcPr marL="7362" marR="7362" marT="36000" marB="36000" anchor="ctr">
                    <a:noFill/>
                  </a:tcPr>
                </a:tc>
                <a:tc>
                  <a:txBody>
                    <a:bodyPr/>
                    <a:lstStyle/>
                    <a:p>
                      <a:pPr algn="l" fontAlgn="ctr"/>
                      <a:r>
                        <a:rPr lang="zh-CN" altLang="en-US" sz="1300" u="none" strike="noStrike" dirty="0"/>
                        <a:t>第一批应用模块</a:t>
                      </a:r>
                      <a:r>
                        <a:rPr lang="en-US" altLang="zh-CN" sz="1300" u="none" strike="noStrike" dirty="0"/>
                        <a:t>UAT</a:t>
                      </a:r>
                      <a:r>
                        <a:rPr lang="zh-CN" altLang="en-US" sz="1300" u="none" strike="noStrike" dirty="0"/>
                        <a:t>测试</a:t>
                      </a:r>
                      <a:endParaRPr lang="zh-CN" altLang="en-US" sz="1300" b="0" i="0" u="none" strike="noStrike" dirty="0">
                        <a:solidFill>
                          <a:srgbClr val="000000"/>
                        </a:solidFill>
                        <a:latin typeface="+mj-lt"/>
                      </a:endParaRPr>
                    </a:p>
                  </a:txBody>
                  <a:tcPr marL="198783" marR="7362" marT="36000" marB="36000" anchor="ctr">
                    <a:noFill/>
                  </a:tcPr>
                </a:tc>
                <a:tc>
                  <a:txBody>
                    <a:bodyPr/>
                    <a:lstStyle/>
                    <a:p>
                      <a:pPr algn="l" fontAlgn="ctr"/>
                      <a:r>
                        <a:rPr lang="en-US" altLang="zh-CN" sz="1300" u="none" strike="noStrike"/>
                        <a:t>10 </a:t>
                      </a:r>
                      <a:r>
                        <a:rPr lang="zh-CN" altLang="en-US" sz="1300" u="none" strike="noStrike"/>
                        <a:t>个工作日</a:t>
                      </a:r>
                      <a:endParaRPr lang="zh-CN" altLang="en-US" sz="1300" b="0" i="0" u="none" strike="noStrike">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3</a:t>
                      </a:r>
                      <a:r>
                        <a:rPr lang="zh-CN" altLang="en-US" sz="1300" u="none" strike="noStrike" dirty="0"/>
                        <a:t>月</a:t>
                      </a:r>
                      <a:r>
                        <a:rPr lang="en-US" altLang="zh-CN" sz="1300" u="none" strike="noStrike" dirty="0"/>
                        <a:t>18</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3</a:t>
                      </a:r>
                      <a:r>
                        <a:rPr lang="zh-CN" altLang="en-US" sz="1300" u="none" strike="noStrike" dirty="0"/>
                        <a:t>月</a:t>
                      </a:r>
                      <a:r>
                        <a:rPr lang="en-US" altLang="zh-CN" sz="1300" u="none" strike="noStrike" dirty="0"/>
                        <a:t>29</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r>
              <a:tr h="0">
                <a:tc vMerge="1">
                  <a:txBody>
                    <a:bodyPr/>
                    <a:lstStyle/>
                    <a:p>
                      <a:endParaRPr lang="zh-CN" altLang="en-US"/>
                    </a:p>
                  </a:txBody>
                  <a:tcPr/>
                </a:tc>
                <a:tc>
                  <a:txBody>
                    <a:bodyPr/>
                    <a:lstStyle/>
                    <a:p>
                      <a:pPr algn="l" fontAlgn="ctr"/>
                      <a:r>
                        <a:rPr lang="zh-CN" altLang="en-US" sz="1300" u="none" strike="noStrike" dirty="0"/>
                        <a:t>第二批应用模块</a:t>
                      </a:r>
                      <a:r>
                        <a:rPr lang="en-US" altLang="zh-CN" sz="1300" u="none" strike="noStrike" dirty="0"/>
                        <a:t>UAT</a:t>
                      </a:r>
                      <a:r>
                        <a:rPr lang="zh-CN" altLang="en-US" sz="1300" u="none" strike="noStrike" dirty="0"/>
                        <a:t>测试</a:t>
                      </a:r>
                      <a:endParaRPr lang="zh-CN" altLang="en-US" sz="1300" b="0" i="0" u="none" strike="noStrike" dirty="0">
                        <a:solidFill>
                          <a:srgbClr val="0070C0"/>
                        </a:solidFill>
                        <a:latin typeface="+mj-lt"/>
                      </a:endParaRPr>
                    </a:p>
                  </a:txBody>
                  <a:tcPr marL="198783" marR="7362" marT="36000" marB="36000" anchor="ctr">
                    <a:noFill/>
                  </a:tcPr>
                </a:tc>
                <a:tc>
                  <a:txBody>
                    <a:bodyPr/>
                    <a:lstStyle/>
                    <a:p>
                      <a:pPr algn="l" fontAlgn="ctr"/>
                      <a:r>
                        <a:rPr lang="en-US" altLang="zh-CN" sz="1300" u="none" strike="noStrike"/>
                        <a:t>12 </a:t>
                      </a:r>
                      <a:r>
                        <a:rPr lang="zh-CN" altLang="en-US" sz="1300" u="none" strike="noStrike"/>
                        <a:t>个工作日</a:t>
                      </a:r>
                      <a:endParaRPr lang="zh-CN" altLang="en-US" sz="1300" b="0" i="0" u="none" strike="noStrike">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4</a:t>
                      </a:r>
                      <a:r>
                        <a:rPr lang="zh-CN" altLang="en-US" sz="1300" u="none" strike="noStrike" dirty="0"/>
                        <a:t>月</a:t>
                      </a:r>
                      <a:r>
                        <a:rPr lang="en-US" altLang="zh-CN" sz="1300" u="none" strike="noStrike" dirty="0"/>
                        <a:t>15</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4</a:t>
                      </a:r>
                      <a:r>
                        <a:rPr lang="zh-CN" altLang="en-US" sz="1300" u="none" strike="noStrike" dirty="0"/>
                        <a:t>月</a:t>
                      </a:r>
                      <a:r>
                        <a:rPr lang="en-US" altLang="zh-CN" sz="1300" u="none" strike="noStrike" dirty="0"/>
                        <a:t>30</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r>
              <a:tr h="0">
                <a:tc rowSpan="2">
                  <a:txBody>
                    <a:bodyPr/>
                    <a:lstStyle/>
                    <a:p>
                      <a:pPr algn="l" fontAlgn="ctr"/>
                      <a:r>
                        <a:rPr lang="zh-CN" altLang="en-US" sz="1300" u="none" strike="noStrike" dirty="0">
                          <a:solidFill>
                            <a:srgbClr val="FF0000"/>
                          </a:solidFill>
                        </a:rPr>
                        <a:t>集团、省分配套项目实施</a:t>
                      </a:r>
                      <a:endParaRPr lang="zh-CN" altLang="en-US" sz="1300" b="0" i="0" u="none" strike="noStrike" dirty="0">
                        <a:solidFill>
                          <a:srgbClr val="FF0000"/>
                        </a:solidFill>
                        <a:latin typeface="+mj-lt"/>
                      </a:endParaRPr>
                    </a:p>
                  </a:txBody>
                  <a:tcPr marL="7362" marR="7362" marT="36000" marB="36000" anchor="ctr">
                    <a:noFill/>
                  </a:tcPr>
                </a:tc>
                <a:tc>
                  <a:txBody>
                    <a:bodyPr/>
                    <a:lstStyle/>
                    <a:p>
                      <a:pPr algn="l" fontAlgn="ctr"/>
                      <a:r>
                        <a:rPr lang="zh-CN" altLang="en-US" sz="1300" u="none" strike="noStrike" dirty="0">
                          <a:solidFill>
                            <a:srgbClr val="FF0000"/>
                          </a:solidFill>
                        </a:rPr>
                        <a:t>集团、省分接口改造开发</a:t>
                      </a:r>
                      <a:endParaRPr lang="zh-CN" altLang="en-US" sz="1300" b="0" i="0" u="none" strike="noStrike" dirty="0">
                        <a:solidFill>
                          <a:srgbClr val="FF0000"/>
                        </a:solidFill>
                        <a:latin typeface="+mj-lt"/>
                      </a:endParaRPr>
                    </a:p>
                  </a:txBody>
                  <a:tcPr marL="198783" marR="7362" marT="36000" marB="36000" anchor="ctr">
                    <a:noFill/>
                  </a:tcPr>
                </a:tc>
                <a:tc>
                  <a:txBody>
                    <a:bodyPr/>
                    <a:lstStyle/>
                    <a:p>
                      <a:pPr algn="l" fontAlgn="ctr"/>
                      <a:r>
                        <a:rPr lang="en-US" altLang="zh-CN" sz="1300" u="none" strike="noStrike">
                          <a:solidFill>
                            <a:srgbClr val="FF0000"/>
                          </a:solidFill>
                        </a:rPr>
                        <a:t>22 </a:t>
                      </a:r>
                      <a:r>
                        <a:rPr lang="zh-CN" altLang="en-US" sz="1300" u="none" strike="noStrike">
                          <a:solidFill>
                            <a:srgbClr val="FF0000"/>
                          </a:solidFill>
                        </a:rPr>
                        <a:t>个工作日</a:t>
                      </a:r>
                      <a:endParaRPr lang="zh-CN" altLang="en-US" sz="1300" b="0" i="0" u="none" strike="noStrike">
                        <a:solidFill>
                          <a:srgbClr val="FF0000"/>
                        </a:solidFill>
                        <a:latin typeface="+mj-lt"/>
                      </a:endParaRPr>
                    </a:p>
                  </a:txBody>
                  <a:tcPr marL="7362" marR="7362" marT="36000" marB="36000" anchor="ctr">
                    <a:noFill/>
                  </a:tcPr>
                </a:tc>
                <a:tc>
                  <a:txBody>
                    <a:bodyPr/>
                    <a:lstStyle/>
                    <a:p>
                      <a:pPr algn="r" fontAlgn="ctr"/>
                      <a:r>
                        <a:rPr lang="en-US" altLang="zh-CN" sz="1300" u="none" strike="noStrike" dirty="0">
                          <a:solidFill>
                            <a:srgbClr val="FF0000"/>
                          </a:solidFill>
                        </a:rPr>
                        <a:t>2013</a:t>
                      </a:r>
                      <a:r>
                        <a:rPr lang="zh-CN" altLang="en-US" sz="1300" u="none" strike="noStrike" dirty="0">
                          <a:solidFill>
                            <a:srgbClr val="FF0000"/>
                          </a:solidFill>
                        </a:rPr>
                        <a:t>年</a:t>
                      </a:r>
                      <a:r>
                        <a:rPr lang="en-US" altLang="zh-CN" sz="1300" u="none" strike="noStrike" dirty="0">
                          <a:solidFill>
                            <a:srgbClr val="FF0000"/>
                          </a:solidFill>
                        </a:rPr>
                        <a:t>1</a:t>
                      </a:r>
                      <a:r>
                        <a:rPr lang="zh-CN" altLang="en-US" sz="1300" u="none" strike="noStrike" dirty="0">
                          <a:solidFill>
                            <a:srgbClr val="FF0000"/>
                          </a:solidFill>
                        </a:rPr>
                        <a:t>月</a:t>
                      </a:r>
                      <a:r>
                        <a:rPr lang="en-US" altLang="zh-CN" sz="1300" u="none" strike="noStrike" dirty="0">
                          <a:solidFill>
                            <a:srgbClr val="FF0000"/>
                          </a:solidFill>
                        </a:rPr>
                        <a:t>14</a:t>
                      </a:r>
                      <a:r>
                        <a:rPr lang="zh-CN" altLang="en-US" sz="1300" u="none" strike="noStrike" dirty="0">
                          <a:solidFill>
                            <a:srgbClr val="FF0000"/>
                          </a:solidFill>
                        </a:rPr>
                        <a:t>日</a:t>
                      </a:r>
                      <a:endParaRPr lang="zh-CN" altLang="en-US" sz="1300" b="0" i="0" u="none" strike="noStrike" dirty="0">
                        <a:solidFill>
                          <a:srgbClr val="FF0000"/>
                        </a:solidFill>
                        <a:latin typeface="+mj-lt"/>
                      </a:endParaRPr>
                    </a:p>
                  </a:txBody>
                  <a:tcPr marL="7362" marR="7362" marT="36000" marB="36000" anchor="ctr">
                    <a:noFill/>
                  </a:tcPr>
                </a:tc>
                <a:tc>
                  <a:txBody>
                    <a:bodyPr/>
                    <a:lstStyle/>
                    <a:p>
                      <a:pPr algn="r" fontAlgn="ctr"/>
                      <a:r>
                        <a:rPr lang="en-US" altLang="zh-CN" sz="1300" u="none" strike="noStrike" dirty="0">
                          <a:solidFill>
                            <a:srgbClr val="FF0000"/>
                          </a:solidFill>
                        </a:rPr>
                        <a:t>2013</a:t>
                      </a:r>
                      <a:r>
                        <a:rPr lang="zh-CN" altLang="en-US" sz="1300" u="none" strike="noStrike" dirty="0">
                          <a:solidFill>
                            <a:srgbClr val="FF0000"/>
                          </a:solidFill>
                        </a:rPr>
                        <a:t>年</a:t>
                      </a:r>
                      <a:r>
                        <a:rPr lang="en-US" altLang="zh-CN" sz="1300" u="none" strike="noStrike" dirty="0">
                          <a:solidFill>
                            <a:srgbClr val="FF0000"/>
                          </a:solidFill>
                        </a:rPr>
                        <a:t>2</a:t>
                      </a:r>
                      <a:r>
                        <a:rPr lang="zh-CN" altLang="en-US" sz="1300" u="none" strike="noStrike" dirty="0">
                          <a:solidFill>
                            <a:srgbClr val="FF0000"/>
                          </a:solidFill>
                        </a:rPr>
                        <a:t>月</a:t>
                      </a:r>
                      <a:r>
                        <a:rPr lang="en-US" altLang="zh-CN" sz="1300" u="none" strike="noStrike" dirty="0">
                          <a:solidFill>
                            <a:srgbClr val="FF0000"/>
                          </a:solidFill>
                        </a:rPr>
                        <a:t>17</a:t>
                      </a:r>
                      <a:r>
                        <a:rPr lang="zh-CN" altLang="en-US" sz="1300" u="none" strike="noStrike" dirty="0">
                          <a:solidFill>
                            <a:srgbClr val="FF0000"/>
                          </a:solidFill>
                        </a:rPr>
                        <a:t>日</a:t>
                      </a:r>
                      <a:endParaRPr lang="zh-CN" altLang="en-US" sz="1300" b="0" i="0" u="none" strike="noStrike" dirty="0">
                        <a:solidFill>
                          <a:srgbClr val="FF0000"/>
                        </a:solidFill>
                        <a:latin typeface="+mj-lt"/>
                      </a:endParaRPr>
                    </a:p>
                  </a:txBody>
                  <a:tcPr marL="7362" marR="7362" marT="36000" marB="36000" anchor="ctr">
                    <a:noFill/>
                  </a:tcPr>
                </a:tc>
              </a:tr>
              <a:tr h="118612">
                <a:tc vMerge="1">
                  <a:txBody>
                    <a:bodyPr/>
                    <a:lstStyle/>
                    <a:p>
                      <a:endParaRPr lang="zh-CN" altLang="en-US"/>
                    </a:p>
                  </a:txBody>
                  <a:tcPr/>
                </a:tc>
                <a:tc>
                  <a:txBody>
                    <a:bodyPr/>
                    <a:lstStyle/>
                    <a:p>
                      <a:pPr algn="l" fontAlgn="ctr"/>
                      <a:r>
                        <a:rPr lang="en-US" sz="1300" u="none" strike="noStrike" dirty="0">
                          <a:solidFill>
                            <a:srgbClr val="FF0000"/>
                          </a:solidFill>
                        </a:rPr>
                        <a:t>U-Cloud</a:t>
                      </a:r>
                      <a:r>
                        <a:rPr lang="zh-CN" altLang="en-US" sz="1300" u="none" strike="noStrike" dirty="0">
                          <a:solidFill>
                            <a:srgbClr val="FF0000"/>
                          </a:solidFill>
                        </a:rPr>
                        <a:t>与外部系统接口测试</a:t>
                      </a:r>
                      <a:endParaRPr lang="zh-CN" altLang="en-US" sz="1300" b="0" i="0" u="none" strike="noStrike" dirty="0">
                        <a:solidFill>
                          <a:srgbClr val="FF0000"/>
                        </a:solidFill>
                        <a:latin typeface="+mj-lt"/>
                      </a:endParaRPr>
                    </a:p>
                  </a:txBody>
                  <a:tcPr marL="198783" marR="7362" marT="36000" marB="36000" anchor="ctr">
                    <a:noFill/>
                  </a:tcPr>
                </a:tc>
                <a:tc>
                  <a:txBody>
                    <a:bodyPr/>
                    <a:lstStyle/>
                    <a:p>
                      <a:pPr algn="l" fontAlgn="ctr"/>
                      <a:r>
                        <a:rPr lang="en-US" altLang="zh-CN" sz="1300" u="none" strike="noStrike" dirty="0">
                          <a:solidFill>
                            <a:srgbClr val="FF0000"/>
                          </a:solidFill>
                        </a:rPr>
                        <a:t>28 </a:t>
                      </a:r>
                      <a:r>
                        <a:rPr lang="zh-CN" altLang="en-US" sz="1300" u="none" strike="noStrike" dirty="0">
                          <a:solidFill>
                            <a:srgbClr val="FF0000"/>
                          </a:solidFill>
                        </a:rPr>
                        <a:t>个工作日</a:t>
                      </a:r>
                      <a:endParaRPr lang="zh-CN" altLang="en-US" sz="1300" b="0" i="0" u="none" strike="noStrike" dirty="0">
                        <a:solidFill>
                          <a:srgbClr val="FF0000"/>
                        </a:solidFill>
                        <a:latin typeface="+mj-lt"/>
                      </a:endParaRPr>
                    </a:p>
                  </a:txBody>
                  <a:tcPr marL="7362" marR="7362" marT="36000" marB="36000" anchor="ctr">
                    <a:noFill/>
                  </a:tcPr>
                </a:tc>
                <a:tc>
                  <a:txBody>
                    <a:bodyPr/>
                    <a:lstStyle/>
                    <a:p>
                      <a:pPr algn="r" fontAlgn="ctr"/>
                      <a:r>
                        <a:rPr lang="en-US" altLang="zh-CN" sz="1300" u="none" strike="noStrike" dirty="0">
                          <a:solidFill>
                            <a:srgbClr val="FF0000"/>
                          </a:solidFill>
                        </a:rPr>
                        <a:t>2013</a:t>
                      </a:r>
                      <a:r>
                        <a:rPr lang="zh-CN" altLang="en-US" sz="1300" u="none" strike="noStrike" dirty="0">
                          <a:solidFill>
                            <a:srgbClr val="FF0000"/>
                          </a:solidFill>
                        </a:rPr>
                        <a:t>年</a:t>
                      </a:r>
                      <a:r>
                        <a:rPr lang="en-US" altLang="zh-CN" sz="1300" u="none" strike="noStrike" dirty="0">
                          <a:solidFill>
                            <a:srgbClr val="FF0000"/>
                          </a:solidFill>
                        </a:rPr>
                        <a:t>2</a:t>
                      </a:r>
                      <a:r>
                        <a:rPr lang="zh-CN" altLang="en-US" sz="1300" u="none" strike="noStrike" dirty="0">
                          <a:solidFill>
                            <a:srgbClr val="FF0000"/>
                          </a:solidFill>
                        </a:rPr>
                        <a:t>月</a:t>
                      </a:r>
                      <a:r>
                        <a:rPr lang="en-US" altLang="zh-CN" sz="1300" u="none" strike="noStrike" dirty="0">
                          <a:solidFill>
                            <a:srgbClr val="FF0000"/>
                          </a:solidFill>
                        </a:rPr>
                        <a:t>18</a:t>
                      </a:r>
                      <a:r>
                        <a:rPr lang="zh-CN" altLang="en-US" sz="1300" u="none" strike="noStrike" dirty="0">
                          <a:solidFill>
                            <a:srgbClr val="FF0000"/>
                          </a:solidFill>
                        </a:rPr>
                        <a:t>日</a:t>
                      </a:r>
                      <a:endParaRPr lang="zh-CN" altLang="en-US" sz="1300" b="0" i="0" u="none" strike="noStrike" dirty="0">
                        <a:solidFill>
                          <a:srgbClr val="FF0000"/>
                        </a:solidFill>
                        <a:latin typeface="+mj-lt"/>
                      </a:endParaRPr>
                    </a:p>
                  </a:txBody>
                  <a:tcPr marL="7362" marR="7362" marT="36000" marB="36000" anchor="ctr">
                    <a:noFill/>
                  </a:tcPr>
                </a:tc>
                <a:tc>
                  <a:txBody>
                    <a:bodyPr/>
                    <a:lstStyle/>
                    <a:p>
                      <a:pPr algn="r" fontAlgn="ctr"/>
                      <a:r>
                        <a:rPr lang="en-US" altLang="zh-CN" sz="1300" u="none" strike="noStrike" dirty="0">
                          <a:solidFill>
                            <a:srgbClr val="FF0000"/>
                          </a:solidFill>
                        </a:rPr>
                        <a:t>2013</a:t>
                      </a:r>
                      <a:r>
                        <a:rPr lang="zh-CN" altLang="en-US" sz="1300" u="none" strike="noStrike" dirty="0">
                          <a:solidFill>
                            <a:srgbClr val="FF0000"/>
                          </a:solidFill>
                        </a:rPr>
                        <a:t>年</a:t>
                      </a:r>
                      <a:r>
                        <a:rPr lang="en-US" altLang="zh-CN" sz="1300" u="none" strike="noStrike" dirty="0">
                          <a:solidFill>
                            <a:srgbClr val="FF0000"/>
                          </a:solidFill>
                        </a:rPr>
                        <a:t>3</a:t>
                      </a:r>
                      <a:r>
                        <a:rPr lang="zh-CN" altLang="en-US" sz="1300" u="none" strike="noStrike" dirty="0">
                          <a:solidFill>
                            <a:srgbClr val="FF0000"/>
                          </a:solidFill>
                        </a:rPr>
                        <a:t>月</a:t>
                      </a:r>
                      <a:r>
                        <a:rPr lang="en-US" altLang="zh-CN" sz="1300" u="none" strike="noStrike" dirty="0">
                          <a:solidFill>
                            <a:srgbClr val="FF0000"/>
                          </a:solidFill>
                        </a:rPr>
                        <a:t>29</a:t>
                      </a:r>
                      <a:r>
                        <a:rPr lang="zh-CN" altLang="en-US" sz="1300" u="none" strike="noStrike" dirty="0">
                          <a:solidFill>
                            <a:srgbClr val="FF0000"/>
                          </a:solidFill>
                        </a:rPr>
                        <a:t>日</a:t>
                      </a:r>
                      <a:endParaRPr lang="zh-CN" altLang="en-US" sz="1300" b="0" i="0" u="none" strike="noStrike" dirty="0">
                        <a:solidFill>
                          <a:srgbClr val="FF0000"/>
                        </a:solidFill>
                        <a:latin typeface="+mj-lt"/>
                      </a:endParaRPr>
                    </a:p>
                  </a:txBody>
                  <a:tcPr marL="7362" marR="7362" marT="36000" marB="36000" anchor="ctr">
                    <a:noFill/>
                  </a:tcPr>
                </a:tc>
              </a:tr>
              <a:tr h="0">
                <a:tc rowSpan="3">
                  <a:txBody>
                    <a:bodyPr/>
                    <a:lstStyle/>
                    <a:p>
                      <a:pPr algn="l" fontAlgn="ctr"/>
                      <a:r>
                        <a:rPr lang="zh-CN" altLang="en-US" sz="1300" u="none" strike="noStrike" dirty="0"/>
                        <a:t>电子运维应用上线实施</a:t>
                      </a:r>
                      <a:endParaRPr lang="zh-CN" altLang="en-US" sz="1300" b="0" i="0" u="none" strike="noStrike" dirty="0">
                        <a:solidFill>
                          <a:srgbClr val="000000"/>
                        </a:solidFill>
                        <a:latin typeface="+mj-lt"/>
                      </a:endParaRPr>
                    </a:p>
                  </a:txBody>
                  <a:tcPr marL="7362" marR="7362" marT="36000" marB="36000" anchor="ctr">
                    <a:noFill/>
                  </a:tcPr>
                </a:tc>
                <a:tc>
                  <a:txBody>
                    <a:bodyPr/>
                    <a:lstStyle/>
                    <a:p>
                      <a:pPr algn="l" fontAlgn="ctr"/>
                      <a:r>
                        <a:rPr lang="zh-CN" altLang="en-US" sz="1300" u="none" strike="noStrike" dirty="0"/>
                        <a:t>历史工单数据迁移方案制定</a:t>
                      </a:r>
                      <a:endParaRPr lang="zh-CN" altLang="en-US" sz="1300" b="0" i="0" u="none" strike="noStrike" dirty="0">
                        <a:solidFill>
                          <a:srgbClr val="000000"/>
                        </a:solidFill>
                        <a:latin typeface="+mj-lt"/>
                      </a:endParaRPr>
                    </a:p>
                  </a:txBody>
                  <a:tcPr marL="198783" marR="7362" marT="36000" marB="36000" anchor="ctr">
                    <a:noFill/>
                  </a:tcPr>
                </a:tc>
                <a:tc>
                  <a:txBody>
                    <a:bodyPr/>
                    <a:lstStyle/>
                    <a:p>
                      <a:pPr algn="l" fontAlgn="ctr"/>
                      <a:r>
                        <a:rPr lang="en-US" altLang="zh-CN" sz="1300" u="none" strike="noStrike" dirty="0"/>
                        <a:t>10 </a:t>
                      </a:r>
                      <a:r>
                        <a:rPr lang="zh-CN" altLang="en-US" sz="1300" u="none" strike="noStrike" dirty="0"/>
                        <a:t>个工作日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1</a:t>
                      </a:r>
                      <a:r>
                        <a:rPr lang="zh-CN" altLang="en-US" sz="1300" u="none" strike="noStrike"/>
                        <a:t>月</a:t>
                      </a:r>
                      <a:r>
                        <a:rPr lang="en-US" altLang="zh-CN" sz="1300" u="none" strike="noStrike"/>
                        <a:t>18</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1</a:t>
                      </a:r>
                      <a:r>
                        <a:rPr lang="zh-CN" altLang="en-US" sz="1300" u="none" strike="noStrike" dirty="0"/>
                        <a:t>月</a:t>
                      </a:r>
                      <a:r>
                        <a:rPr lang="en-US" altLang="zh-CN" sz="1300" u="none" strike="noStrike" dirty="0"/>
                        <a:t>31</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r>
              <a:tr h="0">
                <a:tc vMerge="1">
                  <a:txBody>
                    <a:bodyPr/>
                    <a:lstStyle/>
                    <a:p>
                      <a:endParaRPr lang="zh-CN" altLang="en-US"/>
                    </a:p>
                  </a:txBody>
                  <a:tcPr/>
                </a:tc>
                <a:tc>
                  <a:txBody>
                    <a:bodyPr/>
                    <a:lstStyle/>
                    <a:p>
                      <a:pPr algn="l" fontAlgn="ctr"/>
                      <a:r>
                        <a:rPr lang="zh-CN" altLang="en-US" sz="1300" u="none" strike="noStrike" dirty="0"/>
                        <a:t>省分需求差异化分析</a:t>
                      </a:r>
                      <a:endParaRPr lang="zh-CN" altLang="en-US" sz="1300" b="0" i="0" u="none" strike="noStrike" dirty="0">
                        <a:solidFill>
                          <a:srgbClr val="000000"/>
                        </a:solidFill>
                        <a:latin typeface="+mj-lt"/>
                      </a:endParaRPr>
                    </a:p>
                  </a:txBody>
                  <a:tcPr marL="198783" marR="7362" marT="36000" marB="36000" anchor="ctr">
                    <a:noFill/>
                  </a:tcPr>
                </a:tc>
                <a:tc>
                  <a:txBody>
                    <a:bodyPr/>
                    <a:lstStyle/>
                    <a:p>
                      <a:pPr algn="l" fontAlgn="ctr"/>
                      <a:r>
                        <a:rPr lang="en-US" altLang="zh-CN" sz="1300" u="none" strike="noStrike" dirty="0"/>
                        <a:t>40 </a:t>
                      </a:r>
                      <a:r>
                        <a:rPr lang="zh-CN" altLang="en-US" sz="1300" u="none" strike="noStrike" dirty="0"/>
                        <a:t>个工作日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a:t>2013</a:t>
                      </a:r>
                      <a:r>
                        <a:rPr lang="zh-CN" altLang="en-US" sz="1300" u="none" strike="noStrike"/>
                        <a:t>年</a:t>
                      </a:r>
                      <a:r>
                        <a:rPr lang="en-US" altLang="zh-CN" sz="1300" u="none" strike="noStrike"/>
                        <a:t>1</a:t>
                      </a:r>
                      <a:r>
                        <a:rPr lang="zh-CN" altLang="en-US" sz="1300" u="none" strike="noStrike"/>
                        <a:t>月</a:t>
                      </a:r>
                      <a:r>
                        <a:rPr lang="en-US" altLang="zh-CN" sz="1300" u="none" strike="noStrike"/>
                        <a:t>21</a:t>
                      </a:r>
                      <a:r>
                        <a:rPr lang="zh-CN" altLang="en-US" sz="1300" u="none" strike="noStrike"/>
                        <a:t>日</a:t>
                      </a:r>
                      <a:endParaRPr lang="zh-CN" altLang="en-US" sz="1300" b="0" i="0" u="none" strike="noStrike">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3</a:t>
                      </a:r>
                      <a:r>
                        <a:rPr lang="zh-CN" altLang="en-US" sz="1300" u="none" strike="noStrike" dirty="0"/>
                        <a:t>月</a:t>
                      </a:r>
                      <a:r>
                        <a:rPr lang="en-US" altLang="zh-CN" sz="1300" u="none" strike="noStrike" dirty="0"/>
                        <a:t>20</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r>
              <a:tr h="0">
                <a:tc vMerge="1">
                  <a:txBody>
                    <a:bodyPr/>
                    <a:lstStyle/>
                    <a:p>
                      <a:endParaRPr lang="zh-CN" altLang="en-US"/>
                    </a:p>
                  </a:txBody>
                  <a:tcPr/>
                </a:tc>
                <a:tc>
                  <a:txBody>
                    <a:bodyPr/>
                    <a:lstStyle/>
                    <a:p>
                      <a:pPr algn="l" fontAlgn="ctr"/>
                      <a:r>
                        <a:rPr lang="zh-CN" altLang="en-US" sz="1300" u="none" strike="noStrike" dirty="0"/>
                        <a:t>用户培训</a:t>
                      </a:r>
                      <a:endParaRPr lang="zh-CN" altLang="en-US" sz="1300" b="0" i="0" u="none" strike="noStrike" dirty="0">
                        <a:solidFill>
                          <a:srgbClr val="000000"/>
                        </a:solidFill>
                        <a:latin typeface="+mj-lt"/>
                      </a:endParaRPr>
                    </a:p>
                  </a:txBody>
                  <a:tcPr marL="198783" marR="7362" marT="36000" marB="36000" anchor="ctr">
                    <a:noFill/>
                  </a:tcPr>
                </a:tc>
                <a:tc>
                  <a:txBody>
                    <a:bodyPr/>
                    <a:lstStyle/>
                    <a:p>
                      <a:pPr algn="l" fontAlgn="ctr"/>
                      <a:r>
                        <a:rPr lang="en-US" altLang="zh-CN" sz="1300" u="none" strike="noStrike" dirty="0"/>
                        <a:t>6 </a:t>
                      </a:r>
                      <a:r>
                        <a:rPr lang="zh-CN" altLang="en-US" sz="1300" u="none" strike="noStrike" dirty="0"/>
                        <a:t>个工作日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3</a:t>
                      </a:r>
                      <a:r>
                        <a:rPr lang="zh-CN" altLang="en-US" sz="1300" u="none" strike="noStrike" dirty="0"/>
                        <a:t>月</a:t>
                      </a:r>
                      <a:r>
                        <a:rPr lang="en-US" altLang="zh-CN" sz="1300" u="none" strike="noStrike" dirty="0"/>
                        <a:t>25</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c>
                  <a:txBody>
                    <a:bodyPr/>
                    <a:lstStyle/>
                    <a:p>
                      <a:pPr algn="r" fontAlgn="ctr"/>
                      <a:r>
                        <a:rPr lang="en-US" altLang="zh-CN" sz="1300" u="none" strike="noStrike" dirty="0"/>
                        <a:t>2013</a:t>
                      </a:r>
                      <a:r>
                        <a:rPr lang="zh-CN" altLang="en-US" sz="1300" u="none" strike="noStrike" dirty="0"/>
                        <a:t>年</a:t>
                      </a:r>
                      <a:r>
                        <a:rPr lang="en-US" altLang="zh-CN" sz="1300" u="none" strike="noStrike" dirty="0"/>
                        <a:t>3</a:t>
                      </a:r>
                      <a:r>
                        <a:rPr lang="zh-CN" altLang="en-US" sz="1300" u="none" strike="noStrike" dirty="0"/>
                        <a:t>月</a:t>
                      </a:r>
                      <a:r>
                        <a:rPr lang="en-US" altLang="zh-CN" sz="1300" u="none" strike="noStrike" dirty="0"/>
                        <a:t>31</a:t>
                      </a:r>
                      <a:r>
                        <a:rPr lang="zh-CN" altLang="en-US" sz="1300" u="none" strike="noStrike" dirty="0"/>
                        <a:t>日</a:t>
                      </a:r>
                      <a:endParaRPr lang="zh-CN" altLang="en-US" sz="1300" b="0" i="0" u="none" strike="noStrike" dirty="0">
                        <a:solidFill>
                          <a:srgbClr val="000000"/>
                        </a:solidFill>
                        <a:latin typeface="+mj-lt"/>
                      </a:endParaRPr>
                    </a:p>
                  </a:txBody>
                  <a:tcPr marL="7362" marR="7362" marT="36000" marB="36000" anchor="ctr">
                    <a:noFill/>
                  </a:tcPr>
                </a:tc>
              </a:tr>
            </a:tbl>
          </a:graphicData>
        </a:graphic>
      </p:graphicFrame>
    </p:spTree>
    <p:extLst>
      <p:ext uri="{BB962C8B-B14F-4D97-AF65-F5344CB8AC3E}">
        <p14:creationId xmlns:p14="http://schemas.microsoft.com/office/powerpoint/2010/main" val="35950947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资源应用实施总体计划</a:t>
            </a:r>
            <a:endParaRPr lang="zh-CN" altLang="en-US" dirty="0"/>
          </a:p>
        </p:txBody>
      </p:sp>
      <p:sp>
        <p:nvSpPr>
          <p:cNvPr id="4" name="线形标注 2(带强调线) 3"/>
          <p:cNvSpPr/>
          <p:nvPr/>
        </p:nvSpPr>
        <p:spPr bwMode="auto">
          <a:xfrm>
            <a:off x="6516216" y="1052736"/>
            <a:ext cx="1008112" cy="504056"/>
          </a:xfrm>
          <a:prstGeom prst="accentCallout2">
            <a:avLst>
              <a:gd name="adj1" fmla="val 18750"/>
              <a:gd name="adj2" fmla="val -8333"/>
              <a:gd name="adj3" fmla="val 18750"/>
              <a:gd name="adj4" fmla="val -16667"/>
              <a:gd name="adj5" fmla="val 281945"/>
              <a:gd name="adj6" fmla="val -14921"/>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4</a:t>
            </a:r>
            <a:r>
              <a:rPr lang="zh-CN" altLang="en-US" sz="1200" dirty="0" smtClean="0">
                <a:solidFill>
                  <a:schemeClr val="tx1"/>
                </a:solidFill>
              </a:rPr>
              <a:t>月</a:t>
            </a:r>
            <a:r>
              <a:rPr lang="en-US" altLang="zh-CN" sz="1200" dirty="0" smtClean="0">
                <a:solidFill>
                  <a:schemeClr val="tx1"/>
                </a:solidFill>
              </a:rPr>
              <a:t>15</a:t>
            </a:r>
            <a:r>
              <a:rPr lang="zh-CN" altLang="en-US" sz="1200" dirty="0" smtClean="0">
                <a:solidFill>
                  <a:schemeClr val="tx1"/>
                </a:solidFill>
              </a:rPr>
              <a:t>日资源验收测试结束</a:t>
            </a:r>
            <a:endParaRPr lang="zh-CN" altLang="en-US" sz="1200" dirty="0">
              <a:solidFill>
                <a:schemeClr val="tx1"/>
              </a:solidFill>
            </a:endParaRPr>
          </a:p>
        </p:txBody>
      </p:sp>
      <p:sp>
        <p:nvSpPr>
          <p:cNvPr id="5" name="线形标注 2(带强调线) 4"/>
          <p:cNvSpPr/>
          <p:nvPr/>
        </p:nvSpPr>
        <p:spPr bwMode="auto">
          <a:xfrm>
            <a:off x="5652120" y="1844824"/>
            <a:ext cx="1008112" cy="432048"/>
          </a:xfrm>
          <a:prstGeom prst="accentCallout2">
            <a:avLst>
              <a:gd name="adj1" fmla="val 15591"/>
              <a:gd name="adj2" fmla="val 107492"/>
              <a:gd name="adj3" fmla="val 15592"/>
              <a:gd name="adj4" fmla="val 117057"/>
              <a:gd name="adj5" fmla="val 150628"/>
              <a:gd name="adj6" fmla="val 116398"/>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4</a:t>
            </a:r>
            <a:r>
              <a:rPr lang="zh-CN" altLang="en-US" sz="1200" dirty="0" smtClean="0">
                <a:solidFill>
                  <a:schemeClr val="tx1"/>
                </a:solidFill>
              </a:rPr>
              <a:t>月</a:t>
            </a:r>
            <a:r>
              <a:rPr lang="en-US" altLang="zh-CN" sz="1200" dirty="0" smtClean="0">
                <a:solidFill>
                  <a:schemeClr val="tx1"/>
                </a:solidFill>
              </a:rPr>
              <a:t>25</a:t>
            </a:r>
            <a:r>
              <a:rPr lang="zh-CN" altLang="en-US" sz="1200" dirty="0" smtClean="0">
                <a:solidFill>
                  <a:schemeClr val="tx1"/>
                </a:solidFill>
              </a:rPr>
              <a:t>日资源</a:t>
            </a:r>
            <a:endParaRPr lang="en-US" altLang="zh-CN" sz="1200" dirty="0" smtClean="0">
              <a:solidFill>
                <a:schemeClr val="tx1"/>
              </a:solidFill>
            </a:endParaRPr>
          </a:p>
          <a:p>
            <a:pPr algn="ctr"/>
            <a:r>
              <a:rPr lang="en-US" altLang="zh-CN" sz="1200" dirty="0" smtClean="0">
                <a:solidFill>
                  <a:schemeClr val="tx1"/>
                </a:solidFill>
              </a:rPr>
              <a:t>UAT</a:t>
            </a:r>
            <a:r>
              <a:rPr lang="zh-CN" altLang="en-US" sz="1200" dirty="0" smtClean="0">
                <a:solidFill>
                  <a:schemeClr val="tx1"/>
                </a:solidFill>
              </a:rPr>
              <a:t>测试结束</a:t>
            </a:r>
            <a:endParaRPr lang="zh-CN" altLang="en-US" sz="1200" dirty="0">
              <a:solidFill>
                <a:schemeClr val="tx1"/>
              </a:solidFill>
            </a:endParaRPr>
          </a:p>
        </p:txBody>
      </p:sp>
      <p:sp>
        <p:nvSpPr>
          <p:cNvPr id="6" name="线形标注 2(带强调线) 5"/>
          <p:cNvSpPr/>
          <p:nvPr/>
        </p:nvSpPr>
        <p:spPr bwMode="auto">
          <a:xfrm>
            <a:off x="2411760" y="1831176"/>
            <a:ext cx="1296144" cy="432048"/>
          </a:xfrm>
          <a:prstGeom prst="accentCallout2">
            <a:avLst>
              <a:gd name="adj1" fmla="val 15591"/>
              <a:gd name="adj2" fmla="val 107492"/>
              <a:gd name="adj3" fmla="val 15592"/>
              <a:gd name="adj4" fmla="val 117057"/>
              <a:gd name="adj5" fmla="val 156946"/>
              <a:gd name="adj6" fmla="val 116698"/>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rgbClr val="FF0000"/>
                </a:solidFill>
              </a:rPr>
              <a:t>3</a:t>
            </a:r>
            <a:r>
              <a:rPr lang="zh-CN" altLang="en-US" sz="1200" dirty="0" smtClean="0">
                <a:solidFill>
                  <a:srgbClr val="FF0000"/>
                </a:solidFill>
              </a:rPr>
              <a:t>月</a:t>
            </a:r>
            <a:r>
              <a:rPr lang="en-US" altLang="zh-CN" sz="1200" dirty="0" smtClean="0">
                <a:solidFill>
                  <a:srgbClr val="FF0000"/>
                </a:solidFill>
              </a:rPr>
              <a:t>6</a:t>
            </a:r>
            <a:r>
              <a:rPr lang="zh-CN" altLang="en-US" sz="1200" dirty="0" smtClean="0">
                <a:solidFill>
                  <a:srgbClr val="FF0000"/>
                </a:solidFill>
              </a:rPr>
              <a:t>日资源接口</a:t>
            </a:r>
            <a:endParaRPr lang="en-US" altLang="zh-CN" sz="1200" dirty="0" smtClean="0">
              <a:solidFill>
                <a:srgbClr val="FF0000"/>
              </a:solidFill>
            </a:endParaRPr>
          </a:p>
          <a:p>
            <a:pPr algn="ctr"/>
            <a:r>
              <a:rPr lang="zh-CN" altLang="en-US" sz="1200" dirty="0" smtClean="0">
                <a:solidFill>
                  <a:srgbClr val="FF0000"/>
                </a:solidFill>
              </a:rPr>
              <a:t>改造开发结束</a:t>
            </a:r>
            <a:endParaRPr lang="zh-CN" altLang="en-US" sz="1200" dirty="0">
              <a:solidFill>
                <a:srgbClr val="FF0000"/>
              </a:solidFill>
            </a:endParaRPr>
          </a:p>
        </p:txBody>
      </p:sp>
      <p:sp>
        <p:nvSpPr>
          <p:cNvPr id="7" name="线形标注 2(带强调线) 6"/>
          <p:cNvSpPr/>
          <p:nvPr/>
        </p:nvSpPr>
        <p:spPr bwMode="auto">
          <a:xfrm>
            <a:off x="899592" y="1124744"/>
            <a:ext cx="1080120" cy="432048"/>
          </a:xfrm>
          <a:prstGeom prst="accentCallout2">
            <a:avLst>
              <a:gd name="adj1" fmla="val 18750"/>
              <a:gd name="adj2" fmla="val -8333"/>
              <a:gd name="adj3" fmla="val 18750"/>
              <a:gd name="adj4" fmla="val -16667"/>
              <a:gd name="adj5" fmla="val 325945"/>
              <a:gd name="adj6" fmla="val -16185"/>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1</a:t>
            </a:r>
            <a:r>
              <a:rPr lang="zh-CN" altLang="en-US" sz="1200" dirty="0" smtClean="0">
                <a:solidFill>
                  <a:schemeClr val="tx1"/>
                </a:solidFill>
              </a:rPr>
              <a:t>月</a:t>
            </a:r>
            <a:r>
              <a:rPr lang="en-US" altLang="zh-CN" sz="1200" dirty="0" smtClean="0">
                <a:solidFill>
                  <a:schemeClr val="tx1"/>
                </a:solidFill>
              </a:rPr>
              <a:t>15</a:t>
            </a:r>
            <a:r>
              <a:rPr lang="zh-CN" altLang="en-US" sz="1200" dirty="0" smtClean="0">
                <a:solidFill>
                  <a:schemeClr val="tx1"/>
                </a:solidFill>
              </a:rPr>
              <a:t>日资源</a:t>
            </a:r>
            <a:endParaRPr lang="en-US" altLang="zh-CN" sz="1200" dirty="0" smtClean="0">
              <a:solidFill>
                <a:schemeClr val="tx1"/>
              </a:solidFill>
            </a:endParaRPr>
          </a:p>
          <a:p>
            <a:pPr algn="ctr"/>
            <a:r>
              <a:rPr lang="zh-CN" altLang="en-US" sz="1200" dirty="0" smtClean="0">
                <a:solidFill>
                  <a:schemeClr val="tx1"/>
                </a:solidFill>
              </a:rPr>
              <a:t>开始开发</a:t>
            </a:r>
            <a:endParaRPr lang="zh-CN" altLang="en-US" sz="1200" dirty="0">
              <a:solidFill>
                <a:schemeClr val="tx1"/>
              </a:solidFill>
            </a:endParaRPr>
          </a:p>
        </p:txBody>
      </p:sp>
      <p:sp>
        <p:nvSpPr>
          <p:cNvPr id="8" name="线形标注 2(带强调线) 7"/>
          <p:cNvSpPr/>
          <p:nvPr/>
        </p:nvSpPr>
        <p:spPr bwMode="auto">
          <a:xfrm>
            <a:off x="3995936" y="1124744"/>
            <a:ext cx="1008112" cy="432048"/>
          </a:xfrm>
          <a:prstGeom prst="accentCallout2">
            <a:avLst>
              <a:gd name="adj1" fmla="val 18750"/>
              <a:gd name="adj2" fmla="val 108093"/>
              <a:gd name="adj3" fmla="val 18750"/>
              <a:gd name="adj4" fmla="val 126835"/>
              <a:gd name="adj5" fmla="val 314888"/>
              <a:gd name="adj6" fmla="val 127227"/>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rgbClr val="FF0000"/>
                </a:solidFill>
              </a:rPr>
              <a:t>3</a:t>
            </a:r>
            <a:r>
              <a:rPr lang="zh-CN" altLang="en-US" sz="1200" dirty="0" smtClean="0">
                <a:solidFill>
                  <a:srgbClr val="FF0000"/>
                </a:solidFill>
              </a:rPr>
              <a:t>月</a:t>
            </a:r>
            <a:r>
              <a:rPr lang="en-US" altLang="zh-CN" sz="1200" dirty="0" smtClean="0">
                <a:solidFill>
                  <a:srgbClr val="FF0000"/>
                </a:solidFill>
              </a:rPr>
              <a:t>29</a:t>
            </a:r>
            <a:r>
              <a:rPr lang="zh-CN" altLang="en-US" sz="1200" dirty="0" smtClean="0">
                <a:solidFill>
                  <a:srgbClr val="FF0000"/>
                </a:solidFill>
              </a:rPr>
              <a:t>日资源集成测试结束</a:t>
            </a:r>
            <a:endParaRPr lang="zh-CN" altLang="en-US" sz="1200" dirty="0">
              <a:solidFill>
                <a:srgbClr val="FF0000"/>
              </a:solidFill>
            </a:endParaRPr>
          </a:p>
        </p:txBody>
      </p:sp>
      <p:sp>
        <p:nvSpPr>
          <p:cNvPr id="9" name="线形标注 2(带强调线) 8"/>
          <p:cNvSpPr/>
          <p:nvPr/>
        </p:nvSpPr>
        <p:spPr bwMode="auto">
          <a:xfrm>
            <a:off x="6948264" y="1831176"/>
            <a:ext cx="1008112" cy="432048"/>
          </a:xfrm>
          <a:prstGeom prst="accentCallout2">
            <a:avLst>
              <a:gd name="adj1" fmla="val 15591"/>
              <a:gd name="adj2" fmla="val 107492"/>
              <a:gd name="adj3" fmla="val 15592"/>
              <a:gd name="adj4" fmla="val 117057"/>
              <a:gd name="adj5" fmla="val 160105"/>
              <a:gd name="adj6" fmla="val 117751"/>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5</a:t>
            </a:r>
            <a:r>
              <a:rPr lang="zh-CN" altLang="en-US" sz="1200" dirty="0" smtClean="0">
                <a:solidFill>
                  <a:schemeClr val="tx1"/>
                </a:solidFill>
              </a:rPr>
              <a:t>月</a:t>
            </a:r>
            <a:r>
              <a:rPr lang="en-US" altLang="zh-CN" sz="1200" dirty="0" smtClean="0">
                <a:solidFill>
                  <a:schemeClr val="tx1"/>
                </a:solidFill>
              </a:rPr>
              <a:t>15</a:t>
            </a:r>
            <a:r>
              <a:rPr lang="zh-CN" altLang="en-US" sz="1200" dirty="0" smtClean="0">
                <a:solidFill>
                  <a:schemeClr val="tx1"/>
                </a:solidFill>
              </a:rPr>
              <a:t>日资源</a:t>
            </a:r>
            <a:endParaRPr lang="en-US" altLang="zh-CN" sz="1200" dirty="0" smtClean="0">
              <a:solidFill>
                <a:schemeClr val="tx1"/>
              </a:solidFill>
            </a:endParaRPr>
          </a:p>
          <a:p>
            <a:pPr algn="ctr"/>
            <a:r>
              <a:rPr lang="zh-CN" altLang="en-US" sz="1200" dirty="0" smtClean="0">
                <a:solidFill>
                  <a:schemeClr val="tx1"/>
                </a:solidFill>
              </a:rPr>
              <a:t>数据清查结束</a:t>
            </a:r>
            <a:endParaRPr lang="zh-CN" altLang="en-US" sz="1200" dirty="0">
              <a:solidFill>
                <a:schemeClr val="tx1"/>
              </a:solidFill>
            </a:endParaRPr>
          </a:p>
        </p:txBody>
      </p:sp>
      <p:sp>
        <p:nvSpPr>
          <p:cNvPr id="10" name="线形标注 2(带强调线) 9"/>
          <p:cNvSpPr/>
          <p:nvPr/>
        </p:nvSpPr>
        <p:spPr bwMode="auto">
          <a:xfrm>
            <a:off x="7726704" y="1052736"/>
            <a:ext cx="1008112" cy="504056"/>
          </a:xfrm>
          <a:prstGeom prst="accentCallout2">
            <a:avLst>
              <a:gd name="adj1" fmla="val 15591"/>
              <a:gd name="adj2" fmla="val 107492"/>
              <a:gd name="adj3" fmla="val 15592"/>
              <a:gd name="adj4" fmla="val 117057"/>
              <a:gd name="adj5" fmla="val 309023"/>
              <a:gd name="adj6" fmla="val 117751"/>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5</a:t>
            </a:r>
            <a:r>
              <a:rPr lang="zh-CN" altLang="en-US" sz="1200" dirty="0" smtClean="0">
                <a:solidFill>
                  <a:schemeClr val="tx1"/>
                </a:solidFill>
              </a:rPr>
              <a:t>月</a:t>
            </a:r>
            <a:r>
              <a:rPr lang="en-US" altLang="zh-CN" sz="1200" dirty="0" smtClean="0">
                <a:solidFill>
                  <a:schemeClr val="tx1"/>
                </a:solidFill>
              </a:rPr>
              <a:t>31</a:t>
            </a:r>
            <a:r>
              <a:rPr lang="zh-CN" altLang="en-US" sz="1200" dirty="0" smtClean="0">
                <a:solidFill>
                  <a:schemeClr val="tx1"/>
                </a:solidFill>
              </a:rPr>
              <a:t>日资源</a:t>
            </a:r>
            <a:endParaRPr lang="en-US" altLang="zh-CN" sz="1200" dirty="0" smtClean="0">
              <a:solidFill>
                <a:schemeClr val="tx1"/>
              </a:solidFill>
            </a:endParaRPr>
          </a:p>
          <a:p>
            <a:pPr algn="ctr"/>
            <a:r>
              <a:rPr lang="zh-CN" altLang="en-US" sz="1200" dirty="0" smtClean="0">
                <a:solidFill>
                  <a:schemeClr val="tx1"/>
                </a:solidFill>
              </a:rPr>
              <a:t>生产系统上线</a:t>
            </a:r>
            <a:endParaRPr lang="zh-CN" altLang="en-US" sz="1200" dirty="0">
              <a:solidFill>
                <a:schemeClr val="tx1"/>
              </a:solidFill>
            </a:endParaRPr>
          </a:p>
        </p:txBody>
      </p:sp>
      <p:sp>
        <p:nvSpPr>
          <p:cNvPr id="11" name="线形标注 2(带强调线) 10"/>
          <p:cNvSpPr/>
          <p:nvPr/>
        </p:nvSpPr>
        <p:spPr bwMode="auto">
          <a:xfrm>
            <a:off x="4283968" y="1844824"/>
            <a:ext cx="1008112" cy="432048"/>
          </a:xfrm>
          <a:prstGeom prst="accentCallout2">
            <a:avLst>
              <a:gd name="adj1" fmla="val 15591"/>
              <a:gd name="adj2" fmla="val 106740"/>
              <a:gd name="adj3" fmla="val 15591"/>
              <a:gd name="adj4" fmla="val 118712"/>
              <a:gd name="adj5" fmla="val 150626"/>
              <a:gd name="adj6" fmla="val 119103"/>
            </a:avLst>
          </a:prstGeom>
          <a:solidFill>
            <a:schemeClr val="tx2">
              <a:lumMod val="20000"/>
              <a:lumOff val="80000"/>
            </a:schemeClr>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200" dirty="0" smtClean="0">
                <a:solidFill>
                  <a:schemeClr val="tx1"/>
                </a:solidFill>
              </a:rPr>
              <a:t>3</a:t>
            </a:r>
            <a:r>
              <a:rPr lang="zh-CN" altLang="en-US" sz="1200" dirty="0" smtClean="0">
                <a:solidFill>
                  <a:schemeClr val="tx1"/>
                </a:solidFill>
              </a:rPr>
              <a:t>月</a:t>
            </a:r>
            <a:r>
              <a:rPr lang="en-US" altLang="zh-CN" sz="1200" dirty="0" smtClean="0">
                <a:solidFill>
                  <a:schemeClr val="tx1"/>
                </a:solidFill>
              </a:rPr>
              <a:t>31</a:t>
            </a:r>
            <a:r>
              <a:rPr lang="zh-CN" altLang="en-US" sz="1200" dirty="0" smtClean="0">
                <a:solidFill>
                  <a:schemeClr val="tx1"/>
                </a:solidFill>
              </a:rPr>
              <a:t>日资源</a:t>
            </a:r>
            <a:endParaRPr lang="en-US" altLang="zh-CN" sz="1200" dirty="0" smtClean="0">
              <a:solidFill>
                <a:schemeClr val="tx1"/>
              </a:solidFill>
            </a:endParaRPr>
          </a:p>
          <a:p>
            <a:pPr algn="ctr"/>
            <a:r>
              <a:rPr lang="zh-CN" altLang="en-US" sz="1200" dirty="0" smtClean="0">
                <a:solidFill>
                  <a:schemeClr val="tx1"/>
                </a:solidFill>
              </a:rPr>
              <a:t>生产系统部署</a:t>
            </a:r>
            <a:endParaRPr lang="zh-CN" altLang="en-US" sz="1200" dirty="0">
              <a:solidFill>
                <a:schemeClr val="tx1"/>
              </a:solidFill>
            </a:endParaRPr>
          </a:p>
        </p:txBody>
      </p:sp>
      <p:graphicFrame>
        <p:nvGraphicFramePr>
          <p:cNvPr id="12" name="Table 2"/>
          <p:cNvGraphicFramePr>
            <a:graphicFrameLocks noGrp="1"/>
          </p:cNvGraphicFramePr>
          <p:nvPr/>
        </p:nvGraphicFramePr>
        <p:xfrm>
          <a:off x="251520" y="2420888"/>
          <a:ext cx="8713665" cy="288528"/>
        </p:xfrm>
        <a:graphic>
          <a:graphicData uri="http://schemas.openxmlformats.org/drawingml/2006/table">
            <a:tbl>
              <a:tblPr>
                <a:tableStyleId>{5C22544A-7EE6-4342-B048-85BDC9FD1C3A}</a:tableStyleId>
              </a:tblPr>
              <a:tblGrid>
                <a:gridCol w="1742733"/>
                <a:gridCol w="1742733"/>
                <a:gridCol w="1742733"/>
                <a:gridCol w="1742733"/>
                <a:gridCol w="1742733"/>
              </a:tblGrid>
              <a:tr h="288528">
                <a:tc>
                  <a:txBody>
                    <a:bodyPr/>
                    <a:lstStyle/>
                    <a:p>
                      <a:pPr algn="ctr" fontAlgn="b"/>
                      <a:r>
                        <a:rPr lang="en-US" altLang="zh-CN" sz="1100" b="1" u="none" strike="noStrike" dirty="0" smtClean="0">
                          <a:solidFill>
                            <a:schemeClr val="bg1"/>
                          </a:solidFill>
                          <a:effectLst/>
                          <a:latin typeface="微软雅黑" pitchFamily="34" charset="-122"/>
                          <a:ea typeface="微软雅黑" pitchFamily="34" charset="-122"/>
                        </a:rPr>
                        <a:t>1</a:t>
                      </a:r>
                      <a:r>
                        <a:rPr lang="zh-CN" altLang="en-US" sz="1100" b="1" u="none" strike="noStrike" dirty="0" smtClean="0">
                          <a:solidFill>
                            <a:schemeClr val="bg1"/>
                          </a:solidFill>
                          <a:effectLst/>
                          <a:latin typeface="微软雅黑" pitchFamily="34" charset="-122"/>
                          <a:ea typeface="微软雅黑" pitchFamily="34" charset="-122"/>
                        </a:rPr>
                        <a:t>月</a:t>
                      </a:r>
                      <a:endParaRPr lang="zh-CN" altLang="en-US" sz="1100" b="1"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c>
                  <a:txBody>
                    <a:bodyPr/>
                    <a:lstStyle/>
                    <a:p>
                      <a:pPr algn="ctr" fontAlgn="b"/>
                      <a:r>
                        <a:rPr lang="en-US" altLang="zh-CN" sz="1100" b="0" u="none" strike="noStrike" dirty="0" smtClean="0">
                          <a:solidFill>
                            <a:schemeClr val="bg1"/>
                          </a:solidFill>
                          <a:effectLst/>
                          <a:latin typeface="微软雅黑" pitchFamily="34" charset="-122"/>
                          <a:ea typeface="微软雅黑" pitchFamily="34" charset="-122"/>
                        </a:rPr>
                        <a:t>2</a:t>
                      </a:r>
                      <a:r>
                        <a:rPr lang="zh-CN" altLang="en-US" sz="1100" b="0" u="none" strike="noStrike" dirty="0" smtClean="0">
                          <a:solidFill>
                            <a:schemeClr val="bg1"/>
                          </a:solidFill>
                          <a:effectLst/>
                          <a:latin typeface="微软雅黑" pitchFamily="34" charset="-122"/>
                          <a:ea typeface="微软雅黑" pitchFamily="34" charset="-122"/>
                        </a:rPr>
                        <a:t>月</a:t>
                      </a:r>
                      <a:endParaRPr lang="zh-CN" altLang="en-US" sz="1100" b="0"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c>
                  <a:txBody>
                    <a:bodyPr/>
                    <a:lstStyle/>
                    <a:p>
                      <a:pPr algn="ctr" fontAlgn="b"/>
                      <a:r>
                        <a:rPr lang="en-US" altLang="zh-CN" sz="1100" b="1" u="none" strike="noStrike" dirty="0" smtClean="0">
                          <a:solidFill>
                            <a:schemeClr val="bg1"/>
                          </a:solidFill>
                          <a:effectLst/>
                          <a:latin typeface="微软雅黑" pitchFamily="34" charset="-122"/>
                          <a:ea typeface="微软雅黑" pitchFamily="34" charset="-122"/>
                        </a:rPr>
                        <a:t>3</a:t>
                      </a:r>
                      <a:r>
                        <a:rPr lang="zh-CN" altLang="en-US" sz="1100" b="1" u="none" strike="noStrike" dirty="0" smtClean="0">
                          <a:solidFill>
                            <a:schemeClr val="bg1"/>
                          </a:solidFill>
                          <a:effectLst/>
                          <a:latin typeface="微软雅黑" pitchFamily="34" charset="-122"/>
                          <a:ea typeface="微软雅黑" pitchFamily="34" charset="-122"/>
                        </a:rPr>
                        <a:t>月</a:t>
                      </a:r>
                      <a:endParaRPr lang="zh-CN" altLang="en-US" sz="1100" b="1"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c>
                  <a:txBody>
                    <a:bodyPr/>
                    <a:lstStyle/>
                    <a:p>
                      <a:pPr algn="ctr" fontAlgn="b"/>
                      <a:r>
                        <a:rPr lang="en-US" altLang="zh-CN" sz="1100" b="1" i="0" u="none" strike="noStrike" dirty="0" smtClean="0">
                          <a:solidFill>
                            <a:schemeClr val="bg1"/>
                          </a:solidFill>
                          <a:effectLst/>
                          <a:latin typeface="微软雅黑" pitchFamily="34" charset="-122"/>
                          <a:ea typeface="微软雅黑" pitchFamily="34" charset="-122"/>
                        </a:rPr>
                        <a:t>4</a:t>
                      </a:r>
                      <a:r>
                        <a:rPr lang="zh-CN" altLang="en-US" sz="1100" b="1" i="0" u="none" strike="noStrike" dirty="0" smtClean="0">
                          <a:solidFill>
                            <a:schemeClr val="bg1"/>
                          </a:solidFill>
                          <a:effectLst/>
                          <a:latin typeface="微软雅黑" pitchFamily="34" charset="-122"/>
                          <a:ea typeface="微软雅黑" pitchFamily="34" charset="-122"/>
                        </a:rPr>
                        <a:t>月</a:t>
                      </a:r>
                      <a:endParaRPr lang="zh-CN" altLang="en-US" sz="1100" b="1"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c>
                  <a:txBody>
                    <a:bodyPr/>
                    <a:lstStyle/>
                    <a:p>
                      <a:pPr algn="ctr" fontAlgn="b"/>
                      <a:r>
                        <a:rPr lang="en-US" altLang="zh-CN" sz="1100" b="1" u="none" strike="noStrike" dirty="0" smtClean="0">
                          <a:solidFill>
                            <a:schemeClr val="bg1"/>
                          </a:solidFill>
                          <a:effectLst/>
                          <a:latin typeface="微软雅黑" pitchFamily="34" charset="-122"/>
                          <a:ea typeface="微软雅黑" pitchFamily="34" charset="-122"/>
                        </a:rPr>
                        <a:t>5</a:t>
                      </a:r>
                      <a:r>
                        <a:rPr lang="zh-CN" altLang="en-US" sz="1100" b="1" u="none" strike="noStrike" dirty="0" smtClean="0">
                          <a:solidFill>
                            <a:schemeClr val="bg1"/>
                          </a:solidFill>
                          <a:effectLst/>
                          <a:latin typeface="微软雅黑" pitchFamily="34" charset="-122"/>
                          <a:ea typeface="微软雅黑" pitchFamily="34" charset="-122"/>
                        </a:rPr>
                        <a:t>月</a:t>
                      </a:r>
                      <a:endParaRPr lang="zh-CN" altLang="en-US" sz="1100" b="1" i="0" u="none" strike="noStrike" dirty="0">
                        <a:solidFill>
                          <a:schemeClr val="bg1"/>
                        </a:solidFill>
                        <a:effectLst/>
                        <a:latin typeface="微软雅黑" pitchFamily="34" charset="-122"/>
                        <a:ea typeface="微软雅黑" pitchFamily="34" charset="-122"/>
                      </a:endParaRPr>
                    </a:p>
                  </a:txBody>
                  <a:tcPr marL="33236" marR="33236" marT="36112" marB="36112" anchor="ctr">
                    <a:solidFill>
                      <a:srgbClr val="002060"/>
                    </a:solidFill>
                  </a:tcPr>
                </a:tc>
              </a:tr>
            </a:tbl>
          </a:graphicData>
        </a:graphic>
      </p:graphicFrame>
      <p:grpSp>
        <p:nvGrpSpPr>
          <p:cNvPr id="13" name="组合 12"/>
          <p:cNvGrpSpPr/>
          <p:nvPr/>
        </p:nvGrpSpPr>
        <p:grpSpPr>
          <a:xfrm>
            <a:off x="5436096" y="2132856"/>
            <a:ext cx="216024" cy="360040"/>
            <a:chOff x="539552" y="5805264"/>
            <a:chExt cx="432048" cy="648072"/>
          </a:xfrm>
        </p:grpSpPr>
        <p:sp>
          <p:nvSpPr>
            <p:cNvPr id="14" name="直角三角形 13"/>
            <p:cNvSpPr/>
            <p:nvPr/>
          </p:nvSpPr>
          <p:spPr bwMode="auto">
            <a:xfrm>
              <a:off x="539552" y="5805264"/>
              <a:ext cx="432048" cy="360040"/>
            </a:xfrm>
            <a:prstGeom prst="rtTriangle">
              <a:avLst/>
            </a:prstGeom>
            <a:solidFill>
              <a:srgbClr val="FF0000"/>
            </a:solidFill>
            <a:ln w="6350">
              <a:solidFill>
                <a:srgbClr val="FF0000"/>
              </a:solidFill>
              <a:miter lim="800000"/>
              <a:headEnd/>
              <a:tailEnd/>
            </a:ln>
            <a:effectLst>
              <a:outerShdw dist="38100" sx="1000" sy="1000" algn="tl" rotWithShape="0">
                <a:prstClr val="black"/>
              </a:outerShdw>
            </a:effectLst>
          </p:spPr>
          <p:txBody>
            <a:bodyPr lIns="45720" rIns="45720" rtlCol="0" anchor="ctr"/>
            <a:lstStyle/>
            <a:p>
              <a:pPr algn="ctr" eaLnBrk="0" fontAlgn="auto" hangingPunct="0">
                <a:spcBef>
                  <a:spcPts val="0"/>
                </a:spcBef>
                <a:spcAft>
                  <a:spcPts val="0"/>
                </a:spcAft>
              </a:pPr>
              <a:endParaRPr lang="zh-CN" altLang="en-US" sz="1200" kern="0" dirty="0" smtClean="0">
                <a:latin typeface="微软雅黑" pitchFamily="34" charset="-122"/>
                <a:ea typeface="微软雅黑" pitchFamily="34" charset="-122"/>
              </a:endParaRPr>
            </a:p>
          </p:txBody>
        </p:sp>
        <p:cxnSp>
          <p:nvCxnSpPr>
            <p:cNvPr id="15" name="直接连接符 14"/>
            <p:cNvCxnSpPr/>
            <p:nvPr/>
          </p:nvCxnSpPr>
          <p:spPr>
            <a:xfrm>
              <a:off x="539552" y="6093296"/>
              <a:ext cx="0" cy="360040"/>
            </a:xfrm>
            <a:prstGeom prst="lin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8865184" y="2060848"/>
            <a:ext cx="216024" cy="360040"/>
            <a:chOff x="539552" y="5805264"/>
            <a:chExt cx="432048" cy="648072"/>
          </a:xfrm>
        </p:grpSpPr>
        <p:sp>
          <p:nvSpPr>
            <p:cNvPr id="17" name="直角三角形 16"/>
            <p:cNvSpPr/>
            <p:nvPr/>
          </p:nvSpPr>
          <p:spPr bwMode="auto">
            <a:xfrm>
              <a:off x="539552" y="5805264"/>
              <a:ext cx="432048" cy="360040"/>
            </a:xfrm>
            <a:prstGeom prst="rtTriangle">
              <a:avLst/>
            </a:prstGeom>
            <a:solidFill>
              <a:srgbClr val="FF0000"/>
            </a:solidFill>
            <a:ln w="6350">
              <a:solidFill>
                <a:srgbClr val="FF0000"/>
              </a:solidFill>
              <a:miter lim="800000"/>
              <a:headEnd/>
              <a:tailEnd/>
            </a:ln>
            <a:effectLst>
              <a:outerShdw dist="38100" sx="1000" sy="1000" algn="tl" rotWithShape="0">
                <a:prstClr val="black"/>
              </a:outerShdw>
            </a:effectLst>
          </p:spPr>
          <p:txBody>
            <a:bodyPr lIns="45720" rIns="45720" rtlCol="0" anchor="ctr"/>
            <a:lstStyle/>
            <a:p>
              <a:pPr algn="ctr" eaLnBrk="0" fontAlgn="auto" hangingPunct="0">
                <a:spcBef>
                  <a:spcPts val="0"/>
                </a:spcBef>
                <a:spcAft>
                  <a:spcPts val="0"/>
                </a:spcAft>
              </a:pPr>
              <a:endParaRPr lang="zh-CN" altLang="en-US" sz="1200" kern="0" dirty="0" smtClean="0">
                <a:latin typeface="微软雅黑" pitchFamily="34" charset="-122"/>
                <a:ea typeface="微软雅黑" pitchFamily="34" charset="-122"/>
              </a:endParaRPr>
            </a:p>
          </p:txBody>
        </p:sp>
        <p:cxnSp>
          <p:nvCxnSpPr>
            <p:cNvPr id="18" name="直接连接符 17"/>
            <p:cNvCxnSpPr/>
            <p:nvPr/>
          </p:nvCxnSpPr>
          <p:spPr>
            <a:xfrm>
              <a:off x="539552" y="6093296"/>
              <a:ext cx="0" cy="360040"/>
            </a:xfrm>
            <a:prstGeom prst="lin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aphicFrame>
        <p:nvGraphicFramePr>
          <p:cNvPr id="19" name="表格 18"/>
          <p:cNvGraphicFramePr>
            <a:graphicFrameLocks noGrp="1"/>
          </p:cNvGraphicFramePr>
          <p:nvPr>
            <p:extLst>
              <p:ext uri="{D42A27DB-BD31-4B8C-83A1-F6EECF244321}">
                <p14:modId xmlns:p14="http://schemas.microsoft.com/office/powerpoint/2010/main" val="1676767772"/>
              </p:ext>
            </p:extLst>
          </p:nvPr>
        </p:nvGraphicFramePr>
        <p:xfrm>
          <a:off x="539552" y="2896942"/>
          <a:ext cx="8136904" cy="3793440"/>
        </p:xfrm>
        <a:graphic>
          <a:graphicData uri="http://schemas.openxmlformats.org/drawingml/2006/table">
            <a:tbl>
              <a:tblPr/>
              <a:tblGrid>
                <a:gridCol w="3135704"/>
                <a:gridCol w="1597198"/>
                <a:gridCol w="1794228"/>
                <a:gridCol w="1609774"/>
              </a:tblGrid>
              <a:tr h="190421">
                <a:tc>
                  <a:txBody>
                    <a:bodyPr/>
                    <a:lstStyle/>
                    <a:p>
                      <a:pPr algn="ctr" fontAlgn="ctr"/>
                      <a:r>
                        <a:rPr lang="zh-CN" altLang="en-US" sz="1400" b="1" i="0" u="none" strike="noStrike" dirty="0">
                          <a:solidFill>
                            <a:srgbClr val="363636"/>
                          </a:solidFill>
                          <a:latin typeface="+mn-ea"/>
                          <a:ea typeface="+mn-ea"/>
                        </a:rPr>
                        <a:t>任务名称</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pPr algn="ctr" fontAlgn="ctr"/>
                      <a:r>
                        <a:rPr lang="zh-CN" altLang="en-US" sz="1400" b="1" i="0" u="none" strike="noStrike">
                          <a:solidFill>
                            <a:srgbClr val="363636"/>
                          </a:solidFill>
                          <a:latin typeface="+mn-ea"/>
                          <a:ea typeface="+mn-ea"/>
                        </a:rPr>
                        <a:t>工期</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pPr algn="ctr" fontAlgn="ctr"/>
                      <a:r>
                        <a:rPr lang="zh-CN" altLang="en-US" sz="1400" b="1" i="0" u="none" strike="noStrike">
                          <a:solidFill>
                            <a:srgbClr val="363636"/>
                          </a:solidFill>
                          <a:latin typeface="+mn-ea"/>
                          <a:ea typeface="+mn-ea"/>
                        </a:rPr>
                        <a:t>开始时间</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pPr algn="ctr" fontAlgn="ctr"/>
                      <a:r>
                        <a:rPr lang="zh-CN" altLang="en-US" sz="1400" b="1" i="0" u="none" strike="noStrike">
                          <a:solidFill>
                            <a:srgbClr val="363636"/>
                          </a:solidFill>
                          <a:latin typeface="+mn-ea"/>
                          <a:ea typeface="+mn-ea"/>
                        </a:rPr>
                        <a:t>完成时间</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190421">
                <a:tc>
                  <a:txBody>
                    <a:bodyPr/>
                    <a:lstStyle/>
                    <a:p>
                      <a:pPr algn="l" fontAlgn="ctr"/>
                      <a:r>
                        <a:rPr lang="zh-CN" altLang="en-US" sz="1400" b="0" i="0" u="none" strike="noStrike" dirty="0">
                          <a:solidFill>
                            <a:srgbClr val="000000"/>
                          </a:solidFill>
                          <a:latin typeface="+mn-ea"/>
                          <a:ea typeface="+mn-ea"/>
                        </a:rPr>
                        <a:t>资源模块开发和单元测试</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a:solidFill>
                            <a:srgbClr val="000000"/>
                          </a:solidFill>
                          <a:latin typeface="+mn-ea"/>
                          <a:ea typeface="+mn-ea"/>
                        </a:rPr>
                        <a:t>26 </a:t>
                      </a:r>
                      <a:r>
                        <a:rPr lang="zh-CN" altLang="en-US" sz="1400" b="0" i="0" u="none" strike="noStrike">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1</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15</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2</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22</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dirty="0">
                          <a:solidFill>
                            <a:srgbClr val="000000"/>
                          </a:solidFill>
                          <a:latin typeface="+mn-ea"/>
                          <a:ea typeface="+mn-ea"/>
                        </a:rPr>
                        <a:t>资源应用模块与平台联调</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a:solidFill>
                            <a:srgbClr val="000000"/>
                          </a:solidFill>
                          <a:latin typeface="+mn-ea"/>
                          <a:ea typeface="+mn-ea"/>
                        </a:rPr>
                        <a:t>14 </a:t>
                      </a:r>
                      <a:r>
                        <a:rPr lang="zh-CN" altLang="en-US" sz="1400" b="0" i="0" u="none" strike="noStrike">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2</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4</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2</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26</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dirty="0">
                          <a:solidFill>
                            <a:srgbClr val="000000"/>
                          </a:solidFill>
                          <a:latin typeface="+mn-ea"/>
                          <a:ea typeface="+mn-ea"/>
                        </a:rPr>
                        <a:t>资源应用集成测试执行</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a:solidFill>
                            <a:srgbClr val="000000"/>
                          </a:solidFill>
                          <a:latin typeface="+mn-ea"/>
                          <a:ea typeface="+mn-ea"/>
                        </a:rPr>
                        <a:t>23 </a:t>
                      </a:r>
                      <a:r>
                        <a:rPr lang="zh-CN" altLang="en-US" sz="1400" b="0" i="0" u="none" strike="noStrike">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2</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27</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3</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29</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dirty="0">
                          <a:solidFill>
                            <a:srgbClr val="000000"/>
                          </a:solidFill>
                          <a:latin typeface="+mn-ea"/>
                          <a:ea typeface="+mn-ea"/>
                        </a:rPr>
                        <a:t>资源应用验收测试执行</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dirty="0">
                          <a:solidFill>
                            <a:srgbClr val="000000"/>
                          </a:solidFill>
                          <a:latin typeface="+mn-ea"/>
                          <a:ea typeface="+mn-ea"/>
                        </a:rPr>
                        <a:t>21 </a:t>
                      </a:r>
                      <a:r>
                        <a:rPr lang="zh-CN" altLang="en-US" sz="1400" b="0" i="0" u="none" strike="noStrike" dirty="0">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3</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15</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4</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12</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dirty="0">
                          <a:solidFill>
                            <a:srgbClr val="000000"/>
                          </a:solidFill>
                          <a:latin typeface="+mn-ea"/>
                          <a:ea typeface="+mn-ea"/>
                        </a:rPr>
                        <a:t>资源应用</a:t>
                      </a:r>
                      <a:r>
                        <a:rPr lang="en-US" altLang="zh-CN" sz="1400" b="0" i="0" u="none" strike="noStrike" dirty="0">
                          <a:solidFill>
                            <a:srgbClr val="000000"/>
                          </a:solidFill>
                          <a:latin typeface="+mn-ea"/>
                          <a:ea typeface="+mn-ea"/>
                        </a:rPr>
                        <a:t>UAT</a:t>
                      </a:r>
                      <a:r>
                        <a:rPr lang="zh-CN" altLang="en-US" sz="1400" b="0" i="0" u="none" strike="noStrike" dirty="0">
                          <a:solidFill>
                            <a:srgbClr val="000000"/>
                          </a:solidFill>
                          <a:latin typeface="+mn-ea"/>
                          <a:ea typeface="+mn-ea"/>
                        </a:rPr>
                        <a:t>测试执行</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dirty="0">
                          <a:solidFill>
                            <a:srgbClr val="000000"/>
                          </a:solidFill>
                          <a:latin typeface="+mn-ea"/>
                          <a:ea typeface="+mn-ea"/>
                        </a:rPr>
                        <a:t>9 </a:t>
                      </a:r>
                      <a:r>
                        <a:rPr lang="zh-CN" altLang="en-US" sz="1400" b="0" i="0" u="none" strike="noStrike" dirty="0">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000000"/>
                          </a:solidFill>
                          <a:latin typeface="+mn-ea"/>
                          <a:ea typeface="+mn-ea"/>
                        </a:rPr>
                        <a:t>2013</a:t>
                      </a:r>
                      <a:r>
                        <a:rPr lang="zh-CN" altLang="en-US" sz="1400" b="0" i="0" u="none" strike="noStrike" dirty="0">
                          <a:solidFill>
                            <a:srgbClr val="000000"/>
                          </a:solidFill>
                          <a:latin typeface="+mn-ea"/>
                          <a:ea typeface="+mn-ea"/>
                        </a:rPr>
                        <a:t>年</a:t>
                      </a:r>
                      <a:r>
                        <a:rPr lang="en-US" altLang="zh-CN" sz="1400" b="0" i="0" u="none" strike="noStrike" dirty="0">
                          <a:solidFill>
                            <a:srgbClr val="000000"/>
                          </a:solidFill>
                          <a:latin typeface="+mn-ea"/>
                          <a:ea typeface="+mn-ea"/>
                        </a:rPr>
                        <a:t>4</a:t>
                      </a:r>
                      <a:r>
                        <a:rPr lang="zh-CN" altLang="en-US" sz="1400" b="0" i="0" u="none" strike="noStrike" dirty="0">
                          <a:solidFill>
                            <a:srgbClr val="000000"/>
                          </a:solidFill>
                          <a:latin typeface="+mn-ea"/>
                          <a:ea typeface="+mn-ea"/>
                        </a:rPr>
                        <a:t>月</a:t>
                      </a:r>
                      <a:r>
                        <a:rPr lang="en-US" altLang="zh-CN" sz="1400" b="0" i="0" u="none" strike="noStrike" dirty="0">
                          <a:solidFill>
                            <a:srgbClr val="000000"/>
                          </a:solidFill>
                          <a:latin typeface="+mn-ea"/>
                          <a:ea typeface="+mn-ea"/>
                        </a:rPr>
                        <a:t>15</a:t>
                      </a:r>
                      <a:r>
                        <a:rPr lang="zh-CN" altLang="en-US" sz="1400" b="0" i="0" u="none" strike="noStrike" dirty="0">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4</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25</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dirty="0">
                          <a:solidFill>
                            <a:srgbClr val="FF0000"/>
                          </a:solidFill>
                          <a:latin typeface="+mn-ea"/>
                          <a:ea typeface="+mn-ea"/>
                        </a:rPr>
                        <a:t>集团、省分配套项目实施</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dirty="0">
                          <a:solidFill>
                            <a:srgbClr val="FF0000"/>
                          </a:solidFill>
                          <a:latin typeface="+mn-ea"/>
                          <a:ea typeface="+mn-ea"/>
                        </a:rPr>
                        <a:t>57 </a:t>
                      </a:r>
                      <a:r>
                        <a:rPr lang="zh-CN" altLang="en-US" sz="1400" b="0" i="0" u="none" strike="noStrike" dirty="0">
                          <a:solidFill>
                            <a:srgbClr val="FF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FF0000"/>
                          </a:solidFill>
                          <a:latin typeface="+mn-ea"/>
                          <a:ea typeface="+mn-ea"/>
                        </a:rPr>
                        <a:t>2013</a:t>
                      </a:r>
                      <a:r>
                        <a:rPr lang="zh-CN" altLang="en-US" sz="1400" b="0" i="0" u="none" strike="noStrike">
                          <a:solidFill>
                            <a:srgbClr val="FF0000"/>
                          </a:solidFill>
                          <a:latin typeface="+mn-ea"/>
                          <a:ea typeface="+mn-ea"/>
                        </a:rPr>
                        <a:t>年</a:t>
                      </a:r>
                      <a:r>
                        <a:rPr lang="en-US" altLang="zh-CN" sz="1400" b="0" i="0" u="none" strike="noStrike">
                          <a:solidFill>
                            <a:srgbClr val="FF0000"/>
                          </a:solidFill>
                          <a:latin typeface="+mn-ea"/>
                          <a:ea typeface="+mn-ea"/>
                        </a:rPr>
                        <a:t>1</a:t>
                      </a:r>
                      <a:r>
                        <a:rPr lang="zh-CN" altLang="en-US" sz="1400" b="0" i="0" u="none" strike="noStrike">
                          <a:solidFill>
                            <a:srgbClr val="FF0000"/>
                          </a:solidFill>
                          <a:latin typeface="+mn-ea"/>
                          <a:ea typeface="+mn-ea"/>
                        </a:rPr>
                        <a:t>月</a:t>
                      </a:r>
                      <a:r>
                        <a:rPr lang="en-US" altLang="zh-CN" sz="1400" b="0" i="0" u="none" strike="noStrike">
                          <a:solidFill>
                            <a:srgbClr val="FF0000"/>
                          </a:solidFill>
                          <a:latin typeface="+mn-ea"/>
                          <a:ea typeface="+mn-ea"/>
                        </a:rPr>
                        <a:t>4</a:t>
                      </a:r>
                      <a:r>
                        <a:rPr lang="zh-CN" altLang="en-US" sz="1400" b="0" i="0" u="none" strike="noStrike">
                          <a:solidFill>
                            <a:srgbClr val="FF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FF0000"/>
                          </a:solidFill>
                          <a:latin typeface="+mn-ea"/>
                          <a:ea typeface="+mn-ea"/>
                        </a:rPr>
                        <a:t>2013</a:t>
                      </a:r>
                      <a:r>
                        <a:rPr lang="zh-CN" altLang="en-US" sz="1400" b="0" i="0" u="none" strike="noStrike">
                          <a:solidFill>
                            <a:srgbClr val="FF0000"/>
                          </a:solidFill>
                          <a:latin typeface="+mn-ea"/>
                          <a:ea typeface="+mn-ea"/>
                        </a:rPr>
                        <a:t>年</a:t>
                      </a:r>
                      <a:r>
                        <a:rPr lang="en-US" altLang="zh-CN" sz="1400" b="0" i="0" u="none" strike="noStrike">
                          <a:solidFill>
                            <a:srgbClr val="FF0000"/>
                          </a:solidFill>
                          <a:latin typeface="+mn-ea"/>
                          <a:ea typeface="+mn-ea"/>
                        </a:rPr>
                        <a:t>3</a:t>
                      </a:r>
                      <a:r>
                        <a:rPr lang="zh-CN" altLang="en-US" sz="1400" b="0" i="0" u="none" strike="noStrike">
                          <a:solidFill>
                            <a:srgbClr val="FF0000"/>
                          </a:solidFill>
                          <a:latin typeface="+mn-ea"/>
                          <a:ea typeface="+mn-ea"/>
                        </a:rPr>
                        <a:t>月</a:t>
                      </a:r>
                      <a:r>
                        <a:rPr lang="en-US" altLang="zh-CN" sz="1400" b="0" i="0" u="none" strike="noStrike">
                          <a:solidFill>
                            <a:srgbClr val="FF0000"/>
                          </a:solidFill>
                          <a:latin typeface="+mn-ea"/>
                          <a:ea typeface="+mn-ea"/>
                        </a:rPr>
                        <a:t>26</a:t>
                      </a:r>
                      <a:r>
                        <a:rPr lang="zh-CN" altLang="en-US" sz="1400" b="0" i="0" u="none" strike="noStrike">
                          <a:solidFill>
                            <a:srgbClr val="FF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dirty="0">
                          <a:solidFill>
                            <a:srgbClr val="FF0000"/>
                          </a:solidFill>
                          <a:latin typeface="+mn-ea"/>
                          <a:ea typeface="+mn-ea"/>
                        </a:rPr>
                        <a:t>集团、省分接口改造开发</a:t>
                      </a:r>
                    </a:p>
                  </a:txBody>
                  <a:tcPr marL="254524"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dirty="0">
                          <a:solidFill>
                            <a:srgbClr val="FF0000"/>
                          </a:solidFill>
                          <a:latin typeface="+mn-ea"/>
                          <a:ea typeface="+mn-ea"/>
                        </a:rPr>
                        <a:t>30 </a:t>
                      </a:r>
                      <a:r>
                        <a:rPr lang="zh-CN" altLang="en-US" sz="1400" b="0" i="0" u="none" strike="noStrike" dirty="0">
                          <a:solidFill>
                            <a:srgbClr val="FF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FF0000"/>
                          </a:solidFill>
                          <a:latin typeface="+mn-ea"/>
                          <a:ea typeface="+mn-ea"/>
                        </a:rPr>
                        <a:t>2013</a:t>
                      </a:r>
                      <a:r>
                        <a:rPr lang="zh-CN" altLang="en-US" sz="1400" b="0" i="0" u="none" strike="noStrike" dirty="0">
                          <a:solidFill>
                            <a:srgbClr val="FF0000"/>
                          </a:solidFill>
                          <a:latin typeface="+mn-ea"/>
                          <a:ea typeface="+mn-ea"/>
                        </a:rPr>
                        <a:t>年</a:t>
                      </a:r>
                      <a:r>
                        <a:rPr lang="en-US" altLang="zh-CN" sz="1400" b="0" i="0" u="none" strike="noStrike" dirty="0">
                          <a:solidFill>
                            <a:srgbClr val="FF0000"/>
                          </a:solidFill>
                          <a:latin typeface="+mn-ea"/>
                          <a:ea typeface="+mn-ea"/>
                        </a:rPr>
                        <a:t>1</a:t>
                      </a:r>
                      <a:r>
                        <a:rPr lang="zh-CN" altLang="en-US" sz="1400" b="0" i="0" u="none" strike="noStrike" dirty="0">
                          <a:solidFill>
                            <a:srgbClr val="FF0000"/>
                          </a:solidFill>
                          <a:latin typeface="+mn-ea"/>
                          <a:ea typeface="+mn-ea"/>
                        </a:rPr>
                        <a:t>月</a:t>
                      </a:r>
                      <a:r>
                        <a:rPr lang="en-US" altLang="zh-CN" sz="1400" b="0" i="0" u="none" strike="noStrike" dirty="0">
                          <a:solidFill>
                            <a:srgbClr val="FF0000"/>
                          </a:solidFill>
                          <a:latin typeface="+mn-ea"/>
                          <a:ea typeface="+mn-ea"/>
                        </a:rPr>
                        <a:t>21</a:t>
                      </a:r>
                      <a:r>
                        <a:rPr lang="zh-CN" altLang="en-US" sz="1400" b="0" i="0" u="none" strike="noStrike" dirty="0">
                          <a:solidFill>
                            <a:srgbClr val="FF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FF0000"/>
                          </a:solidFill>
                          <a:latin typeface="+mn-ea"/>
                          <a:ea typeface="+mn-ea"/>
                        </a:rPr>
                        <a:t>2013</a:t>
                      </a:r>
                      <a:r>
                        <a:rPr lang="zh-CN" altLang="en-US" sz="1400" b="0" i="0" u="none" strike="noStrike" dirty="0">
                          <a:solidFill>
                            <a:srgbClr val="FF0000"/>
                          </a:solidFill>
                          <a:latin typeface="+mn-ea"/>
                          <a:ea typeface="+mn-ea"/>
                        </a:rPr>
                        <a:t>年</a:t>
                      </a:r>
                      <a:r>
                        <a:rPr lang="en-US" altLang="zh-CN" sz="1400" b="0" i="0" u="none" strike="noStrike" dirty="0">
                          <a:solidFill>
                            <a:srgbClr val="FF0000"/>
                          </a:solidFill>
                          <a:latin typeface="+mn-ea"/>
                          <a:ea typeface="+mn-ea"/>
                        </a:rPr>
                        <a:t>3</a:t>
                      </a:r>
                      <a:r>
                        <a:rPr lang="zh-CN" altLang="en-US" sz="1400" b="0" i="0" u="none" strike="noStrike" dirty="0">
                          <a:solidFill>
                            <a:srgbClr val="FF0000"/>
                          </a:solidFill>
                          <a:latin typeface="+mn-ea"/>
                          <a:ea typeface="+mn-ea"/>
                        </a:rPr>
                        <a:t>月</a:t>
                      </a:r>
                      <a:r>
                        <a:rPr lang="en-US" altLang="zh-CN" sz="1400" b="0" i="0" u="none" strike="noStrike" dirty="0">
                          <a:solidFill>
                            <a:srgbClr val="FF0000"/>
                          </a:solidFill>
                          <a:latin typeface="+mn-ea"/>
                          <a:ea typeface="+mn-ea"/>
                        </a:rPr>
                        <a:t>6</a:t>
                      </a:r>
                      <a:r>
                        <a:rPr lang="zh-CN" altLang="en-US" sz="1400" b="0" i="0" u="none" strike="noStrike" dirty="0">
                          <a:solidFill>
                            <a:srgbClr val="FF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en-US" sz="1400" b="0" i="0" u="none" strike="noStrike">
                          <a:solidFill>
                            <a:srgbClr val="FF0000"/>
                          </a:solidFill>
                          <a:latin typeface="+mn-ea"/>
                          <a:ea typeface="+mn-ea"/>
                        </a:rPr>
                        <a:t>U-Cloud</a:t>
                      </a:r>
                      <a:r>
                        <a:rPr lang="zh-CN" altLang="en-US" sz="1400" b="0" i="0" u="none" strike="noStrike">
                          <a:solidFill>
                            <a:srgbClr val="FF0000"/>
                          </a:solidFill>
                          <a:latin typeface="+mn-ea"/>
                          <a:ea typeface="+mn-ea"/>
                        </a:rPr>
                        <a:t>与外部系统接口测试</a:t>
                      </a:r>
                    </a:p>
                  </a:txBody>
                  <a:tcPr marL="254524"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dirty="0">
                          <a:solidFill>
                            <a:srgbClr val="FF0000"/>
                          </a:solidFill>
                          <a:latin typeface="+mn-ea"/>
                          <a:ea typeface="+mn-ea"/>
                        </a:rPr>
                        <a:t>44 </a:t>
                      </a:r>
                      <a:r>
                        <a:rPr lang="zh-CN" altLang="en-US" sz="1400" b="0" i="0" u="none" strike="noStrike" dirty="0">
                          <a:solidFill>
                            <a:srgbClr val="FF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FF0000"/>
                          </a:solidFill>
                          <a:latin typeface="+mn-ea"/>
                          <a:ea typeface="+mn-ea"/>
                        </a:rPr>
                        <a:t>2013</a:t>
                      </a:r>
                      <a:r>
                        <a:rPr lang="zh-CN" altLang="en-US" sz="1400" b="0" i="0" u="none" strike="noStrike" dirty="0">
                          <a:solidFill>
                            <a:srgbClr val="FF0000"/>
                          </a:solidFill>
                          <a:latin typeface="+mn-ea"/>
                          <a:ea typeface="+mn-ea"/>
                        </a:rPr>
                        <a:t>年</a:t>
                      </a:r>
                      <a:r>
                        <a:rPr lang="en-US" altLang="zh-CN" sz="1400" b="0" i="0" u="none" strike="noStrike" dirty="0">
                          <a:solidFill>
                            <a:srgbClr val="FF0000"/>
                          </a:solidFill>
                          <a:latin typeface="+mn-ea"/>
                          <a:ea typeface="+mn-ea"/>
                        </a:rPr>
                        <a:t>1</a:t>
                      </a:r>
                      <a:r>
                        <a:rPr lang="zh-CN" altLang="en-US" sz="1400" b="0" i="0" u="none" strike="noStrike" dirty="0">
                          <a:solidFill>
                            <a:srgbClr val="FF0000"/>
                          </a:solidFill>
                          <a:latin typeface="+mn-ea"/>
                          <a:ea typeface="+mn-ea"/>
                        </a:rPr>
                        <a:t>月</a:t>
                      </a:r>
                      <a:r>
                        <a:rPr lang="en-US" altLang="zh-CN" sz="1400" b="0" i="0" u="none" strike="noStrike" dirty="0">
                          <a:solidFill>
                            <a:srgbClr val="FF0000"/>
                          </a:solidFill>
                          <a:latin typeface="+mn-ea"/>
                          <a:ea typeface="+mn-ea"/>
                        </a:rPr>
                        <a:t>21</a:t>
                      </a:r>
                      <a:r>
                        <a:rPr lang="zh-CN" altLang="en-US" sz="1400" b="0" i="0" u="none" strike="noStrike" dirty="0">
                          <a:solidFill>
                            <a:srgbClr val="FF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FF0000"/>
                          </a:solidFill>
                          <a:latin typeface="+mn-ea"/>
                          <a:ea typeface="+mn-ea"/>
                        </a:rPr>
                        <a:t>2013</a:t>
                      </a:r>
                      <a:r>
                        <a:rPr lang="zh-CN" altLang="en-US" sz="1400" b="0" i="0" u="none" strike="noStrike" dirty="0">
                          <a:solidFill>
                            <a:srgbClr val="FF0000"/>
                          </a:solidFill>
                          <a:latin typeface="+mn-ea"/>
                          <a:ea typeface="+mn-ea"/>
                        </a:rPr>
                        <a:t>年</a:t>
                      </a:r>
                      <a:r>
                        <a:rPr lang="en-US" altLang="zh-CN" sz="1400" b="0" i="0" u="none" strike="noStrike" dirty="0">
                          <a:solidFill>
                            <a:srgbClr val="FF0000"/>
                          </a:solidFill>
                          <a:latin typeface="+mn-ea"/>
                          <a:ea typeface="+mn-ea"/>
                        </a:rPr>
                        <a:t>3</a:t>
                      </a:r>
                      <a:r>
                        <a:rPr lang="zh-CN" altLang="en-US" sz="1400" b="0" i="0" u="none" strike="noStrike" dirty="0">
                          <a:solidFill>
                            <a:srgbClr val="FF0000"/>
                          </a:solidFill>
                          <a:latin typeface="+mn-ea"/>
                          <a:ea typeface="+mn-ea"/>
                        </a:rPr>
                        <a:t>月</a:t>
                      </a:r>
                      <a:r>
                        <a:rPr lang="en-US" altLang="zh-CN" sz="1400" b="0" i="0" u="none" strike="noStrike" dirty="0">
                          <a:solidFill>
                            <a:srgbClr val="FF0000"/>
                          </a:solidFill>
                          <a:latin typeface="+mn-ea"/>
                          <a:ea typeface="+mn-ea"/>
                        </a:rPr>
                        <a:t>26</a:t>
                      </a:r>
                      <a:r>
                        <a:rPr lang="zh-CN" altLang="en-US" sz="1400" b="0" i="0" u="none" strike="noStrike" dirty="0">
                          <a:solidFill>
                            <a:srgbClr val="FF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a:solidFill>
                            <a:srgbClr val="000000"/>
                          </a:solidFill>
                          <a:latin typeface="+mn-ea"/>
                          <a:ea typeface="+mn-ea"/>
                        </a:rPr>
                        <a:t>资源</a:t>
                      </a:r>
                      <a:r>
                        <a:rPr lang="en-US" altLang="zh-CN" sz="1400" b="0" i="0" u="none" strike="noStrike">
                          <a:solidFill>
                            <a:srgbClr val="000000"/>
                          </a:solidFill>
                          <a:latin typeface="+mn-ea"/>
                          <a:ea typeface="+mn-ea"/>
                        </a:rPr>
                        <a:t>&amp;</a:t>
                      </a:r>
                      <a:r>
                        <a:rPr lang="zh-CN" altLang="en-US" sz="1400" b="0" i="0" u="none" strike="noStrike">
                          <a:solidFill>
                            <a:srgbClr val="000000"/>
                          </a:solidFill>
                          <a:latin typeface="+mn-ea"/>
                          <a:ea typeface="+mn-ea"/>
                        </a:rPr>
                        <a:t>资产数据清查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dirty="0">
                          <a:solidFill>
                            <a:srgbClr val="000000"/>
                          </a:solidFill>
                          <a:latin typeface="+mn-ea"/>
                          <a:ea typeface="+mn-ea"/>
                        </a:rPr>
                        <a:t>69 </a:t>
                      </a:r>
                      <a:r>
                        <a:rPr lang="zh-CN" altLang="en-US" sz="1400" b="0" i="0" u="none" strike="noStrike" dirty="0">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000000"/>
                          </a:solidFill>
                          <a:latin typeface="+mn-ea"/>
                          <a:ea typeface="+mn-ea"/>
                        </a:rPr>
                        <a:t>2013</a:t>
                      </a:r>
                      <a:r>
                        <a:rPr lang="zh-CN" altLang="en-US" sz="1400" b="0" i="0" u="none" strike="noStrike" dirty="0">
                          <a:solidFill>
                            <a:srgbClr val="000000"/>
                          </a:solidFill>
                          <a:latin typeface="+mn-ea"/>
                          <a:ea typeface="+mn-ea"/>
                        </a:rPr>
                        <a:t>年</a:t>
                      </a:r>
                      <a:r>
                        <a:rPr lang="en-US" altLang="zh-CN" sz="1400" b="0" i="0" u="none" strike="noStrike" dirty="0">
                          <a:solidFill>
                            <a:srgbClr val="000000"/>
                          </a:solidFill>
                          <a:latin typeface="+mn-ea"/>
                          <a:ea typeface="+mn-ea"/>
                        </a:rPr>
                        <a:t>2</a:t>
                      </a:r>
                      <a:r>
                        <a:rPr lang="zh-CN" altLang="en-US" sz="1400" b="0" i="0" u="none" strike="noStrike" dirty="0">
                          <a:solidFill>
                            <a:srgbClr val="000000"/>
                          </a:solidFill>
                          <a:latin typeface="+mn-ea"/>
                          <a:ea typeface="+mn-ea"/>
                        </a:rPr>
                        <a:t>月</a:t>
                      </a:r>
                      <a:r>
                        <a:rPr lang="en-US" altLang="zh-CN" sz="1400" b="0" i="0" u="none" strike="noStrike" dirty="0">
                          <a:solidFill>
                            <a:srgbClr val="000000"/>
                          </a:solidFill>
                          <a:latin typeface="+mn-ea"/>
                          <a:ea typeface="+mn-ea"/>
                        </a:rPr>
                        <a:t>4</a:t>
                      </a:r>
                      <a:r>
                        <a:rPr lang="zh-CN" altLang="en-US" sz="1400" b="0" i="0" u="none" strike="noStrike" dirty="0">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5</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15</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a:solidFill>
                            <a:srgbClr val="000000"/>
                          </a:solidFill>
                          <a:latin typeface="+mn-ea"/>
                          <a:ea typeface="+mn-ea"/>
                        </a:rPr>
                        <a:t>资源应用上线实施</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dirty="0">
                          <a:solidFill>
                            <a:srgbClr val="000000"/>
                          </a:solidFill>
                          <a:latin typeface="+mn-ea"/>
                          <a:ea typeface="+mn-ea"/>
                        </a:rPr>
                        <a:t>105 </a:t>
                      </a:r>
                      <a:r>
                        <a:rPr lang="zh-CN" altLang="en-US" sz="1400" b="0" i="0" u="none" strike="noStrike" dirty="0">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000000"/>
                          </a:solidFill>
                          <a:latin typeface="+mn-ea"/>
                          <a:ea typeface="+mn-ea"/>
                        </a:rPr>
                        <a:t>2013</a:t>
                      </a:r>
                      <a:r>
                        <a:rPr lang="zh-CN" altLang="en-US" sz="1400" b="0" i="0" u="none" strike="noStrike" dirty="0">
                          <a:solidFill>
                            <a:srgbClr val="000000"/>
                          </a:solidFill>
                          <a:latin typeface="+mn-ea"/>
                          <a:ea typeface="+mn-ea"/>
                        </a:rPr>
                        <a:t>年</a:t>
                      </a:r>
                      <a:r>
                        <a:rPr lang="en-US" altLang="zh-CN" sz="1400" b="0" i="0" u="none" strike="noStrike" dirty="0">
                          <a:solidFill>
                            <a:srgbClr val="000000"/>
                          </a:solidFill>
                          <a:latin typeface="+mn-ea"/>
                          <a:ea typeface="+mn-ea"/>
                        </a:rPr>
                        <a:t>1</a:t>
                      </a:r>
                      <a:r>
                        <a:rPr lang="zh-CN" altLang="en-US" sz="1400" b="0" i="0" u="none" strike="noStrike" dirty="0">
                          <a:solidFill>
                            <a:srgbClr val="000000"/>
                          </a:solidFill>
                          <a:latin typeface="+mn-ea"/>
                          <a:ea typeface="+mn-ea"/>
                        </a:rPr>
                        <a:t>月</a:t>
                      </a:r>
                      <a:r>
                        <a:rPr lang="en-US" altLang="zh-CN" sz="1400" b="0" i="0" u="none" strike="noStrike" dirty="0">
                          <a:solidFill>
                            <a:srgbClr val="000000"/>
                          </a:solidFill>
                          <a:latin typeface="+mn-ea"/>
                          <a:ea typeface="+mn-ea"/>
                        </a:rPr>
                        <a:t>4</a:t>
                      </a:r>
                      <a:r>
                        <a:rPr lang="zh-CN" altLang="en-US" sz="1400" b="0" i="0" u="none" strike="noStrike" dirty="0">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000000"/>
                          </a:solidFill>
                          <a:latin typeface="+mn-ea"/>
                          <a:ea typeface="+mn-ea"/>
                        </a:rPr>
                        <a:t>2013</a:t>
                      </a:r>
                      <a:r>
                        <a:rPr lang="zh-CN" altLang="en-US" sz="1400" b="0" i="0" u="none" strike="noStrike" dirty="0">
                          <a:solidFill>
                            <a:srgbClr val="000000"/>
                          </a:solidFill>
                          <a:latin typeface="+mn-ea"/>
                          <a:ea typeface="+mn-ea"/>
                        </a:rPr>
                        <a:t>年</a:t>
                      </a:r>
                      <a:r>
                        <a:rPr lang="en-US" altLang="zh-CN" sz="1400" b="0" i="0" u="none" strike="noStrike" dirty="0">
                          <a:solidFill>
                            <a:srgbClr val="000000"/>
                          </a:solidFill>
                          <a:latin typeface="+mn-ea"/>
                          <a:ea typeface="+mn-ea"/>
                        </a:rPr>
                        <a:t>5</a:t>
                      </a:r>
                      <a:r>
                        <a:rPr lang="zh-CN" altLang="en-US" sz="1400" b="0" i="0" u="none" strike="noStrike" dirty="0">
                          <a:solidFill>
                            <a:srgbClr val="000000"/>
                          </a:solidFill>
                          <a:latin typeface="+mn-ea"/>
                          <a:ea typeface="+mn-ea"/>
                        </a:rPr>
                        <a:t>月</a:t>
                      </a:r>
                      <a:r>
                        <a:rPr lang="en-US" altLang="zh-CN" sz="1400" b="0" i="0" u="none" strike="noStrike" dirty="0">
                          <a:solidFill>
                            <a:srgbClr val="000000"/>
                          </a:solidFill>
                          <a:latin typeface="+mn-ea"/>
                          <a:ea typeface="+mn-ea"/>
                        </a:rPr>
                        <a:t>31</a:t>
                      </a:r>
                      <a:r>
                        <a:rPr lang="zh-CN" altLang="en-US" sz="1400" b="0" i="0" u="none" strike="noStrike" dirty="0">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a:solidFill>
                            <a:srgbClr val="000000"/>
                          </a:solidFill>
                          <a:latin typeface="+mn-ea"/>
                          <a:ea typeface="+mn-ea"/>
                        </a:rPr>
                        <a:t>省分需求差异化分析和配置</a:t>
                      </a:r>
                    </a:p>
                  </a:txBody>
                  <a:tcPr marL="254524"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a:solidFill>
                            <a:srgbClr val="000000"/>
                          </a:solidFill>
                          <a:latin typeface="+mn-ea"/>
                          <a:ea typeface="+mn-ea"/>
                        </a:rPr>
                        <a:t>87 </a:t>
                      </a:r>
                      <a:r>
                        <a:rPr lang="zh-CN" altLang="en-US" sz="1400" b="0" i="0" u="none" strike="noStrike">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000000"/>
                          </a:solidFill>
                          <a:latin typeface="+mn-ea"/>
                          <a:ea typeface="+mn-ea"/>
                        </a:rPr>
                        <a:t>2013</a:t>
                      </a:r>
                      <a:r>
                        <a:rPr lang="zh-CN" altLang="en-US" sz="1400" b="0" i="0" u="none" strike="noStrike" dirty="0">
                          <a:solidFill>
                            <a:srgbClr val="000000"/>
                          </a:solidFill>
                          <a:latin typeface="+mn-ea"/>
                          <a:ea typeface="+mn-ea"/>
                        </a:rPr>
                        <a:t>年</a:t>
                      </a:r>
                      <a:r>
                        <a:rPr lang="en-US" altLang="zh-CN" sz="1400" b="0" i="0" u="none" strike="noStrike" dirty="0">
                          <a:solidFill>
                            <a:srgbClr val="000000"/>
                          </a:solidFill>
                          <a:latin typeface="+mn-ea"/>
                          <a:ea typeface="+mn-ea"/>
                        </a:rPr>
                        <a:t>1</a:t>
                      </a:r>
                      <a:r>
                        <a:rPr lang="zh-CN" altLang="en-US" sz="1400" b="0" i="0" u="none" strike="noStrike" dirty="0">
                          <a:solidFill>
                            <a:srgbClr val="000000"/>
                          </a:solidFill>
                          <a:latin typeface="+mn-ea"/>
                          <a:ea typeface="+mn-ea"/>
                        </a:rPr>
                        <a:t>月</a:t>
                      </a:r>
                      <a:r>
                        <a:rPr lang="en-US" altLang="zh-CN" sz="1400" b="0" i="0" u="none" strike="noStrike" dirty="0">
                          <a:solidFill>
                            <a:srgbClr val="000000"/>
                          </a:solidFill>
                          <a:latin typeface="+mn-ea"/>
                          <a:ea typeface="+mn-ea"/>
                        </a:rPr>
                        <a:t>21</a:t>
                      </a:r>
                      <a:r>
                        <a:rPr lang="zh-CN" altLang="en-US" sz="1400" b="0" i="0" u="none" strike="noStrike" dirty="0">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000000"/>
                          </a:solidFill>
                          <a:latin typeface="+mn-ea"/>
                          <a:ea typeface="+mn-ea"/>
                        </a:rPr>
                        <a:t>2013</a:t>
                      </a:r>
                      <a:r>
                        <a:rPr lang="zh-CN" altLang="en-US" sz="1400" b="0" i="0" u="none" strike="noStrike" dirty="0">
                          <a:solidFill>
                            <a:srgbClr val="000000"/>
                          </a:solidFill>
                          <a:latin typeface="+mn-ea"/>
                          <a:ea typeface="+mn-ea"/>
                        </a:rPr>
                        <a:t>年</a:t>
                      </a:r>
                      <a:r>
                        <a:rPr lang="en-US" altLang="zh-CN" sz="1400" b="0" i="0" u="none" strike="noStrike" dirty="0">
                          <a:solidFill>
                            <a:srgbClr val="000000"/>
                          </a:solidFill>
                          <a:latin typeface="+mn-ea"/>
                          <a:ea typeface="+mn-ea"/>
                        </a:rPr>
                        <a:t>5</a:t>
                      </a:r>
                      <a:r>
                        <a:rPr lang="zh-CN" altLang="en-US" sz="1400" b="0" i="0" u="none" strike="noStrike" dirty="0">
                          <a:solidFill>
                            <a:srgbClr val="000000"/>
                          </a:solidFill>
                          <a:latin typeface="+mn-ea"/>
                          <a:ea typeface="+mn-ea"/>
                        </a:rPr>
                        <a:t>月</a:t>
                      </a:r>
                      <a:r>
                        <a:rPr lang="en-US" altLang="zh-CN" sz="1400" b="0" i="0" u="none" strike="noStrike" dirty="0">
                          <a:solidFill>
                            <a:srgbClr val="000000"/>
                          </a:solidFill>
                          <a:latin typeface="+mn-ea"/>
                          <a:ea typeface="+mn-ea"/>
                        </a:rPr>
                        <a:t>24</a:t>
                      </a:r>
                      <a:r>
                        <a:rPr lang="zh-CN" altLang="en-US" sz="1400" b="0" i="0" u="none" strike="noStrike" dirty="0">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a:solidFill>
                            <a:srgbClr val="000000"/>
                          </a:solidFill>
                          <a:latin typeface="+mn-ea"/>
                          <a:ea typeface="+mn-ea"/>
                        </a:rPr>
                        <a:t>用户培训</a:t>
                      </a:r>
                    </a:p>
                  </a:txBody>
                  <a:tcPr marL="254524"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a:solidFill>
                            <a:srgbClr val="000000"/>
                          </a:solidFill>
                          <a:latin typeface="+mn-ea"/>
                          <a:ea typeface="+mn-ea"/>
                        </a:rPr>
                        <a:t>10 </a:t>
                      </a:r>
                      <a:r>
                        <a:rPr lang="zh-CN" altLang="en-US" sz="1400" b="0" i="0" u="none" strike="noStrike">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4</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2</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000000"/>
                          </a:solidFill>
                          <a:latin typeface="+mn-ea"/>
                          <a:ea typeface="+mn-ea"/>
                        </a:rPr>
                        <a:t>2013</a:t>
                      </a:r>
                      <a:r>
                        <a:rPr lang="zh-CN" altLang="en-US" sz="1400" b="0" i="0" u="none" strike="noStrike" dirty="0">
                          <a:solidFill>
                            <a:srgbClr val="000000"/>
                          </a:solidFill>
                          <a:latin typeface="+mn-ea"/>
                          <a:ea typeface="+mn-ea"/>
                        </a:rPr>
                        <a:t>年</a:t>
                      </a:r>
                      <a:r>
                        <a:rPr lang="en-US" altLang="zh-CN" sz="1400" b="0" i="0" u="none" strike="noStrike" dirty="0">
                          <a:solidFill>
                            <a:srgbClr val="000000"/>
                          </a:solidFill>
                          <a:latin typeface="+mn-ea"/>
                          <a:ea typeface="+mn-ea"/>
                        </a:rPr>
                        <a:t>4</a:t>
                      </a:r>
                      <a:r>
                        <a:rPr lang="zh-CN" altLang="en-US" sz="1400" b="0" i="0" u="none" strike="noStrike" dirty="0">
                          <a:solidFill>
                            <a:srgbClr val="000000"/>
                          </a:solidFill>
                          <a:latin typeface="+mn-ea"/>
                          <a:ea typeface="+mn-ea"/>
                        </a:rPr>
                        <a:t>月</a:t>
                      </a:r>
                      <a:r>
                        <a:rPr lang="en-US" altLang="zh-CN" sz="1400" b="0" i="0" u="none" strike="noStrike" dirty="0">
                          <a:solidFill>
                            <a:srgbClr val="000000"/>
                          </a:solidFill>
                          <a:latin typeface="+mn-ea"/>
                          <a:ea typeface="+mn-ea"/>
                        </a:rPr>
                        <a:t>15</a:t>
                      </a:r>
                      <a:r>
                        <a:rPr lang="zh-CN" altLang="en-US" sz="1400" b="0" i="0" u="none" strike="noStrike" dirty="0">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190421">
                <a:tc>
                  <a:txBody>
                    <a:bodyPr/>
                    <a:lstStyle/>
                    <a:p>
                      <a:pPr algn="l" fontAlgn="ctr"/>
                      <a:r>
                        <a:rPr lang="zh-CN" altLang="en-US" sz="1400" b="0" i="0" u="none" strike="noStrike">
                          <a:solidFill>
                            <a:srgbClr val="000000"/>
                          </a:solidFill>
                          <a:latin typeface="+mn-ea"/>
                          <a:ea typeface="+mn-ea"/>
                        </a:rPr>
                        <a:t>数据导入</a:t>
                      </a:r>
                    </a:p>
                  </a:txBody>
                  <a:tcPr marL="254524"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l" fontAlgn="ctr"/>
                      <a:r>
                        <a:rPr lang="en-US" altLang="zh-CN" sz="1400" b="0" i="0" u="none" strike="noStrike">
                          <a:solidFill>
                            <a:srgbClr val="000000"/>
                          </a:solidFill>
                          <a:latin typeface="+mn-ea"/>
                          <a:ea typeface="+mn-ea"/>
                        </a:rPr>
                        <a:t>10 </a:t>
                      </a:r>
                      <a:r>
                        <a:rPr lang="zh-CN" altLang="en-US" sz="1400" b="0" i="0" u="none" strike="noStrike">
                          <a:solidFill>
                            <a:srgbClr val="000000"/>
                          </a:solidFill>
                          <a:latin typeface="+mn-ea"/>
                          <a:ea typeface="+mn-ea"/>
                        </a:rPr>
                        <a:t>个工作日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a:solidFill>
                            <a:srgbClr val="000000"/>
                          </a:solidFill>
                          <a:latin typeface="+mn-ea"/>
                          <a:ea typeface="+mn-ea"/>
                        </a:rPr>
                        <a:t>2013</a:t>
                      </a:r>
                      <a:r>
                        <a:rPr lang="zh-CN" altLang="en-US" sz="1400" b="0" i="0" u="none" strike="noStrike">
                          <a:solidFill>
                            <a:srgbClr val="000000"/>
                          </a:solidFill>
                          <a:latin typeface="+mn-ea"/>
                          <a:ea typeface="+mn-ea"/>
                        </a:rPr>
                        <a:t>年</a:t>
                      </a:r>
                      <a:r>
                        <a:rPr lang="en-US" altLang="zh-CN" sz="1400" b="0" i="0" u="none" strike="noStrike">
                          <a:solidFill>
                            <a:srgbClr val="000000"/>
                          </a:solidFill>
                          <a:latin typeface="+mn-ea"/>
                          <a:ea typeface="+mn-ea"/>
                        </a:rPr>
                        <a:t>5</a:t>
                      </a:r>
                      <a:r>
                        <a:rPr lang="zh-CN" altLang="en-US" sz="1400" b="0" i="0" u="none" strike="noStrike">
                          <a:solidFill>
                            <a:srgbClr val="000000"/>
                          </a:solidFill>
                          <a:latin typeface="+mn-ea"/>
                          <a:ea typeface="+mn-ea"/>
                        </a:rPr>
                        <a:t>月</a:t>
                      </a:r>
                      <a:r>
                        <a:rPr lang="en-US" altLang="zh-CN" sz="1400" b="0" i="0" u="none" strike="noStrike">
                          <a:solidFill>
                            <a:srgbClr val="000000"/>
                          </a:solidFill>
                          <a:latin typeface="+mn-ea"/>
                          <a:ea typeface="+mn-ea"/>
                        </a:rPr>
                        <a:t>20</a:t>
                      </a:r>
                      <a:r>
                        <a:rPr lang="zh-CN" altLang="en-US" sz="1400" b="0" i="0" u="none" strike="noStrike">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pPr algn="r" fontAlgn="ctr"/>
                      <a:r>
                        <a:rPr lang="en-US" altLang="zh-CN" sz="1400" b="0" i="0" u="none" strike="noStrike" dirty="0">
                          <a:solidFill>
                            <a:srgbClr val="000000"/>
                          </a:solidFill>
                          <a:latin typeface="+mn-ea"/>
                          <a:ea typeface="+mn-ea"/>
                        </a:rPr>
                        <a:t>2013</a:t>
                      </a:r>
                      <a:r>
                        <a:rPr lang="zh-CN" altLang="en-US" sz="1400" b="0" i="0" u="none" strike="noStrike" dirty="0">
                          <a:solidFill>
                            <a:srgbClr val="000000"/>
                          </a:solidFill>
                          <a:latin typeface="+mn-ea"/>
                          <a:ea typeface="+mn-ea"/>
                        </a:rPr>
                        <a:t>年</a:t>
                      </a:r>
                      <a:r>
                        <a:rPr lang="en-US" altLang="zh-CN" sz="1400" b="0" i="0" u="none" strike="noStrike" dirty="0">
                          <a:solidFill>
                            <a:srgbClr val="000000"/>
                          </a:solidFill>
                          <a:latin typeface="+mn-ea"/>
                          <a:ea typeface="+mn-ea"/>
                        </a:rPr>
                        <a:t>5</a:t>
                      </a:r>
                      <a:r>
                        <a:rPr lang="zh-CN" altLang="en-US" sz="1400" b="0" i="0" u="none" strike="noStrike" dirty="0">
                          <a:solidFill>
                            <a:srgbClr val="000000"/>
                          </a:solidFill>
                          <a:latin typeface="+mn-ea"/>
                          <a:ea typeface="+mn-ea"/>
                        </a:rPr>
                        <a:t>月</a:t>
                      </a:r>
                      <a:r>
                        <a:rPr lang="en-US" altLang="zh-CN" sz="1400" b="0" i="0" u="none" strike="noStrike" dirty="0">
                          <a:solidFill>
                            <a:srgbClr val="000000"/>
                          </a:solidFill>
                          <a:latin typeface="+mn-ea"/>
                          <a:ea typeface="+mn-ea"/>
                        </a:rPr>
                        <a:t>31</a:t>
                      </a:r>
                      <a:r>
                        <a:rPr lang="zh-CN" altLang="en-US" sz="1400" b="0" i="0" u="none" strike="noStrike" dirty="0">
                          <a:solidFill>
                            <a:srgbClr val="000000"/>
                          </a:solidFill>
                          <a:latin typeface="+mn-ea"/>
                          <a:ea typeface="+mn-ea"/>
                        </a:rPr>
                        <a:t>日</a:t>
                      </a:r>
                    </a:p>
                  </a:txBody>
                  <a:tcPr marL="9427" marR="9427" marT="28800" marB="2880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151094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配套改造关键时间点</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22615151"/>
              </p:ext>
            </p:extLst>
          </p:nvPr>
        </p:nvGraphicFramePr>
        <p:xfrm>
          <a:off x="395536" y="1412776"/>
          <a:ext cx="8352928" cy="1381760"/>
        </p:xfrm>
        <a:graphic>
          <a:graphicData uri="http://schemas.openxmlformats.org/drawingml/2006/table">
            <a:tbl>
              <a:tblPr firstRow="1" bandRow="1">
                <a:tableStyleId>{00A15C55-8517-42AA-B614-E9B94910E393}</a:tableStyleId>
              </a:tblPr>
              <a:tblGrid>
                <a:gridCol w="2088232"/>
                <a:gridCol w="2088232"/>
                <a:gridCol w="1872208"/>
                <a:gridCol w="2304256"/>
              </a:tblGrid>
              <a:tr h="370840">
                <a:tc>
                  <a:txBody>
                    <a:bodyPr/>
                    <a:lstStyle/>
                    <a:p>
                      <a:endParaRPr lang="zh-CN" altLang="en-US" dirty="0"/>
                    </a:p>
                  </a:txBody>
                  <a:tcPr/>
                </a:tc>
                <a:tc>
                  <a:txBody>
                    <a:bodyPr/>
                    <a:lstStyle/>
                    <a:p>
                      <a:r>
                        <a:rPr lang="zh-CN" altLang="en-US" dirty="0" smtClean="0"/>
                        <a:t>接口改造开发完成</a:t>
                      </a:r>
                      <a:endParaRPr lang="zh-CN" altLang="en-US" dirty="0"/>
                    </a:p>
                  </a:txBody>
                  <a:tcPr/>
                </a:tc>
                <a:tc>
                  <a:txBody>
                    <a:bodyPr/>
                    <a:lstStyle/>
                    <a:p>
                      <a:r>
                        <a:rPr lang="zh-CN" altLang="en-US" dirty="0" smtClean="0"/>
                        <a:t>准入测试完成</a:t>
                      </a:r>
                      <a:endParaRPr lang="zh-CN" altLang="en-US" dirty="0"/>
                    </a:p>
                  </a:txBody>
                  <a:tcPr/>
                </a:tc>
                <a:tc>
                  <a:txBody>
                    <a:bodyPr/>
                    <a:lstStyle/>
                    <a:p>
                      <a:r>
                        <a:rPr lang="zh-CN" altLang="en-US" dirty="0" smtClean="0"/>
                        <a:t>与集团应用联测完成</a:t>
                      </a:r>
                      <a:endParaRPr lang="zh-CN" altLang="en-US" dirty="0"/>
                    </a:p>
                  </a:txBody>
                  <a:tcPr/>
                </a:tc>
              </a:tr>
              <a:tr h="370840">
                <a:tc>
                  <a:txBody>
                    <a:bodyPr/>
                    <a:lstStyle/>
                    <a:p>
                      <a:r>
                        <a:rPr lang="zh-CN" altLang="en-US" dirty="0" smtClean="0"/>
                        <a:t>电子运维相关</a:t>
                      </a:r>
                      <a:endParaRPr lang="zh-CN" altLang="en-US" dirty="0"/>
                    </a:p>
                  </a:txBody>
                  <a:tcPr/>
                </a:tc>
                <a:tc>
                  <a:txBody>
                    <a:bodyPr/>
                    <a:lstStyle/>
                    <a:p>
                      <a:r>
                        <a:rPr lang="en-US" altLang="zh-CN" dirty="0" smtClean="0"/>
                        <a:t>2月17日</a:t>
                      </a:r>
                      <a:endParaRPr lang="zh-CN" altLang="en-US" dirty="0"/>
                    </a:p>
                  </a:txBody>
                  <a:tcPr/>
                </a:tc>
                <a:tc>
                  <a:txBody>
                    <a:bodyPr/>
                    <a:lstStyle/>
                    <a:p>
                      <a:r>
                        <a:rPr lang="en-US" altLang="zh-CN" dirty="0" smtClean="0"/>
                        <a:t>2月20日</a:t>
                      </a:r>
                      <a:endParaRPr lang="zh-CN" altLang="en-US" dirty="0"/>
                    </a:p>
                  </a:txBody>
                  <a:tcPr/>
                </a:tc>
                <a:tc>
                  <a:txBody>
                    <a:bodyPr/>
                    <a:lstStyle/>
                    <a:p>
                      <a:r>
                        <a:rPr lang="zh-CN" altLang="en-US" dirty="0" smtClean="0"/>
                        <a:t>第一批：</a:t>
                      </a:r>
                      <a:r>
                        <a:rPr lang="en-US" altLang="zh-CN" dirty="0" smtClean="0"/>
                        <a:t>3月8日</a:t>
                      </a:r>
                    </a:p>
                    <a:p>
                      <a:r>
                        <a:rPr lang="zh-CN" altLang="en-US" dirty="0" smtClean="0"/>
                        <a:t>第二批：</a:t>
                      </a:r>
                      <a:r>
                        <a:rPr lang="en-US" altLang="zh-CN" dirty="0" smtClean="0"/>
                        <a:t>3月26日</a:t>
                      </a:r>
                      <a:endParaRPr lang="zh-CN" altLang="en-US" dirty="0"/>
                    </a:p>
                  </a:txBody>
                  <a:tcPr/>
                </a:tc>
              </a:tr>
              <a:tr h="370840">
                <a:tc>
                  <a:txBody>
                    <a:bodyPr/>
                    <a:lstStyle/>
                    <a:p>
                      <a:r>
                        <a:rPr lang="zh-CN" altLang="en-US" dirty="0" smtClean="0"/>
                        <a:t>资源应用相关</a:t>
                      </a:r>
                      <a:endParaRPr lang="zh-CN" altLang="en-US" dirty="0"/>
                    </a:p>
                  </a:txBody>
                  <a:tcPr/>
                </a:tc>
                <a:tc>
                  <a:txBody>
                    <a:bodyPr/>
                    <a:lstStyle/>
                    <a:p>
                      <a:r>
                        <a:rPr lang="en-US" altLang="zh-CN" dirty="0" smtClean="0"/>
                        <a:t>3月6日</a:t>
                      </a:r>
                      <a:endParaRPr lang="zh-CN" altLang="en-US" dirty="0"/>
                    </a:p>
                  </a:txBody>
                  <a:tcPr/>
                </a:tc>
                <a:tc>
                  <a:txBody>
                    <a:bodyPr/>
                    <a:lstStyle/>
                    <a:p>
                      <a:r>
                        <a:rPr lang="en-US" altLang="zh-CN" dirty="0" smtClean="0"/>
                        <a:t>3月8日</a:t>
                      </a:r>
                      <a:endParaRPr lang="zh-CN" altLang="en-US" dirty="0"/>
                    </a:p>
                  </a:txBody>
                  <a:tcPr/>
                </a:tc>
                <a:tc>
                  <a:txBody>
                    <a:bodyPr/>
                    <a:lstStyle/>
                    <a:p>
                      <a:r>
                        <a:rPr lang="en-US" altLang="zh-CN" dirty="0" smtClean="0"/>
                        <a:t>3月14日</a:t>
                      </a:r>
                      <a:endParaRPr lang="zh-CN" altLang="en-US" dirty="0"/>
                    </a:p>
                  </a:txBody>
                  <a:tcPr/>
                </a:tc>
              </a:tr>
            </a:tbl>
          </a:graphicData>
        </a:graphic>
      </p:graphicFrame>
      <p:sp>
        <p:nvSpPr>
          <p:cNvPr id="5" name="矩形 4"/>
          <p:cNvSpPr/>
          <p:nvPr/>
        </p:nvSpPr>
        <p:spPr>
          <a:xfrm>
            <a:off x="395536" y="2995459"/>
            <a:ext cx="8352928" cy="2840329"/>
          </a:xfrm>
          <a:prstGeom prst="rect">
            <a:avLst/>
          </a:prstGeom>
        </p:spPr>
        <p:txBody>
          <a:bodyPr wrap="square">
            <a:spAutoFit/>
          </a:bodyPr>
          <a:lstStyle/>
          <a:p>
            <a:pPr>
              <a:lnSpc>
                <a:spcPts val="2400"/>
              </a:lnSpc>
            </a:pPr>
            <a:r>
              <a:rPr lang="zh-CN" altLang="en-US" dirty="0">
                <a:latin typeface="+mn-ea"/>
                <a:ea typeface="+mn-ea"/>
              </a:rPr>
              <a:t>其中：</a:t>
            </a:r>
          </a:p>
          <a:p>
            <a:pPr marL="285750" indent="-285750">
              <a:lnSpc>
                <a:spcPts val="2400"/>
              </a:lnSpc>
              <a:buFont typeface="Wingdings" pitchFamily="2" charset="2"/>
              <a:buChar char="u"/>
            </a:pPr>
            <a:r>
              <a:rPr lang="en-US" altLang="zh-CN" dirty="0" smtClean="0">
                <a:latin typeface="+mn-ea"/>
                <a:ea typeface="+mn-ea"/>
              </a:rPr>
              <a:t>“</a:t>
            </a:r>
            <a:r>
              <a:rPr lang="zh-CN" altLang="en-US" dirty="0" smtClean="0">
                <a:latin typeface="+mn-ea"/>
                <a:ea typeface="+mn-ea"/>
              </a:rPr>
              <a:t>接口改造开发”指完成接口开发及服务封装、自测，又包括：</a:t>
            </a:r>
            <a:endParaRPr lang="en-US" altLang="zh-CN" dirty="0" smtClean="0">
              <a:latin typeface="+mn-ea"/>
              <a:ea typeface="+mn-ea"/>
            </a:endParaRPr>
          </a:p>
          <a:p>
            <a:pPr marL="615950" indent="-285750">
              <a:lnSpc>
                <a:spcPts val="2400"/>
              </a:lnSpc>
              <a:buFont typeface="Arial" pitchFamily="34" charset="0"/>
              <a:buChar char="•"/>
            </a:pPr>
            <a:r>
              <a:rPr lang="zh-CN" altLang="en-US" dirty="0" smtClean="0">
                <a:latin typeface="+mn-ea"/>
                <a:ea typeface="+mn-ea"/>
              </a:rPr>
              <a:t>提供方完成</a:t>
            </a:r>
            <a:r>
              <a:rPr lang="zh-CN" altLang="en-US" dirty="0">
                <a:latin typeface="+mn-ea"/>
                <a:ea typeface="+mn-ea"/>
              </a:rPr>
              <a:t>接口改造开发并自测</a:t>
            </a:r>
            <a:r>
              <a:rPr lang="zh-CN" altLang="en-US" dirty="0" smtClean="0">
                <a:latin typeface="+mn-ea"/>
                <a:ea typeface="+mn-ea"/>
              </a:rPr>
              <a:t>通过；</a:t>
            </a:r>
            <a:endParaRPr lang="en-US" altLang="zh-CN" dirty="0" smtClean="0">
              <a:latin typeface="+mn-ea"/>
              <a:ea typeface="+mn-ea"/>
            </a:endParaRPr>
          </a:p>
          <a:p>
            <a:pPr marL="615950" indent="-285750">
              <a:lnSpc>
                <a:spcPts val="2400"/>
              </a:lnSpc>
              <a:buFont typeface="Arial" pitchFamily="34" charset="0"/>
              <a:buChar char="•"/>
            </a:pPr>
            <a:r>
              <a:rPr lang="zh-CN" altLang="en-US" dirty="0" smtClean="0">
                <a:latin typeface="+mn-ea"/>
                <a:ea typeface="+mn-ea"/>
              </a:rPr>
              <a:t>中兴</a:t>
            </a:r>
            <a:r>
              <a:rPr lang="en-US" altLang="zh-CN" dirty="0" err="1" smtClean="0">
                <a:latin typeface="+mn-ea"/>
                <a:ea typeface="+mn-ea"/>
              </a:rPr>
              <a:t>ESB组</a:t>
            </a:r>
            <a:r>
              <a:rPr lang="zh-CN" altLang="en-US" dirty="0" smtClean="0">
                <a:latin typeface="+mn-ea"/>
                <a:ea typeface="+mn-ea"/>
              </a:rPr>
              <a:t>完成</a:t>
            </a:r>
            <a:r>
              <a:rPr lang="zh-CN" altLang="en-US" dirty="0">
                <a:latin typeface="+mn-ea"/>
                <a:ea typeface="+mn-ea"/>
              </a:rPr>
              <a:t>服务</a:t>
            </a:r>
            <a:r>
              <a:rPr lang="zh-CN" altLang="en-US" dirty="0" smtClean="0">
                <a:latin typeface="+mn-ea"/>
                <a:ea typeface="+mn-ea"/>
              </a:rPr>
              <a:t>开发及自测；</a:t>
            </a:r>
            <a:endParaRPr lang="en-US" altLang="zh-CN" dirty="0" smtClean="0">
              <a:latin typeface="+mn-ea"/>
              <a:ea typeface="+mn-ea"/>
            </a:endParaRPr>
          </a:p>
          <a:p>
            <a:pPr marL="615950" indent="-285750">
              <a:lnSpc>
                <a:spcPts val="2400"/>
              </a:lnSpc>
              <a:buFont typeface="Arial" pitchFamily="34" charset="0"/>
              <a:buChar char="•"/>
            </a:pPr>
            <a:r>
              <a:rPr lang="zh-CN" altLang="en-US" dirty="0" smtClean="0">
                <a:latin typeface="+mn-ea"/>
                <a:ea typeface="+mn-ea"/>
              </a:rPr>
              <a:t>消费方通过</a:t>
            </a:r>
            <a:r>
              <a:rPr lang="en-US" altLang="zh-CN" dirty="0" err="1" smtClean="0">
                <a:latin typeface="+mn-ea"/>
                <a:ea typeface="+mn-ea"/>
              </a:rPr>
              <a:t>ESB业务服务与提供方联调测试通过</a:t>
            </a:r>
            <a:r>
              <a:rPr lang="zh-CN" altLang="en-US" dirty="0" smtClean="0">
                <a:latin typeface="+mn-ea"/>
                <a:ea typeface="+mn-ea"/>
              </a:rPr>
              <a:t>；</a:t>
            </a:r>
            <a:endParaRPr lang="zh-CN" altLang="en-US" dirty="0">
              <a:latin typeface="+mn-ea"/>
              <a:ea typeface="+mn-ea"/>
            </a:endParaRPr>
          </a:p>
          <a:p>
            <a:pPr marL="285750" indent="-285750">
              <a:lnSpc>
                <a:spcPts val="2400"/>
              </a:lnSpc>
              <a:buFont typeface="Wingdings" pitchFamily="2" charset="2"/>
              <a:buChar char="u"/>
            </a:pPr>
            <a:r>
              <a:rPr lang="en-US" altLang="zh-CN" dirty="0" smtClean="0">
                <a:latin typeface="+mn-ea"/>
                <a:ea typeface="+mn-ea"/>
              </a:rPr>
              <a:t>“</a:t>
            </a:r>
            <a:r>
              <a:rPr lang="zh-CN" altLang="en-US" dirty="0">
                <a:latin typeface="+mn-ea"/>
                <a:ea typeface="+mn-ea"/>
              </a:rPr>
              <a:t>准入测试”是中兴</a:t>
            </a:r>
            <a:r>
              <a:rPr lang="en-US" altLang="zh-CN" dirty="0">
                <a:latin typeface="+mn-ea"/>
                <a:ea typeface="+mn-ea"/>
              </a:rPr>
              <a:t>ESB</a:t>
            </a:r>
            <a:r>
              <a:rPr lang="zh-CN" altLang="en-US" dirty="0">
                <a:latin typeface="+mn-ea"/>
                <a:ea typeface="+mn-ea"/>
              </a:rPr>
              <a:t>组针对厂商提交的改造服务</a:t>
            </a:r>
            <a:r>
              <a:rPr lang="zh-CN" altLang="en-US" dirty="0" smtClean="0">
                <a:latin typeface="+mn-ea"/>
                <a:ea typeface="+mn-ea"/>
              </a:rPr>
              <a:t>进行测试</a:t>
            </a:r>
            <a:r>
              <a:rPr lang="zh-CN" altLang="en-US" dirty="0">
                <a:latin typeface="+mn-ea"/>
                <a:ea typeface="+mn-ea"/>
              </a:rPr>
              <a:t>，如果问题</a:t>
            </a:r>
            <a:r>
              <a:rPr lang="zh-CN" altLang="en-US" dirty="0" smtClean="0">
                <a:latin typeface="+mn-ea"/>
                <a:ea typeface="+mn-ea"/>
              </a:rPr>
              <a:t>较多则打回厂商</a:t>
            </a:r>
            <a:r>
              <a:rPr lang="zh-CN" altLang="en-US" dirty="0">
                <a:latin typeface="+mn-ea"/>
                <a:ea typeface="+mn-ea"/>
              </a:rPr>
              <a:t>；</a:t>
            </a:r>
          </a:p>
          <a:p>
            <a:pPr marL="285750" indent="-285750">
              <a:lnSpc>
                <a:spcPts val="2400"/>
              </a:lnSpc>
              <a:buFont typeface="Wingdings" pitchFamily="2" charset="2"/>
              <a:buChar char="u"/>
            </a:pPr>
            <a:r>
              <a:rPr lang="en-US" altLang="zh-CN" dirty="0" smtClean="0">
                <a:latin typeface="+mn-ea"/>
                <a:ea typeface="+mn-ea"/>
              </a:rPr>
              <a:t>“</a:t>
            </a:r>
            <a:r>
              <a:rPr lang="zh-CN" altLang="en-US" dirty="0">
                <a:latin typeface="+mn-ea"/>
                <a:ea typeface="+mn-ea"/>
              </a:rPr>
              <a:t>与集团应用联测”是指在准入测试通过后与电子运维、资源</a:t>
            </a:r>
            <a:r>
              <a:rPr lang="zh-CN" altLang="en-US" dirty="0" smtClean="0">
                <a:latin typeface="+mn-ea"/>
                <a:ea typeface="+mn-ea"/>
              </a:rPr>
              <a:t>进行基于业务场景的全流程测试。</a:t>
            </a:r>
            <a:endParaRPr lang="zh-CN" altLang="en-US" dirty="0">
              <a:latin typeface="+mn-ea"/>
              <a:ea typeface="+mn-ea"/>
            </a:endParaRPr>
          </a:p>
        </p:txBody>
      </p:sp>
    </p:spTree>
    <p:extLst>
      <p:ext uri="{BB962C8B-B14F-4D97-AF65-F5344CB8AC3E}">
        <p14:creationId xmlns:p14="http://schemas.microsoft.com/office/powerpoint/2010/main" val="24089801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六边形 3"/>
          <p:cNvSpPr/>
          <p:nvPr/>
        </p:nvSpPr>
        <p:spPr>
          <a:xfrm>
            <a:off x="1143000" y="337810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3</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5" name="矩形 4"/>
          <p:cNvSpPr/>
          <p:nvPr/>
        </p:nvSpPr>
        <p:spPr>
          <a:xfrm>
            <a:off x="2071688" y="3378100"/>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项目计划及接口改造时间要求</a:t>
            </a:r>
          </a:p>
        </p:txBody>
      </p:sp>
      <p:cxnSp>
        <p:nvCxnSpPr>
          <p:cNvPr id="6" name="直接连接符 5"/>
          <p:cNvCxnSpPr>
            <a:cxnSpLocks noChangeShapeType="1"/>
            <a:stCxn id="4" idx="2"/>
            <a:endCxn id="5" idx="1"/>
          </p:cNvCxnSpPr>
          <p:nvPr/>
        </p:nvCxnSpPr>
        <p:spPr bwMode="auto">
          <a:xfrm>
            <a:off x="1714500" y="3627338"/>
            <a:ext cx="357188" cy="1587"/>
          </a:xfrm>
          <a:prstGeom prst="line">
            <a:avLst/>
          </a:prstGeom>
          <a:noFill/>
          <a:ln w="28575" algn="ctr">
            <a:solidFill>
              <a:srgbClr val="000000"/>
            </a:solidFill>
            <a:round/>
            <a:headEnd/>
            <a:tailEnd/>
          </a:ln>
        </p:spPr>
      </p:cxnSp>
      <p:sp>
        <p:nvSpPr>
          <p:cNvPr id="7" name="六边形 6"/>
          <p:cNvSpPr/>
          <p:nvPr/>
        </p:nvSpPr>
        <p:spPr>
          <a:xfrm>
            <a:off x="1143000" y="409247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4</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2071688" y="4092475"/>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业务服务开发总体流程</a:t>
            </a:r>
          </a:p>
        </p:txBody>
      </p:sp>
      <p:cxnSp>
        <p:nvCxnSpPr>
          <p:cNvPr id="9" name="直接连接符 8"/>
          <p:cNvCxnSpPr>
            <a:cxnSpLocks noChangeShapeType="1"/>
            <a:stCxn id="7" idx="2"/>
            <a:endCxn id="8" idx="1"/>
          </p:cNvCxnSpPr>
          <p:nvPr/>
        </p:nvCxnSpPr>
        <p:spPr bwMode="auto">
          <a:xfrm>
            <a:off x="1714500" y="4341713"/>
            <a:ext cx="357188" cy="1587"/>
          </a:xfrm>
          <a:prstGeom prst="line">
            <a:avLst/>
          </a:prstGeom>
          <a:noFill/>
          <a:ln w="28575" algn="ctr">
            <a:solidFill>
              <a:srgbClr val="000000"/>
            </a:solidFill>
            <a:round/>
            <a:headEnd/>
            <a:tailEnd/>
          </a:ln>
        </p:spPr>
      </p:cxnSp>
      <p:sp>
        <p:nvSpPr>
          <p:cNvPr id="10" name="六边形 9"/>
          <p:cNvSpPr/>
          <p:nvPr/>
        </p:nvSpPr>
        <p:spPr>
          <a:xfrm>
            <a:off x="1143000" y="480685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5</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1" name="矩形 10"/>
          <p:cNvSpPr/>
          <p:nvPr/>
        </p:nvSpPr>
        <p:spPr>
          <a:xfrm>
            <a:off x="2071688" y="4806850"/>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err="1" smtClean="0">
                <a:solidFill>
                  <a:sysClr val="windowText" lastClr="000000"/>
                </a:solidFill>
                <a:latin typeface="微软雅黑" pitchFamily="34" charset="-122"/>
                <a:ea typeface="微软雅黑" pitchFamily="34" charset="-122"/>
              </a:rPr>
              <a:t>ESB业务服务规范使用说明</a:t>
            </a:r>
            <a:endParaRPr lang="zh-CN" altLang="en-US" kern="0" dirty="0">
              <a:solidFill>
                <a:sysClr val="windowText" lastClr="000000"/>
              </a:solidFill>
              <a:latin typeface="微软雅黑" pitchFamily="34" charset="-122"/>
              <a:ea typeface="微软雅黑" pitchFamily="34" charset="-122"/>
            </a:endParaRPr>
          </a:p>
        </p:txBody>
      </p:sp>
      <p:cxnSp>
        <p:nvCxnSpPr>
          <p:cNvPr id="12" name="直接连接符 11"/>
          <p:cNvCxnSpPr>
            <a:cxnSpLocks noChangeShapeType="1"/>
            <a:stCxn id="10" idx="2"/>
            <a:endCxn id="11" idx="1"/>
          </p:cNvCxnSpPr>
          <p:nvPr/>
        </p:nvCxnSpPr>
        <p:spPr bwMode="auto">
          <a:xfrm>
            <a:off x="1714500" y="5057675"/>
            <a:ext cx="357188" cy="1588"/>
          </a:xfrm>
          <a:prstGeom prst="line">
            <a:avLst/>
          </a:prstGeom>
          <a:noFill/>
          <a:ln w="28575" algn="ctr">
            <a:solidFill>
              <a:srgbClr val="000000"/>
            </a:solidFill>
            <a:round/>
            <a:headEnd/>
            <a:tailEnd/>
          </a:ln>
        </p:spPr>
      </p:cxnSp>
      <p:sp>
        <p:nvSpPr>
          <p:cNvPr id="13" name="六边形 12"/>
          <p:cNvSpPr/>
          <p:nvPr/>
        </p:nvSpPr>
        <p:spPr>
          <a:xfrm>
            <a:off x="1143000" y="552122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6</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4" name="矩形 13"/>
          <p:cNvSpPr/>
          <p:nvPr/>
        </p:nvSpPr>
        <p:spPr>
          <a:xfrm>
            <a:off x="2071688" y="5521225"/>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smtClean="0">
                <a:solidFill>
                  <a:sysClr val="windowText" lastClr="000000"/>
                </a:solidFill>
                <a:latin typeface="微软雅黑" pitchFamily="34" charset="-122"/>
                <a:ea typeface="微软雅黑" pitchFamily="34" charset="-122"/>
              </a:rPr>
              <a:t>ESB</a:t>
            </a:r>
            <a:r>
              <a:rPr lang="zh-CN" altLang="en-US" kern="0" dirty="0" smtClean="0">
                <a:solidFill>
                  <a:sysClr val="windowText" lastClr="000000"/>
                </a:solidFill>
                <a:latin typeface="微软雅黑" pitchFamily="34" charset="-122"/>
                <a:ea typeface="微软雅黑" pitchFamily="34" charset="-122"/>
              </a:rPr>
              <a:t>服务开发测试及反馈要求</a:t>
            </a:r>
            <a:endParaRPr lang="zh-CN" altLang="en-US" kern="0" dirty="0">
              <a:solidFill>
                <a:sysClr val="windowText" lastClr="000000"/>
              </a:solidFill>
              <a:latin typeface="微软雅黑" pitchFamily="34" charset="-122"/>
              <a:ea typeface="微软雅黑" pitchFamily="34" charset="-122"/>
            </a:endParaRPr>
          </a:p>
        </p:txBody>
      </p:sp>
      <p:cxnSp>
        <p:nvCxnSpPr>
          <p:cNvPr id="15" name="直接连接符 14"/>
          <p:cNvCxnSpPr>
            <a:cxnSpLocks noChangeShapeType="1"/>
            <a:stCxn id="13" idx="2"/>
            <a:endCxn id="14" idx="1"/>
          </p:cNvCxnSpPr>
          <p:nvPr/>
        </p:nvCxnSpPr>
        <p:spPr bwMode="auto">
          <a:xfrm>
            <a:off x="1714500" y="5772050"/>
            <a:ext cx="357188" cy="1588"/>
          </a:xfrm>
          <a:prstGeom prst="line">
            <a:avLst/>
          </a:prstGeom>
          <a:noFill/>
          <a:ln w="28575" algn="ctr">
            <a:solidFill>
              <a:srgbClr val="000000"/>
            </a:solidFill>
            <a:round/>
            <a:headEnd/>
            <a:tailEnd/>
          </a:ln>
        </p:spPr>
      </p:cxnSp>
      <p:sp>
        <p:nvSpPr>
          <p:cNvPr id="16" name="六边形 15"/>
          <p:cNvSpPr/>
          <p:nvPr/>
        </p:nvSpPr>
        <p:spPr>
          <a:xfrm>
            <a:off x="1143000" y="1922537"/>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7" name="矩形 16"/>
          <p:cNvSpPr/>
          <p:nvPr/>
        </p:nvSpPr>
        <p:spPr>
          <a:xfrm>
            <a:off x="2071688" y="1922537"/>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zh-CN" altLang="en-US" kern="0" dirty="0">
                <a:solidFill>
                  <a:schemeClr val="bg1"/>
                </a:solidFill>
                <a:latin typeface="微软雅黑" pitchFamily="34" charset="-122"/>
                <a:ea typeface="微软雅黑" pitchFamily="34" charset="-122"/>
              </a:rPr>
              <a:t>本期配套改造</a:t>
            </a: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a:t>
            </a:r>
            <a:r>
              <a:rPr lang="zh-CN" altLang="en-US" kern="0" dirty="0" smtClean="0">
                <a:solidFill>
                  <a:schemeClr val="bg1"/>
                </a:solidFill>
                <a:latin typeface="微软雅黑" pitchFamily="34" charset="-122"/>
                <a:ea typeface="微软雅黑" pitchFamily="34" charset="-122"/>
              </a:rPr>
              <a:t>服务</a:t>
            </a:r>
            <a:endParaRPr lang="zh-CN" altLang="en-US" kern="0" dirty="0">
              <a:solidFill>
                <a:schemeClr val="bg1"/>
              </a:solidFill>
              <a:latin typeface="微软雅黑" pitchFamily="34" charset="-122"/>
              <a:ea typeface="微软雅黑" pitchFamily="34" charset="-122"/>
            </a:endParaRPr>
          </a:p>
        </p:txBody>
      </p:sp>
      <p:cxnSp>
        <p:nvCxnSpPr>
          <p:cNvPr id="18" name="直接连接符 17"/>
          <p:cNvCxnSpPr>
            <a:cxnSpLocks noChangeShapeType="1"/>
            <a:stCxn id="16" idx="2"/>
            <a:endCxn id="17" idx="1"/>
          </p:cNvCxnSpPr>
          <p:nvPr/>
        </p:nvCxnSpPr>
        <p:spPr bwMode="auto">
          <a:xfrm>
            <a:off x="1714500" y="2171775"/>
            <a:ext cx="357188" cy="1587"/>
          </a:xfrm>
          <a:prstGeom prst="line">
            <a:avLst/>
          </a:prstGeom>
          <a:noFill/>
          <a:ln w="28575" algn="ctr">
            <a:solidFill>
              <a:srgbClr val="000000"/>
            </a:solidFill>
            <a:round/>
            <a:headEnd/>
            <a:tailEnd/>
          </a:ln>
        </p:spPr>
      </p:cxnSp>
      <p:sp>
        <p:nvSpPr>
          <p:cNvPr id="19" name="六边形 18"/>
          <p:cNvSpPr/>
          <p:nvPr/>
        </p:nvSpPr>
        <p:spPr>
          <a:xfrm>
            <a:off x="1143000" y="2636912"/>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矩形 19"/>
          <p:cNvSpPr/>
          <p:nvPr/>
        </p:nvSpPr>
        <p:spPr>
          <a:xfrm>
            <a:off x="2071688" y="2636912"/>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集团省分集成互联方案介绍</a:t>
            </a:r>
          </a:p>
        </p:txBody>
      </p:sp>
      <p:cxnSp>
        <p:nvCxnSpPr>
          <p:cNvPr id="21" name="直接连接符 20"/>
          <p:cNvCxnSpPr>
            <a:cxnSpLocks noChangeShapeType="1"/>
            <a:stCxn id="19" idx="2"/>
            <a:endCxn id="20" idx="1"/>
          </p:cNvCxnSpPr>
          <p:nvPr/>
        </p:nvCxnSpPr>
        <p:spPr bwMode="auto">
          <a:xfrm>
            <a:off x="1714500" y="2886150"/>
            <a:ext cx="357188" cy="1587"/>
          </a:xfrm>
          <a:prstGeom prst="line">
            <a:avLst/>
          </a:prstGeom>
          <a:noFill/>
          <a:ln w="28575" algn="ctr">
            <a:solidFill>
              <a:srgbClr val="000000"/>
            </a:solidFill>
            <a:round/>
            <a:headEnd/>
            <a:tailEnd/>
          </a:ln>
        </p:spPr>
      </p:cxnSp>
    </p:spTree>
    <p:extLst>
      <p:ext uri="{BB962C8B-B14F-4D97-AF65-F5344CB8AC3E}">
        <p14:creationId xmlns:p14="http://schemas.microsoft.com/office/powerpoint/2010/main" val="428811264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ESB服务开发总体流程</a:t>
            </a:r>
            <a:endParaRPr lang="zh-CN" altLang="en-US" dirty="0"/>
          </a:p>
        </p:txBody>
      </p:sp>
      <p:sp>
        <p:nvSpPr>
          <p:cNvPr id="5" name="流程图: 准备 4"/>
          <p:cNvSpPr/>
          <p:nvPr/>
        </p:nvSpPr>
        <p:spPr bwMode="auto">
          <a:xfrm>
            <a:off x="395536" y="1367788"/>
            <a:ext cx="1060704" cy="504056"/>
          </a:xfrm>
          <a:prstGeom prst="flowChartPreparation">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开始</a:t>
            </a:r>
            <a:endParaRPr kumimoji="0" lang="zh-CN" altLang="en-US" sz="1400" i="0" u="none" strike="noStrike" cap="none" normalizeH="0" baseline="0" dirty="0" smtClean="0">
              <a:ln>
                <a:noFill/>
              </a:ln>
              <a:solidFill>
                <a:schemeClr val="bg1"/>
              </a:solidFill>
              <a:effectLst/>
              <a:latin typeface="+mn-ea"/>
            </a:endParaRPr>
          </a:p>
        </p:txBody>
      </p:sp>
      <p:sp>
        <p:nvSpPr>
          <p:cNvPr id="6" name="流程图: 过程 5"/>
          <p:cNvSpPr/>
          <p:nvPr/>
        </p:nvSpPr>
        <p:spPr bwMode="auto">
          <a:xfrm>
            <a:off x="2627164" y="1367788"/>
            <a:ext cx="1440780" cy="504056"/>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理解</a:t>
            </a:r>
            <a:r>
              <a:rPr lang="en-US" altLang="zh-CN" sz="1400" dirty="0" smtClean="0">
                <a:solidFill>
                  <a:schemeClr val="bg1"/>
                </a:solidFill>
                <a:latin typeface="+mn-ea"/>
              </a:rPr>
              <a:t>U-</a:t>
            </a:r>
            <a:r>
              <a:rPr lang="en-US" altLang="zh-CN" sz="1400" dirty="0" err="1" smtClean="0">
                <a:solidFill>
                  <a:schemeClr val="bg1"/>
                </a:solidFill>
                <a:latin typeface="+mn-ea"/>
              </a:rPr>
              <a:t>Cloud互联总体方案</a:t>
            </a:r>
            <a:endParaRPr kumimoji="0" lang="zh-CN" altLang="en-US" sz="1400" i="0" u="none" strike="noStrike" cap="none" normalizeH="0" baseline="0" dirty="0" smtClean="0">
              <a:ln>
                <a:noFill/>
              </a:ln>
              <a:solidFill>
                <a:schemeClr val="bg1"/>
              </a:solidFill>
              <a:effectLst/>
              <a:latin typeface="+mn-ea"/>
            </a:endParaRPr>
          </a:p>
        </p:txBody>
      </p:sp>
      <p:sp>
        <p:nvSpPr>
          <p:cNvPr id="7" name="流程图: 过程 6"/>
          <p:cNvSpPr/>
          <p:nvPr/>
        </p:nvSpPr>
        <p:spPr bwMode="auto">
          <a:xfrm>
            <a:off x="5003428" y="1367788"/>
            <a:ext cx="1440780" cy="504056"/>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了解各种类型</a:t>
            </a:r>
            <a:r>
              <a:rPr lang="en-US" altLang="zh-CN" sz="1400" dirty="0" err="1" smtClean="0">
                <a:solidFill>
                  <a:schemeClr val="bg1"/>
                </a:solidFill>
                <a:latin typeface="+mn-ea"/>
              </a:rPr>
              <a:t>ESB服务特点</a:t>
            </a:r>
            <a:endParaRPr kumimoji="0" lang="zh-CN" altLang="en-US" sz="1400" i="0" u="none" strike="noStrike" cap="none" normalizeH="0" baseline="0" dirty="0" smtClean="0">
              <a:ln>
                <a:noFill/>
              </a:ln>
              <a:solidFill>
                <a:schemeClr val="bg1"/>
              </a:solidFill>
              <a:effectLst/>
              <a:latin typeface="+mn-ea"/>
            </a:endParaRPr>
          </a:p>
        </p:txBody>
      </p:sp>
      <p:sp>
        <p:nvSpPr>
          <p:cNvPr id="9" name="流程图: 过程 8"/>
          <p:cNvSpPr/>
          <p:nvPr/>
        </p:nvSpPr>
        <p:spPr bwMode="auto">
          <a:xfrm>
            <a:off x="7451700" y="1367788"/>
            <a:ext cx="1440780" cy="504056"/>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确定</a:t>
            </a:r>
            <a:r>
              <a:rPr kumimoji="0" lang="zh-CN" altLang="en-US" sz="1400" i="0" u="none" strike="noStrike" cap="none" normalizeH="0" baseline="0" dirty="0" smtClean="0">
                <a:ln>
                  <a:noFill/>
                </a:ln>
                <a:solidFill>
                  <a:schemeClr val="bg1"/>
                </a:solidFill>
                <a:effectLst/>
                <a:latin typeface="+mn-ea"/>
              </a:rPr>
              <a:t>需提供</a:t>
            </a:r>
            <a:r>
              <a:rPr kumimoji="0" lang="en-US" altLang="zh-CN" sz="1400" i="0" u="none" strike="noStrike" cap="none" normalizeH="0" baseline="0" dirty="0" smtClean="0">
                <a:ln>
                  <a:noFill/>
                </a:ln>
                <a:solidFill>
                  <a:schemeClr val="bg1"/>
                </a:solidFill>
                <a:effectLst/>
                <a:latin typeface="+mn-ea"/>
              </a:rPr>
              <a:t>/</a:t>
            </a:r>
            <a:r>
              <a:rPr kumimoji="0" lang="en-US" altLang="zh-CN" sz="1400" i="0" u="none" strike="noStrike" cap="none" normalizeH="0" baseline="0" dirty="0" err="1" smtClean="0">
                <a:ln>
                  <a:noFill/>
                </a:ln>
                <a:solidFill>
                  <a:schemeClr val="bg1"/>
                </a:solidFill>
                <a:effectLst/>
                <a:latin typeface="+mn-ea"/>
              </a:rPr>
              <a:t>消费服务总体情况</a:t>
            </a:r>
            <a:endParaRPr kumimoji="0" lang="zh-CN" altLang="en-US" sz="1400" i="0" u="none" strike="noStrike" cap="none" normalizeH="0" baseline="0" dirty="0" smtClean="0">
              <a:ln>
                <a:noFill/>
              </a:ln>
              <a:solidFill>
                <a:schemeClr val="bg1"/>
              </a:solidFill>
              <a:effectLst/>
              <a:latin typeface="+mn-ea"/>
            </a:endParaRPr>
          </a:p>
        </p:txBody>
      </p:sp>
      <p:sp>
        <p:nvSpPr>
          <p:cNvPr id="10" name="流程图: 决策 9"/>
          <p:cNvSpPr/>
          <p:nvPr/>
        </p:nvSpPr>
        <p:spPr bwMode="auto">
          <a:xfrm>
            <a:off x="7572412" y="3728828"/>
            <a:ext cx="1224756" cy="685430"/>
          </a:xfrm>
          <a:prstGeom prst="flowChartDecision">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Bef>
                <a:spcPct val="100000"/>
              </a:spcBef>
            </a:pPr>
            <a:endParaRPr lang="zh-CN" altLang="en-US" sz="1400" dirty="0">
              <a:solidFill>
                <a:schemeClr val="bg1"/>
              </a:solidFill>
              <a:latin typeface="+mn-ea"/>
            </a:endParaRPr>
          </a:p>
        </p:txBody>
      </p:sp>
      <p:sp>
        <p:nvSpPr>
          <p:cNvPr id="11" name="流程图: 过程 10"/>
          <p:cNvSpPr/>
          <p:nvPr/>
        </p:nvSpPr>
        <p:spPr bwMode="auto">
          <a:xfrm>
            <a:off x="4860032" y="2348880"/>
            <a:ext cx="1008732"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学习开发指南</a:t>
            </a:r>
            <a:endParaRPr kumimoji="0" lang="zh-CN" altLang="en-US" sz="1400" i="0" u="none" strike="noStrike" cap="none" normalizeH="0" baseline="0" dirty="0" smtClean="0">
              <a:ln>
                <a:noFill/>
              </a:ln>
              <a:solidFill>
                <a:schemeClr val="bg1"/>
              </a:solidFill>
              <a:effectLst/>
              <a:latin typeface="+mn-ea"/>
            </a:endParaRPr>
          </a:p>
        </p:txBody>
      </p:sp>
      <p:sp>
        <p:nvSpPr>
          <p:cNvPr id="12" name="流程图: 过程 11"/>
          <p:cNvSpPr/>
          <p:nvPr/>
        </p:nvSpPr>
        <p:spPr bwMode="auto">
          <a:xfrm>
            <a:off x="1043608" y="2204864"/>
            <a:ext cx="1296144" cy="599674"/>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服务端开发及</a:t>
            </a:r>
            <a:r>
              <a:rPr lang="en-US" altLang="zh-CN" sz="1400" dirty="0" smtClean="0">
                <a:solidFill>
                  <a:srgbClr val="FF0000"/>
                </a:solidFill>
                <a:latin typeface="+mn-ea"/>
              </a:rPr>
              <a:t>(</a:t>
            </a:r>
            <a:r>
              <a:rPr lang="en-US" altLang="zh-CN" sz="1400" dirty="0" err="1" smtClean="0">
                <a:solidFill>
                  <a:srgbClr val="FF0000"/>
                </a:solidFill>
                <a:latin typeface="+mn-ea"/>
              </a:rPr>
              <a:t>省分</a:t>
            </a:r>
            <a:r>
              <a:rPr lang="en-US" altLang="zh-CN" sz="1400" dirty="0" smtClean="0">
                <a:solidFill>
                  <a:srgbClr val="FF0000"/>
                </a:solidFill>
                <a:latin typeface="+mn-ea"/>
              </a:rPr>
              <a:t>)</a:t>
            </a:r>
            <a:r>
              <a:rPr lang="en-US" altLang="zh-CN" sz="1400" dirty="0" err="1" smtClean="0">
                <a:solidFill>
                  <a:srgbClr val="FF0000"/>
                </a:solidFill>
                <a:latin typeface="+mn-ea"/>
              </a:rPr>
              <a:t>接口机</a:t>
            </a:r>
            <a:r>
              <a:rPr lang="zh-CN" altLang="en-US" sz="1400" dirty="0" smtClean="0">
                <a:solidFill>
                  <a:srgbClr val="FF0000"/>
                </a:solidFill>
                <a:latin typeface="+mn-ea"/>
              </a:rPr>
              <a:t>代理服务生成</a:t>
            </a:r>
            <a:endParaRPr kumimoji="0" lang="zh-CN" altLang="en-US" sz="1400" i="0" u="none" strike="noStrike" cap="none" normalizeH="0" baseline="0" dirty="0" smtClean="0">
              <a:ln>
                <a:noFill/>
              </a:ln>
              <a:solidFill>
                <a:srgbClr val="FF0000"/>
              </a:solidFill>
              <a:effectLst/>
              <a:latin typeface="+mn-ea"/>
            </a:endParaRPr>
          </a:p>
        </p:txBody>
      </p:sp>
      <p:sp>
        <p:nvSpPr>
          <p:cNvPr id="13" name="流程图: 过程 12"/>
          <p:cNvSpPr/>
          <p:nvPr/>
        </p:nvSpPr>
        <p:spPr bwMode="auto">
          <a:xfrm>
            <a:off x="2771800" y="2829326"/>
            <a:ext cx="1296144"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获取</a:t>
            </a:r>
            <a:r>
              <a:rPr lang="en-US" altLang="zh-CN" sz="1400" dirty="0" smtClean="0">
                <a:solidFill>
                  <a:schemeClr val="bg1"/>
                </a:solidFill>
                <a:latin typeface="+mn-ea"/>
              </a:rPr>
              <a:t>WSDL</a:t>
            </a:r>
            <a:endParaRPr kumimoji="0" lang="zh-CN" altLang="en-US" sz="1400" i="0" u="none" strike="noStrike" cap="none" normalizeH="0" baseline="0" dirty="0" smtClean="0">
              <a:ln>
                <a:noFill/>
              </a:ln>
              <a:solidFill>
                <a:schemeClr val="bg1"/>
              </a:solidFill>
              <a:effectLst/>
              <a:latin typeface="+mn-ea"/>
            </a:endParaRPr>
          </a:p>
        </p:txBody>
      </p:sp>
      <p:sp>
        <p:nvSpPr>
          <p:cNvPr id="14" name="TextBox 13"/>
          <p:cNvSpPr txBox="1"/>
          <p:nvPr/>
        </p:nvSpPr>
        <p:spPr>
          <a:xfrm>
            <a:off x="7667724" y="3933056"/>
            <a:ext cx="1129444" cy="338554"/>
          </a:xfrm>
          <a:prstGeom prst="rect">
            <a:avLst/>
          </a:prstGeom>
          <a:noFill/>
        </p:spPr>
        <p:txBody>
          <a:bodyPr wrap="square" rtlCol="0" anchor="ctr" anchorCtr="0">
            <a:spAutoFit/>
          </a:bodyPr>
          <a:lstStyle/>
          <a:p>
            <a:pPr algn="ctr"/>
            <a:r>
              <a:rPr lang="zh-CN" altLang="en-US" sz="1600" dirty="0" smtClean="0">
                <a:solidFill>
                  <a:schemeClr val="bg1"/>
                </a:solidFill>
                <a:latin typeface="+mn-ea"/>
                <a:ea typeface="+mn-ea"/>
              </a:rPr>
              <a:t>类型？</a:t>
            </a:r>
            <a:endParaRPr lang="zh-CN" altLang="en-US" sz="1600" dirty="0">
              <a:solidFill>
                <a:schemeClr val="bg1"/>
              </a:solidFill>
              <a:latin typeface="+mn-ea"/>
              <a:ea typeface="+mn-ea"/>
            </a:endParaRPr>
          </a:p>
        </p:txBody>
      </p:sp>
      <p:sp>
        <p:nvSpPr>
          <p:cNvPr id="15" name="流程图: 过程 14"/>
          <p:cNvSpPr/>
          <p:nvPr/>
        </p:nvSpPr>
        <p:spPr bwMode="auto">
          <a:xfrm>
            <a:off x="4860032" y="3297967"/>
            <a:ext cx="1008732"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学习消费指南</a:t>
            </a:r>
            <a:endParaRPr kumimoji="0" lang="zh-CN" altLang="en-US" sz="1400" i="0" u="none" strike="noStrike" cap="none" normalizeH="0" baseline="0" dirty="0" smtClean="0">
              <a:ln>
                <a:noFill/>
              </a:ln>
              <a:solidFill>
                <a:schemeClr val="bg1"/>
              </a:solidFill>
              <a:effectLst/>
              <a:latin typeface="+mn-ea"/>
            </a:endParaRPr>
          </a:p>
        </p:txBody>
      </p:sp>
      <p:sp>
        <p:nvSpPr>
          <p:cNvPr id="16" name="流程图: 过程 15"/>
          <p:cNvSpPr/>
          <p:nvPr/>
        </p:nvSpPr>
        <p:spPr bwMode="auto">
          <a:xfrm>
            <a:off x="1043608" y="3297967"/>
            <a:ext cx="1296144"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客户端代码开发及自测</a:t>
            </a:r>
            <a:endParaRPr kumimoji="0" lang="zh-CN" altLang="en-US" sz="1400" i="0" u="none" strike="noStrike" cap="none" normalizeH="0" baseline="0" dirty="0" smtClean="0">
              <a:ln>
                <a:noFill/>
              </a:ln>
              <a:solidFill>
                <a:schemeClr val="bg1"/>
              </a:solidFill>
              <a:effectLst/>
              <a:latin typeface="+mn-ea"/>
            </a:endParaRPr>
          </a:p>
        </p:txBody>
      </p:sp>
      <p:sp>
        <p:nvSpPr>
          <p:cNvPr id="18" name="流程图: 决策 17"/>
          <p:cNvSpPr/>
          <p:nvPr/>
        </p:nvSpPr>
        <p:spPr bwMode="auto">
          <a:xfrm>
            <a:off x="6084168" y="2745504"/>
            <a:ext cx="1223516" cy="626403"/>
          </a:xfrm>
          <a:prstGeom prst="flowChartDecision">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Bef>
                <a:spcPct val="100000"/>
              </a:spcBef>
            </a:pPr>
            <a:endParaRPr lang="zh-CN" altLang="en-US" sz="1400" dirty="0">
              <a:solidFill>
                <a:schemeClr val="bg1"/>
              </a:solidFill>
              <a:latin typeface="+mn-ea"/>
            </a:endParaRPr>
          </a:p>
        </p:txBody>
      </p:sp>
      <p:sp>
        <p:nvSpPr>
          <p:cNvPr id="19" name="TextBox 18"/>
          <p:cNvSpPr txBox="1"/>
          <p:nvPr/>
        </p:nvSpPr>
        <p:spPr>
          <a:xfrm>
            <a:off x="6228184" y="2852936"/>
            <a:ext cx="1008112" cy="338554"/>
          </a:xfrm>
          <a:prstGeom prst="rect">
            <a:avLst/>
          </a:prstGeom>
          <a:noFill/>
        </p:spPr>
        <p:txBody>
          <a:bodyPr wrap="square" rtlCol="0" anchor="ctr" anchorCtr="0">
            <a:spAutoFit/>
          </a:bodyPr>
          <a:lstStyle/>
          <a:p>
            <a:pPr algn="ctr"/>
            <a:r>
              <a:rPr lang="zh-CN" altLang="en-US" sz="1600" dirty="0" smtClean="0">
                <a:solidFill>
                  <a:schemeClr val="bg1"/>
                </a:solidFill>
                <a:latin typeface="+mn-ea"/>
                <a:ea typeface="+mn-ea"/>
              </a:rPr>
              <a:t>提供？</a:t>
            </a:r>
            <a:endParaRPr lang="zh-CN" altLang="en-US" sz="1600" dirty="0">
              <a:solidFill>
                <a:schemeClr val="bg1"/>
              </a:solidFill>
              <a:latin typeface="+mn-ea"/>
              <a:ea typeface="+mn-ea"/>
            </a:endParaRPr>
          </a:p>
        </p:txBody>
      </p:sp>
      <p:sp>
        <p:nvSpPr>
          <p:cNvPr id="20" name="流程图: 过程 19"/>
          <p:cNvSpPr/>
          <p:nvPr/>
        </p:nvSpPr>
        <p:spPr bwMode="auto">
          <a:xfrm>
            <a:off x="4860032" y="4208105"/>
            <a:ext cx="1008732"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学习开发指南</a:t>
            </a:r>
            <a:endParaRPr kumimoji="0" lang="zh-CN" altLang="en-US" sz="1400" i="0" u="none" strike="noStrike" cap="none" normalizeH="0" baseline="0" dirty="0" smtClean="0">
              <a:ln>
                <a:noFill/>
              </a:ln>
              <a:solidFill>
                <a:schemeClr val="bg1"/>
              </a:solidFill>
              <a:effectLst/>
              <a:latin typeface="+mn-ea"/>
            </a:endParaRPr>
          </a:p>
        </p:txBody>
      </p:sp>
      <p:sp>
        <p:nvSpPr>
          <p:cNvPr id="21" name="流程图: 过程 20"/>
          <p:cNvSpPr/>
          <p:nvPr/>
        </p:nvSpPr>
        <p:spPr bwMode="auto">
          <a:xfrm>
            <a:off x="1043608" y="4208105"/>
            <a:ext cx="1296144"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接口机建表、代码开发自测</a:t>
            </a:r>
            <a:endParaRPr kumimoji="0" lang="zh-CN" altLang="en-US" sz="1400" i="0" u="none" strike="noStrike" cap="none" normalizeH="0" baseline="0" dirty="0" smtClean="0">
              <a:ln>
                <a:noFill/>
              </a:ln>
              <a:solidFill>
                <a:schemeClr val="bg1"/>
              </a:solidFill>
              <a:effectLst/>
              <a:latin typeface="+mn-ea"/>
            </a:endParaRPr>
          </a:p>
        </p:txBody>
      </p:sp>
      <p:sp>
        <p:nvSpPr>
          <p:cNvPr id="22" name="流程图: 过程 21"/>
          <p:cNvSpPr/>
          <p:nvPr/>
        </p:nvSpPr>
        <p:spPr bwMode="auto">
          <a:xfrm>
            <a:off x="2771800" y="4701534"/>
            <a:ext cx="1296144"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获取建表脚本</a:t>
            </a:r>
            <a:endParaRPr kumimoji="0" lang="zh-CN" altLang="en-US" sz="1400" i="0" u="none" strike="noStrike" cap="none" normalizeH="0" baseline="0" dirty="0" smtClean="0">
              <a:ln>
                <a:noFill/>
              </a:ln>
              <a:solidFill>
                <a:schemeClr val="bg1"/>
              </a:solidFill>
              <a:effectLst/>
              <a:latin typeface="+mn-ea"/>
            </a:endParaRPr>
          </a:p>
        </p:txBody>
      </p:sp>
      <p:sp>
        <p:nvSpPr>
          <p:cNvPr id="23" name="流程图: 过程 22"/>
          <p:cNvSpPr/>
          <p:nvPr/>
        </p:nvSpPr>
        <p:spPr bwMode="auto">
          <a:xfrm>
            <a:off x="4860032" y="5157192"/>
            <a:ext cx="1008732"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学习消费指南</a:t>
            </a:r>
            <a:endParaRPr kumimoji="0" lang="zh-CN" altLang="en-US" sz="1400" i="0" u="none" strike="noStrike" cap="none" normalizeH="0" baseline="0" dirty="0" smtClean="0">
              <a:ln>
                <a:noFill/>
              </a:ln>
              <a:solidFill>
                <a:schemeClr val="bg1"/>
              </a:solidFill>
              <a:effectLst/>
              <a:latin typeface="+mn-ea"/>
            </a:endParaRPr>
          </a:p>
        </p:txBody>
      </p:sp>
      <p:sp>
        <p:nvSpPr>
          <p:cNvPr id="24" name="流程图: 过程 23"/>
          <p:cNvSpPr/>
          <p:nvPr/>
        </p:nvSpPr>
        <p:spPr bwMode="auto">
          <a:xfrm>
            <a:off x="1043608" y="5157192"/>
            <a:ext cx="1296144"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接口建表，代码开发自测</a:t>
            </a:r>
            <a:endParaRPr kumimoji="0" lang="zh-CN" altLang="en-US" sz="1400" i="0" u="none" strike="noStrike" cap="none" normalizeH="0" baseline="0" dirty="0" smtClean="0">
              <a:ln>
                <a:noFill/>
              </a:ln>
              <a:solidFill>
                <a:schemeClr val="bg1"/>
              </a:solidFill>
              <a:effectLst/>
              <a:latin typeface="+mn-ea"/>
            </a:endParaRPr>
          </a:p>
        </p:txBody>
      </p:sp>
      <p:sp>
        <p:nvSpPr>
          <p:cNvPr id="26" name="流程图: 决策 25"/>
          <p:cNvSpPr/>
          <p:nvPr/>
        </p:nvSpPr>
        <p:spPr bwMode="auto">
          <a:xfrm>
            <a:off x="6084168" y="4604729"/>
            <a:ext cx="1223516" cy="780292"/>
          </a:xfrm>
          <a:prstGeom prst="flowChartDecision">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Bef>
                <a:spcPct val="100000"/>
              </a:spcBef>
            </a:pPr>
            <a:endParaRPr lang="zh-CN" altLang="en-US" sz="1400" dirty="0">
              <a:solidFill>
                <a:schemeClr val="bg1"/>
              </a:solidFill>
              <a:latin typeface="+mn-ea"/>
            </a:endParaRPr>
          </a:p>
        </p:txBody>
      </p:sp>
      <p:sp>
        <p:nvSpPr>
          <p:cNvPr id="27" name="TextBox 26"/>
          <p:cNvSpPr txBox="1"/>
          <p:nvPr/>
        </p:nvSpPr>
        <p:spPr>
          <a:xfrm>
            <a:off x="6395533" y="4725144"/>
            <a:ext cx="840763" cy="584775"/>
          </a:xfrm>
          <a:prstGeom prst="rect">
            <a:avLst/>
          </a:prstGeom>
          <a:noFill/>
        </p:spPr>
        <p:txBody>
          <a:bodyPr wrap="square" rtlCol="0" anchor="ctr" anchorCtr="0">
            <a:spAutoFit/>
          </a:bodyPr>
          <a:lstStyle/>
          <a:p>
            <a:r>
              <a:rPr lang="zh-CN" altLang="en-US" sz="1600" dirty="0" smtClean="0">
                <a:solidFill>
                  <a:schemeClr val="bg1"/>
                </a:solidFill>
                <a:latin typeface="+mn-ea"/>
                <a:ea typeface="+mn-ea"/>
              </a:rPr>
              <a:t>源</a:t>
            </a:r>
            <a:r>
              <a:rPr lang="en-US" altLang="zh-CN" sz="1600" dirty="0" smtClean="0">
                <a:solidFill>
                  <a:schemeClr val="bg1"/>
                </a:solidFill>
                <a:latin typeface="+mn-ea"/>
                <a:ea typeface="+mn-ea"/>
              </a:rPr>
              <a:t>or</a:t>
            </a:r>
          </a:p>
          <a:p>
            <a:r>
              <a:rPr lang="zh-CN" altLang="en-US" sz="1600" dirty="0" smtClean="0">
                <a:solidFill>
                  <a:schemeClr val="bg1"/>
                </a:solidFill>
                <a:latin typeface="+mn-ea"/>
                <a:ea typeface="+mn-ea"/>
              </a:rPr>
              <a:t>目标？</a:t>
            </a:r>
            <a:endParaRPr lang="zh-CN" altLang="en-US" sz="1600" dirty="0">
              <a:solidFill>
                <a:schemeClr val="bg1"/>
              </a:solidFill>
              <a:latin typeface="+mn-ea"/>
              <a:ea typeface="+mn-ea"/>
            </a:endParaRPr>
          </a:p>
        </p:txBody>
      </p:sp>
      <p:cxnSp>
        <p:nvCxnSpPr>
          <p:cNvPr id="29" name="直接箭头连接符 28"/>
          <p:cNvCxnSpPr>
            <a:stCxn id="5" idx="3"/>
            <a:endCxn id="6" idx="1"/>
          </p:cNvCxnSpPr>
          <p:nvPr/>
        </p:nvCxnSpPr>
        <p:spPr bwMode="auto">
          <a:xfrm>
            <a:off x="1456240" y="1619816"/>
            <a:ext cx="1170924"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31" name="直接箭头连接符 30"/>
          <p:cNvCxnSpPr>
            <a:stCxn id="6" idx="3"/>
            <a:endCxn id="7" idx="1"/>
          </p:cNvCxnSpPr>
          <p:nvPr/>
        </p:nvCxnSpPr>
        <p:spPr bwMode="auto">
          <a:xfrm>
            <a:off x="4067944" y="1619816"/>
            <a:ext cx="935484"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33" name="直接箭头连接符 32"/>
          <p:cNvCxnSpPr>
            <a:stCxn id="7" idx="3"/>
            <a:endCxn id="9" idx="1"/>
          </p:cNvCxnSpPr>
          <p:nvPr/>
        </p:nvCxnSpPr>
        <p:spPr bwMode="auto">
          <a:xfrm>
            <a:off x="6444208" y="1619816"/>
            <a:ext cx="1007492"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37" name="直接箭头连接符 36"/>
          <p:cNvCxnSpPr>
            <a:stCxn id="9" idx="2"/>
            <a:endCxn id="10" idx="0"/>
          </p:cNvCxnSpPr>
          <p:nvPr/>
        </p:nvCxnSpPr>
        <p:spPr bwMode="auto">
          <a:xfrm>
            <a:off x="8172090" y="1871844"/>
            <a:ext cx="12700" cy="1856984"/>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39" name="肘形连接符 38"/>
          <p:cNvCxnSpPr>
            <a:stCxn id="10" idx="1"/>
            <a:endCxn id="18" idx="3"/>
          </p:cNvCxnSpPr>
          <p:nvPr/>
        </p:nvCxnSpPr>
        <p:spPr bwMode="auto">
          <a:xfrm rot="10800000">
            <a:off x="7307684" y="3058707"/>
            <a:ext cx="264728" cy="1012837"/>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41" name="肘形连接符 40"/>
          <p:cNvCxnSpPr>
            <a:stCxn id="10" idx="1"/>
            <a:endCxn id="26" idx="3"/>
          </p:cNvCxnSpPr>
          <p:nvPr/>
        </p:nvCxnSpPr>
        <p:spPr bwMode="auto">
          <a:xfrm rot="10800000" flipV="1">
            <a:off x="7307684" y="4071543"/>
            <a:ext cx="264728" cy="923332"/>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7403216" y="3140968"/>
            <a:ext cx="781574" cy="523220"/>
          </a:xfrm>
          <a:prstGeom prst="rect">
            <a:avLst/>
          </a:prstGeom>
          <a:noFill/>
        </p:spPr>
        <p:txBody>
          <a:bodyPr wrap="square" rtlCol="0" anchor="ctr" anchorCtr="0">
            <a:spAutoFit/>
          </a:bodyPr>
          <a:lstStyle/>
          <a:p>
            <a:r>
              <a:rPr lang="en-US" altLang="zh-CN" sz="1400" dirty="0" smtClean="0"/>
              <a:t>Web-</a:t>
            </a:r>
          </a:p>
          <a:p>
            <a:r>
              <a:rPr lang="en-US" altLang="zh-CN" sz="1400" dirty="0" smtClean="0"/>
              <a:t>service</a:t>
            </a:r>
            <a:endParaRPr lang="zh-CN" altLang="en-US" sz="1400" dirty="0"/>
          </a:p>
        </p:txBody>
      </p:sp>
      <p:sp>
        <p:nvSpPr>
          <p:cNvPr id="45" name="TextBox 44"/>
          <p:cNvSpPr txBox="1"/>
          <p:nvPr/>
        </p:nvSpPr>
        <p:spPr>
          <a:xfrm>
            <a:off x="7444184" y="4658312"/>
            <a:ext cx="1116125" cy="307777"/>
          </a:xfrm>
          <a:prstGeom prst="rect">
            <a:avLst/>
          </a:prstGeom>
          <a:noFill/>
        </p:spPr>
        <p:txBody>
          <a:bodyPr wrap="square" rtlCol="0" anchor="ctr" anchorCtr="0">
            <a:spAutoFit/>
          </a:bodyPr>
          <a:lstStyle/>
          <a:p>
            <a:r>
              <a:rPr lang="en-US" altLang="zh-CN" sz="1400" dirty="0" smtClean="0"/>
              <a:t>ODI</a:t>
            </a:r>
            <a:endParaRPr lang="zh-CN" altLang="en-US" sz="1400" dirty="0"/>
          </a:p>
        </p:txBody>
      </p:sp>
      <p:cxnSp>
        <p:nvCxnSpPr>
          <p:cNvPr id="47" name="肘形连接符 46"/>
          <p:cNvCxnSpPr>
            <a:stCxn id="18" idx="1"/>
            <a:endCxn id="11" idx="3"/>
          </p:cNvCxnSpPr>
          <p:nvPr/>
        </p:nvCxnSpPr>
        <p:spPr bwMode="auto">
          <a:xfrm rot="10800000">
            <a:off x="5868764" y="2576710"/>
            <a:ext cx="215404" cy="481997"/>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49" name="肘形连接符 48"/>
          <p:cNvCxnSpPr>
            <a:stCxn id="18" idx="1"/>
            <a:endCxn id="15" idx="3"/>
          </p:cNvCxnSpPr>
          <p:nvPr/>
        </p:nvCxnSpPr>
        <p:spPr bwMode="auto">
          <a:xfrm rot="10800000" flipV="1">
            <a:off x="5868764" y="3058706"/>
            <a:ext cx="215404" cy="467090"/>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5976467" y="2576710"/>
            <a:ext cx="558062" cy="307777"/>
          </a:xfrm>
          <a:prstGeom prst="rect">
            <a:avLst/>
          </a:prstGeom>
          <a:noFill/>
        </p:spPr>
        <p:txBody>
          <a:bodyPr wrap="square" rtlCol="0" anchor="ctr" anchorCtr="0">
            <a:spAutoFit/>
          </a:bodyPr>
          <a:lstStyle/>
          <a:p>
            <a:r>
              <a:rPr lang="zh-CN" altLang="en-US" sz="1400" dirty="0" smtClean="0"/>
              <a:t>提供</a:t>
            </a:r>
            <a:endParaRPr lang="zh-CN" altLang="en-US" sz="1400" dirty="0"/>
          </a:p>
        </p:txBody>
      </p:sp>
      <p:sp>
        <p:nvSpPr>
          <p:cNvPr id="51" name="TextBox 50"/>
          <p:cNvSpPr txBox="1"/>
          <p:nvPr/>
        </p:nvSpPr>
        <p:spPr>
          <a:xfrm>
            <a:off x="5976467" y="3371907"/>
            <a:ext cx="558062" cy="307777"/>
          </a:xfrm>
          <a:prstGeom prst="rect">
            <a:avLst/>
          </a:prstGeom>
          <a:noFill/>
        </p:spPr>
        <p:txBody>
          <a:bodyPr wrap="square" rtlCol="0" anchor="ctr" anchorCtr="0">
            <a:spAutoFit/>
          </a:bodyPr>
          <a:lstStyle/>
          <a:p>
            <a:r>
              <a:rPr lang="zh-CN" altLang="en-US" sz="1400" dirty="0" smtClean="0"/>
              <a:t>消费</a:t>
            </a:r>
            <a:endParaRPr lang="zh-CN" altLang="en-US" sz="1400" dirty="0"/>
          </a:p>
        </p:txBody>
      </p:sp>
      <p:cxnSp>
        <p:nvCxnSpPr>
          <p:cNvPr id="53" name="肘形连接符 52"/>
          <p:cNvCxnSpPr>
            <a:stCxn id="11" idx="1"/>
            <a:endCxn id="13" idx="3"/>
          </p:cNvCxnSpPr>
          <p:nvPr/>
        </p:nvCxnSpPr>
        <p:spPr bwMode="auto">
          <a:xfrm rot="10800000" flipV="1">
            <a:off x="4067944" y="2576709"/>
            <a:ext cx="792088" cy="480446"/>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55" name="肘形连接符 54"/>
          <p:cNvCxnSpPr>
            <a:stCxn id="15" idx="1"/>
            <a:endCxn id="13" idx="3"/>
          </p:cNvCxnSpPr>
          <p:nvPr/>
        </p:nvCxnSpPr>
        <p:spPr bwMode="auto">
          <a:xfrm rot="10800000">
            <a:off x="4067944" y="3057156"/>
            <a:ext cx="792088" cy="468641"/>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6" name="TextBox 55"/>
          <p:cNvSpPr txBox="1"/>
          <p:nvPr/>
        </p:nvSpPr>
        <p:spPr>
          <a:xfrm>
            <a:off x="8108903" y="2579208"/>
            <a:ext cx="543739" cy="523220"/>
          </a:xfrm>
          <a:prstGeom prst="rect">
            <a:avLst/>
          </a:prstGeom>
          <a:noFill/>
        </p:spPr>
        <p:txBody>
          <a:bodyPr wrap="none" rtlCol="0" anchor="ctr" anchorCtr="0">
            <a:spAutoFit/>
          </a:bodyPr>
          <a:lstStyle/>
          <a:p>
            <a:r>
              <a:rPr lang="zh-CN" altLang="en-US" sz="1400" dirty="0" smtClean="0"/>
              <a:t>特定</a:t>
            </a:r>
            <a:endParaRPr lang="en-US" altLang="zh-CN" sz="1400" dirty="0" smtClean="0"/>
          </a:p>
          <a:p>
            <a:r>
              <a:rPr lang="zh-CN" altLang="en-US" sz="1400" dirty="0" smtClean="0"/>
              <a:t>服务</a:t>
            </a:r>
            <a:endParaRPr lang="zh-CN" altLang="en-US" sz="1400" dirty="0"/>
          </a:p>
        </p:txBody>
      </p:sp>
      <p:cxnSp>
        <p:nvCxnSpPr>
          <p:cNvPr id="58" name="肘形连接符 57"/>
          <p:cNvCxnSpPr>
            <a:stCxn id="13" idx="1"/>
            <a:endCxn id="12" idx="3"/>
          </p:cNvCxnSpPr>
          <p:nvPr/>
        </p:nvCxnSpPr>
        <p:spPr bwMode="auto">
          <a:xfrm rot="10800000">
            <a:off x="2339752" y="2504701"/>
            <a:ext cx="432048" cy="552454"/>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0" name="肘形连接符 59"/>
          <p:cNvCxnSpPr>
            <a:stCxn id="13" idx="1"/>
            <a:endCxn id="16" idx="3"/>
          </p:cNvCxnSpPr>
          <p:nvPr/>
        </p:nvCxnSpPr>
        <p:spPr bwMode="auto">
          <a:xfrm rot="10800000" flipV="1">
            <a:off x="2339752" y="3057154"/>
            <a:ext cx="432048" cy="468641"/>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2" name="肘形连接符 61"/>
          <p:cNvCxnSpPr>
            <a:stCxn id="20" idx="1"/>
            <a:endCxn id="22" idx="3"/>
          </p:cNvCxnSpPr>
          <p:nvPr/>
        </p:nvCxnSpPr>
        <p:spPr bwMode="auto">
          <a:xfrm rot="10800000" flipV="1">
            <a:off x="4067944" y="4435933"/>
            <a:ext cx="792088" cy="493429"/>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4" name="肘形连接符 63"/>
          <p:cNvCxnSpPr>
            <a:stCxn id="23" idx="1"/>
            <a:endCxn id="22" idx="3"/>
          </p:cNvCxnSpPr>
          <p:nvPr/>
        </p:nvCxnSpPr>
        <p:spPr bwMode="auto">
          <a:xfrm rot="10800000">
            <a:off x="4067944" y="4929363"/>
            <a:ext cx="792088" cy="455658"/>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8" name="肘形连接符 67"/>
          <p:cNvCxnSpPr>
            <a:stCxn id="22" idx="1"/>
            <a:endCxn id="21" idx="3"/>
          </p:cNvCxnSpPr>
          <p:nvPr/>
        </p:nvCxnSpPr>
        <p:spPr bwMode="auto">
          <a:xfrm rot="10800000">
            <a:off x="2339752" y="4435935"/>
            <a:ext cx="432048" cy="493429"/>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0" name="肘形连接符 69"/>
          <p:cNvCxnSpPr>
            <a:stCxn id="22" idx="1"/>
            <a:endCxn id="24" idx="3"/>
          </p:cNvCxnSpPr>
          <p:nvPr/>
        </p:nvCxnSpPr>
        <p:spPr bwMode="auto">
          <a:xfrm rot="10800000" flipV="1">
            <a:off x="2339752" y="4929363"/>
            <a:ext cx="432048" cy="455658"/>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6" name="肘形连接符 75"/>
          <p:cNvCxnSpPr>
            <a:stCxn id="26" idx="1"/>
            <a:endCxn id="20" idx="3"/>
          </p:cNvCxnSpPr>
          <p:nvPr/>
        </p:nvCxnSpPr>
        <p:spPr bwMode="auto">
          <a:xfrm rot="10800000">
            <a:off x="5868764" y="4435935"/>
            <a:ext cx="215404" cy="558941"/>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8" name="肘形连接符 77"/>
          <p:cNvCxnSpPr>
            <a:stCxn id="26" idx="1"/>
            <a:endCxn id="23" idx="3"/>
          </p:cNvCxnSpPr>
          <p:nvPr/>
        </p:nvCxnSpPr>
        <p:spPr bwMode="auto">
          <a:xfrm rot="10800000" flipV="1">
            <a:off x="5868764" y="4994875"/>
            <a:ext cx="215404" cy="390146"/>
          </a:xfrm>
          <a:prstGeom prst="bentConnector3">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79" name="TextBox 78"/>
          <p:cNvSpPr txBox="1"/>
          <p:nvPr/>
        </p:nvSpPr>
        <p:spPr>
          <a:xfrm>
            <a:off x="5951437" y="4414258"/>
            <a:ext cx="558062" cy="307777"/>
          </a:xfrm>
          <a:prstGeom prst="rect">
            <a:avLst/>
          </a:prstGeom>
          <a:noFill/>
        </p:spPr>
        <p:txBody>
          <a:bodyPr wrap="square" rtlCol="0" anchor="ctr" anchorCtr="0">
            <a:spAutoFit/>
          </a:bodyPr>
          <a:lstStyle/>
          <a:p>
            <a:r>
              <a:rPr lang="zh-CN" altLang="en-US" sz="1400" dirty="0" smtClean="0"/>
              <a:t>源端</a:t>
            </a:r>
            <a:endParaRPr lang="zh-CN" altLang="en-US" sz="1400" dirty="0"/>
          </a:p>
        </p:txBody>
      </p:sp>
      <p:sp>
        <p:nvSpPr>
          <p:cNvPr id="80" name="TextBox 79"/>
          <p:cNvSpPr txBox="1"/>
          <p:nvPr/>
        </p:nvSpPr>
        <p:spPr>
          <a:xfrm>
            <a:off x="5951436" y="5281463"/>
            <a:ext cx="744489" cy="307777"/>
          </a:xfrm>
          <a:prstGeom prst="rect">
            <a:avLst/>
          </a:prstGeom>
          <a:noFill/>
        </p:spPr>
        <p:txBody>
          <a:bodyPr wrap="square" rtlCol="0" anchor="ctr" anchorCtr="0">
            <a:spAutoFit/>
          </a:bodyPr>
          <a:lstStyle/>
          <a:p>
            <a:r>
              <a:rPr lang="zh-CN" altLang="en-US" sz="1400" dirty="0" smtClean="0"/>
              <a:t>目标端</a:t>
            </a:r>
            <a:endParaRPr lang="zh-CN" altLang="en-US" sz="1400" dirty="0"/>
          </a:p>
        </p:txBody>
      </p:sp>
      <p:sp>
        <p:nvSpPr>
          <p:cNvPr id="82" name="流程图: 过程 81"/>
          <p:cNvSpPr/>
          <p:nvPr/>
        </p:nvSpPr>
        <p:spPr bwMode="auto">
          <a:xfrm>
            <a:off x="429376" y="6165304"/>
            <a:ext cx="1296144"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反馈服务相关信息</a:t>
            </a:r>
            <a:endParaRPr kumimoji="0" lang="zh-CN" altLang="en-US" sz="1400" i="0" u="none" strike="noStrike" cap="none" normalizeH="0" baseline="0" dirty="0" smtClean="0">
              <a:ln>
                <a:noFill/>
              </a:ln>
              <a:solidFill>
                <a:schemeClr val="bg1"/>
              </a:solidFill>
              <a:effectLst/>
              <a:latin typeface="+mn-ea"/>
            </a:endParaRPr>
          </a:p>
        </p:txBody>
      </p:sp>
      <p:sp>
        <p:nvSpPr>
          <p:cNvPr id="83" name="流程图: 过程 82"/>
          <p:cNvSpPr/>
          <p:nvPr/>
        </p:nvSpPr>
        <p:spPr bwMode="auto">
          <a:xfrm>
            <a:off x="2195116" y="6165304"/>
            <a:ext cx="1296144" cy="455658"/>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en-US" altLang="zh-CN" sz="1400" dirty="0" err="1" smtClean="0">
                <a:solidFill>
                  <a:schemeClr val="bg1"/>
                </a:solidFill>
                <a:latin typeface="+mn-ea"/>
              </a:rPr>
              <a:t>ESB服务封装及配置</a:t>
            </a:r>
            <a:endParaRPr kumimoji="0" lang="zh-CN" altLang="en-US" sz="1400" i="0" u="none" strike="noStrike" cap="none" normalizeH="0" baseline="0" dirty="0" smtClean="0">
              <a:ln>
                <a:noFill/>
              </a:ln>
              <a:solidFill>
                <a:schemeClr val="bg1"/>
              </a:solidFill>
              <a:effectLst/>
              <a:latin typeface="+mn-ea"/>
            </a:endParaRPr>
          </a:p>
        </p:txBody>
      </p:sp>
      <p:sp>
        <p:nvSpPr>
          <p:cNvPr id="84" name="流程图: 预定义过程 83"/>
          <p:cNvSpPr/>
          <p:nvPr/>
        </p:nvSpPr>
        <p:spPr bwMode="auto">
          <a:xfrm>
            <a:off x="6036435" y="6165304"/>
            <a:ext cx="1293573" cy="455658"/>
          </a:xfrm>
          <a:prstGeom prst="flowChartPredefinedProcess">
            <a:avLst/>
          </a:prstGeom>
          <a:solidFill>
            <a:schemeClr val="bg1">
              <a:lumMod val="65000"/>
            </a:schemeClr>
          </a:solidFill>
          <a:ln w="952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tx1"/>
                </a:solidFill>
                <a:latin typeface="+mn-ea"/>
              </a:rPr>
              <a:t>服务测试</a:t>
            </a:r>
            <a:endParaRPr kumimoji="0" lang="zh-CN" altLang="en-US" sz="1400" i="0" u="none" strike="noStrike" cap="none" normalizeH="0" baseline="0" dirty="0" smtClean="0">
              <a:ln>
                <a:noFill/>
              </a:ln>
              <a:solidFill>
                <a:schemeClr val="tx1"/>
              </a:solidFill>
              <a:effectLst/>
              <a:latin typeface="+mn-ea"/>
            </a:endParaRPr>
          </a:p>
        </p:txBody>
      </p:sp>
      <p:sp>
        <p:nvSpPr>
          <p:cNvPr id="85" name="流程图: 终止 84"/>
          <p:cNvSpPr/>
          <p:nvPr/>
        </p:nvSpPr>
        <p:spPr bwMode="auto">
          <a:xfrm>
            <a:off x="7762056" y="6242257"/>
            <a:ext cx="914400" cy="301752"/>
          </a:xfrm>
          <a:prstGeom prst="flowChartTerminator">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100000"/>
              </a:spcBef>
            </a:pPr>
            <a:r>
              <a:rPr lang="zh-CN" altLang="en-US" sz="1400" dirty="0" smtClean="0">
                <a:solidFill>
                  <a:schemeClr val="bg1"/>
                </a:solidFill>
                <a:latin typeface="+mn-ea"/>
              </a:rPr>
              <a:t>结束</a:t>
            </a:r>
            <a:endParaRPr lang="zh-CN" altLang="en-US" sz="1400" dirty="0">
              <a:solidFill>
                <a:schemeClr val="bg1"/>
              </a:solidFill>
              <a:latin typeface="+mn-ea"/>
            </a:endParaRPr>
          </a:p>
        </p:txBody>
      </p:sp>
      <p:cxnSp>
        <p:nvCxnSpPr>
          <p:cNvPr id="87" name="肘形连接符 86"/>
          <p:cNvCxnSpPr>
            <a:stCxn id="12" idx="1"/>
            <a:endCxn id="82" idx="1"/>
          </p:cNvCxnSpPr>
          <p:nvPr/>
        </p:nvCxnSpPr>
        <p:spPr bwMode="auto">
          <a:xfrm rot="10800000" flipV="1">
            <a:off x="429376" y="2504701"/>
            <a:ext cx="614232" cy="3888432"/>
          </a:xfrm>
          <a:prstGeom prst="bentConnector3">
            <a:avLst>
              <a:gd name="adj1" fmla="val 137217"/>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88" name="TextBox 87"/>
          <p:cNvSpPr txBox="1"/>
          <p:nvPr/>
        </p:nvSpPr>
        <p:spPr>
          <a:xfrm>
            <a:off x="107504" y="2833191"/>
            <a:ext cx="1547090" cy="307777"/>
          </a:xfrm>
          <a:prstGeom prst="rect">
            <a:avLst/>
          </a:prstGeom>
          <a:noFill/>
        </p:spPr>
        <p:txBody>
          <a:bodyPr wrap="square" rtlCol="0" anchor="ctr" anchorCtr="0">
            <a:spAutoFit/>
          </a:bodyPr>
          <a:lstStyle/>
          <a:p>
            <a:r>
              <a:rPr lang="en-US" altLang="zh-CN" sz="1400" dirty="0" err="1" smtClean="0"/>
              <a:t>Webservice信息</a:t>
            </a:r>
            <a:endParaRPr lang="zh-CN" altLang="en-US" sz="1400" dirty="0"/>
          </a:p>
        </p:txBody>
      </p:sp>
      <p:cxnSp>
        <p:nvCxnSpPr>
          <p:cNvPr id="90" name="肘形连接符 89"/>
          <p:cNvCxnSpPr>
            <a:stCxn id="21" idx="1"/>
          </p:cNvCxnSpPr>
          <p:nvPr/>
        </p:nvCxnSpPr>
        <p:spPr bwMode="auto">
          <a:xfrm rot="10800000" flipV="1">
            <a:off x="539552" y="4435934"/>
            <a:ext cx="504056" cy="1729370"/>
          </a:xfrm>
          <a:prstGeom prst="bentConnector2">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92" name="肘形连接符 91"/>
          <p:cNvCxnSpPr>
            <a:stCxn id="24" idx="1"/>
          </p:cNvCxnSpPr>
          <p:nvPr/>
        </p:nvCxnSpPr>
        <p:spPr bwMode="auto">
          <a:xfrm rot="10800000" flipV="1">
            <a:off x="881050" y="5385020"/>
            <a:ext cx="162559" cy="780283"/>
          </a:xfrm>
          <a:prstGeom prst="bentConnector2">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93" name="TextBox 92"/>
          <p:cNvSpPr txBox="1"/>
          <p:nvPr/>
        </p:nvSpPr>
        <p:spPr>
          <a:xfrm>
            <a:off x="504630" y="5785519"/>
            <a:ext cx="1547090" cy="307777"/>
          </a:xfrm>
          <a:prstGeom prst="rect">
            <a:avLst/>
          </a:prstGeom>
          <a:noFill/>
        </p:spPr>
        <p:txBody>
          <a:bodyPr wrap="square" rtlCol="0" anchor="ctr" anchorCtr="0">
            <a:spAutoFit/>
          </a:bodyPr>
          <a:lstStyle/>
          <a:p>
            <a:r>
              <a:rPr lang="zh-CN" altLang="en-US" sz="1400" dirty="0" smtClean="0"/>
              <a:t>数据库</a:t>
            </a:r>
            <a:r>
              <a:rPr lang="en-US" altLang="zh-CN" sz="1400" dirty="0" err="1" smtClean="0"/>
              <a:t>信息</a:t>
            </a:r>
            <a:endParaRPr lang="zh-CN" altLang="en-US" sz="1400" dirty="0"/>
          </a:p>
        </p:txBody>
      </p:sp>
      <p:cxnSp>
        <p:nvCxnSpPr>
          <p:cNvPr id="97" name="直接箭头连接符 96"/>
          <p:cNvCxnSpPr>
            <a:stCxn id="82" idx="3"/>
            <a:endCxn id="83" idx="1"/>
          </p:cNvCxnSpPr>
          <p:nvPr/>
        </p:nvCxnSpPr>
        <p:spPr bwMode="auto">
          <a:xfrm>
            <a:off x="1725520" y="6393133"/>
            <a:ext cx="469596"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99" name="直接箭头连接符 98"/>
          <p:cNvCxnSpPr>
            <a:stCxn id="83" idx="3"/>
            <a:endCxn id="73" idx="1"/>
          </p:cNvCxnSpPr>
          <p:nvPr/>
        </p:nvCxnSpPr>
        <p:spPr bwMode="auto">
          <a:xfrm>
            <a:off x="3491260" y="6393133"/>
            <a:ext cx="504676" cy="3729"/>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01" name="直接箭头连接符 100"/>
          <p:cNvCxnSpPr>
            <a:stCxn id="84" idx="3"/>
            <a:endCxn id="85" idx="1"/>
          </p:cNvCxnSpPr>
          <p:nvPr/>
        </p:nvCxnSpPr>
        <p:spPr bwMode="auto">
          <a:xfrm>
            <a:off x="7330008" y="6393133"/>
            <a:ext cx="432048"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03" name="流程图: 文档 102"/>
          <p:cNvSpPr/>
          <p:nvPr/>
        </p:nvSpPr>
        <p:spPr bwMode="auto">
          <a:xfrm>
            <a:off x="4200198" y="1145752"/>
            <a:ext cx="670975" cy="474064"/>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200" dirty="0" smtClean="0">
                <a:solidFill>
                  <a:schemeClr val="tx1"/>
                </a:solidFill>
                <a:latin typeface="+mn-ea"/>
              </a:rPr>
              <a:t>规范总体说明</a:t>
            </a:r>
            <a:endParaRPr kumimoji="0" lang="zh-CN" altLang="en-US" sz="1200" i="0" u="none" strike="noStrike" cap="none" normalizeH="0" baseline="0" dirty="0" smtClean="0">
              <a:ln>
                <a:noFill/>
              </a:ln>
              <a:solidFill>
                <a:schemeClr val="tx1"/>
              </a:solidFill>
              <a:effectLst/>
              <a:latin typeface="+mn-ea"/>
            </a:endParaRPr>
          </a:p>
        </p:txBody>
      </p:sp>
      <p:sp>
        <p:nvSpPr>
          <p:cNvPr id="104" name="流程图: 文档 103"/>
          <p:cNvSpPr/>
          <p:nvPr/>
        </p:nvSpPr>
        <p:spPr bwMode="auto">
          <a:xfrm>
            <a:off x="6400811" y="1001736"/>
            <a:ext cx="848363" cy="339032"/>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200" dirty="0" smtClean="0">
                <a:solidFill>
                  <a:schemeClr val="tx1"/>
                </a:solidFill>
                <a:latin typeface="+mn-ea"/>
              </a:rPr>
              <a:t>服务清单</a:t>
            </a:r>
            <a:endParaRPr kumimoji="0" lang="zh-CN" altLang="en-US" sz="1200" i="0" u="none" strike="noStrike" cap="none" normalizeH="0" baseline="0" dirty="0" smtClean="0">
              <a:ln>
                <a:noFill/>
              </a:ln>
              <a:solidFill>
                <a:schemeClr val="tx1"/>
              </a:solidFill>
              <a:effectLst/>
              <a:latin typeface="+mn-ea"/>
            </a:endParaRPr>
          </a:p>
        </p:txBody>
      </p:sp>
      <p:sp>
        <p:nvSpPr>
          <p:cNvPr id="105" name="流程图: 文档 104"/>
          <p:cNvSpPr/>
          <p:nvPr/>
        </p:nvSpPr>
        <p:spPr bwMode="auto">
          <a:xfrm>
            <a:off x="6591683" y="1217760"/>
            <a:ext cx="848363" cy="339032"/>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200" dirty="0" smtClean="0">
                <a:solidFill>
                  <a:schemeClr val="tx1"/>
                </a:solidFill>
                <a:latin typeface="+mn-ea"/>
              </a:rPr>
              <a:t>追踪关系</a:t>
            </a:r>
            <a:endParaRPr kumimoji="0" lang="zh-CN" altLang="en-US" sz="1200" i="0" u="none" strike="noStrike" cap="none" normalizeH="0" baseline="0" dirty="0" smtClean="0">
              <a:ln>
                <a:noFill/>
              </a:ln>
              <a:solidFill>
                <a:schemeClr val="tx1"/>
              </a:solidFill>
              <a:effectLst/>
              <a:latin typeface="+mn-ea"/>
            </a:endParaRPr>
          </a:p>
        </p:txBody>
      </p:sp>
      <p:sp>
        <p:nvSpPr>
          <p:cNvPr id="106" name="流程图: 文档 105"/>
          <p:cNvSpPr/>
          <p:nvPr/>
        </p:nvSpPr>
        <p:spPr bwMode="auto">
          <a:xfrm>
            <a:off x="5922499" y="2130997"/>
            <a:ext cx="670975" cy="474064"/>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200" dirty="0" smtClean="0">
                <a:solidFill>
                  <a:schemeClr val="tx1"/>
                </a:solidFill>
                <a:latin typeface="+mn-ea"/>
              </a:rPr>
              <a:t>实现指南</a:t>
            </a:r>
            <a:endParaRPr kumimoji="0" lang="zh-CN" altLang="en-US" sz="1200" i="0" u="none" strike="noStrike" cap="none" normalizeH="0" baseline="0" dirty="0" smtClean="0">
              <a:ln>
                <a:noFill/>
              </a:ln>
              <a:solidFill>
                <a:schemeClr val="tx1"/>
              </a:solidFill>
              <a:effectLst/>
              <a:latin typeface="+mn-ea"/>
            </a:endParaRPr>
          </a:p>
        </p:txBody>
      </p:sp>
      <p:sp>
        <p:nvSpPr>
          <p:cNvPr id="107" name="流程图: 文档 106"/>
          <p:cNvSpPr/>
          <p:nvPr/>
        </p:nvSpPr>
        <p:spPr bwMode="auto">
          <a:xfrm>
            <a:off x="5729836" y="3627312"/>
            <a:ext cx="670975" cy="474064"/>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200" dirty="0" smtClean="0">
                <a:solidFill>
                  <a:schemeClr val="tx1"/>
                </a:solidFill>
                <a:latin typeface="+mn-ea"/>
              </a:rPr>
              <a:t>消费指南</a:t>
            </a:r>
            <a:endParaRPr kumimoji="0" lang="zh-CN" altLang="en-US" sz="1200" i="0" u="none" strike="noStrike" cap="none" normalizeH="0" baseline="0" dirty="0" smtClean="0">
              <a:ln>
                <a:noFill/>
              </a:ln>
              <a:solidFill>
                <a:schemeClr val="tx1"/>
              </a:solidFill>
              <a:effectLst/>
              <a:latin typeface="+mn-ea"/>
            </a:endParaRPr>
          </a:p>
        </p:txBody>
      </p:sp>
      <p:sp>
        <p:nvSpPr>
          <p:cNvPr id="112" name="流程图: 文档 111"/>
          <p:cNvSpPr/>
          <p:nvPr/>
        </p:nvSpPr>
        <p:spPr bwMode="auto">
          <a:xfrm>
            <a:off x="3396969" y="2339678"/>
            <a:ext cx="670975" cy="474064"/>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en-US" altLang="zh-CN" sz="1200" dirty="0" smtClean="0">
                <a:solidFill>
                  <a:schemeClr val="tx1"/>
                </a:solidFill>
                <a:latin typeface="+mn-ea"/>
              </a:rPr>
              <a:t>WSDL/XSD</a:t>
            </a:r>
            <a:endParaRPr kumimoji="0" lang="zh-CN" altLang="en-US" sz="1200" i="0" u="none" strike="noStrike" cap="none" normalizeH="0" baseline="0" dirty="0" smtClean="0">
              <a:ln>
                <a:noFill/>
              </a:ln>
              <a:solidFill>
                <a:schemeClr val="tx1"/>
              </a:solidFill>
              <a:effectLst/>
              <a:latin typeface="+mn-ea"/>
            </a:endParaRPr>
          </a:p>
        </p:txBody>
      </p:sp>
      <p:sp>
        <p:nvSpPr>
          <p:cNvPr id="113" name="流程图: 文档 112"/>
          <p:cNvSpPr/>
          <p:nvPr/>
        </p:nvSpPr>
        <p:spPr bwMode="auto">
          <a:xfrm>
            <a:off x="3464411" y="4189797"/>
            <a:ext cx="670975" cy="474064"/>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200" dirty="0" smtClean="0">
                <a:solidFill>
                  <a:schemeClr val="tx1"/>
                </a:solidFill>
                <a:latin typeface="+mn-ea"/>
              </a:rPr>
              <a:t>建表脚本</a:t>
            </a:r>
            <a:endParaRPr kumimoji="0" lang="zh-CN" altLang="en-US" sz="1200" i="0" u="none" strike="noStrike" cap="none" normalizeH="0" baseline="0" dirty="0" smtClean="0">
              <a:ln>
                <a:noFill/>
              </a:ln>
              <a:solidFill>
                <a:schemeClr val="tx1"/>
              </a:solidFill>
              <a:effectLst/>
              <a:latin typeface="+mn-ea"/>
            </a:endParaRPr>
          </a:p>
        </p:txBody>
      </p:sp>
      <p:sp>
        <p:nvSpPr>
          <p:cNvPr id="114" name="流程图: 文档 113"/>
          <p:cNvSpPr/>
          <p:nvPr/>
        </p:nvSpPr>
        <p:spPr bwMode="auto">
          <a:xfrm>
            <a:off x="229405" y="5157192"/>
            <a:ext cx="670975" cy="474064"/>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200" dirty="0" smtClean="0">
                <a:solidFill>
                  <a:schemeClr val="tx1"/>
                </a:solidFill>
                <a:latin typeface="+mn-ea"/>
              </a:rPr>
              <a:t>反馈模板</a:t>
            </a:r>
            <a:endParaRPr kumimoji="0" lang="zh-CN" altLang="en-US" sz="1200" i="0" u="none" strike="noStrike" cap="none" normalizeH="0" baseline="0" dirty="0" smtClean="0">
              <a:ln>
                <a:noFill/>
              </a:ln>
              <a:solidFill>
                <a:schemeClr val="tx1"/>
              </a:solidFill>
              <a:effectLst/>
              <a:latin typeface="+mn-ea"/>
            </a:endParaRPr>
          </a:p>
        </p:txBody>
      </p:sp>
      <p:sp>
        <p:nvSpPr>
          <p:cNvPr id="116" name="流程图: 多文档 115"/>
          <p:cNvSpPr/>
          <p:nvPr/>
        </p:nvSpPr>
        <p:spPr bwMode="auto">
          <a:xfrm>
            <a:off x="5441239" y="5723383"/>
            <a:ext cx="858953" cy="657945"/>
          </a:xfrm>
          <a:prstGeom prst="flowChartMultidocument">
            <a:avLst/>
          </a:prstGeom>
          <a:ln w="6350">
            <a:solidFill>
              <a:schemeClr val="tx1"/>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kumimoji="0" lang="zh-CN" altLang="en-US" sz="1400" i="0" u="none" strike="noStrike" cap="none" normalizeH="0" baseline="0" dirty="0" smtClean="0">
                <a:ln>
                  <a:noFill/>
                </a:ln>
                <a:solidFill>
                  <a:schemeClr val="tx1"/>
                </a:solidFill>
                <a:effectLst/>
                <a:latin typeface="+mn-ea"/>
              </a:rPr>
              <a:t>测试相关文档</a:t>
            </a:r>
          </a:p>
        </p:txBody>
      </p:sp>
      <p:sp>
        <p:nvSpPr>
          <p:cNvPr id="102" name="流程图: 文档 101"/>
          <p:cNvSpPr/>
          <p:nvPr/>
        </p:nvSpPr>
        <p:spPr bwMode="auto">
          <a:xfrm>
            <a:off x="1835696" y="1226744"/>
            <a:ext cx="670975" cy="474064"/>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kumimoji="0" lang="zh-CN" altLang="en-US" sz="1200" i="0" u="none" strike="noStrike" cap="none" normalizeH="0" baseline="0" dirty="0" smtClean="0">
                <a:ln>
                  <a:noFill/>
                </a:ln>
                <a:solidFill>
                  <a:schemeClr val="tx1"/>
                </a:solidFill>
                <a:effectLst/>
                <a:latin typeface="+mn-ea"/>
              </a:rPr>
              <a:t>省分互联方案</a:t>
            </a:r>
          </a:p>
        </p:txBody>
      </p:sp>
      <p:sp>
        <p:nvSpPr>
          <p:cNvPr id="73" name="流程图: 过程 72"/>
          <p:cNvSpPr/>
          <p:nvPr/>
        </p:nvSpPr>
        <p:spPr bwMode="auto">
          <a:xfrm>
            <a:off x="3995936" y="6052355"/>
            <a:ext cx="1296144" cy="689013"/>
          </a:xfrm>
          <a:prstGeom prst="flowChartProcess">
            <a:avLst/>
          </a:prstGeom>
          <a:solidFill>
            <a:srgbClr val="2990CA"/>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en-US" altLang="zh-CN" sz="1400" dirty="0" smtClean="0">
                <a:solidFill>
                  <a:srgbClr val="FF0000"/>
                </a:solidFill>
                <a:latin typeface="+mn-ea"/>
              </a:rPr>
              <a:t>(</a:t>
            </a:r>
            <a:r>
              <a:rPr lang="zh-CN" altLang="en-US" sz="1400" dirty="0" smtClean="0">
                <a:solidFill>
                  <a:srgbClr val="FF0000"/>
                </a:solidFill>
                <a:latin typeface="+mn-ea"/>
              </a:rPr>
              <a:t>省分</a:t>
            </a:r>
            <a:r>
              <a:rPr lang="en-US" altLang="zh-CN" sz="1400" dirty="0" smtClean="0">
                <a:solidFill>
                  <a:srgbClr val="FF0000"/>
                </a:solidFill>
                <a:latin typeface="+mn-ea"/>
              </a:rPr>
              <a:t>)</a:t>
            </a:r>
            <a:r>
              <a:rPr lang="zh-CN" altLang="en-US" sz="1400" dirty="0" smtClean="0">
                <a:solidFill>
                  <a:srgbClr val="FF0000"/>
                </a:solidFill>
                <a:latin typeface="+mn-ea"/>
              </a:rPr>
              <a:t>待消费服务接口机代理生成</a:t>
            </a:r>
            <a:endParaRPr lang="en-US" altLang="zh-CN" sz="1400" dirty="0" smtClean="0">
              <a:solidFill>
                <a:srgbClr val="FF0000"/>
              </a:solidFill>
              <a:latin typeface="+mn-ea"/>
            </a:endParaRPr>
          </a:p>
        </p:txBody>
      </p:sp>
      <p:cxnSp>
        <p:nvCxnSpPr>
          <p:cNvPr id="25" name="直接箭头连接符 24"/>
          <p:cNvCxnSpPr>
            <a:stCxn id="73" idx="3"/>
            <a:endCxn id="84" idx="1"/>
          </p:cNvCxnSpPr>
          <p:nvPr/>
        </p:nvCxnSpPr>
        <p:spPr bwMode="auto">
          <a:xfrm flipV="1">
            <a:off x="5292080" y="6393133"/>
            <a:ext cx="744355" cy="3729"/>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72" name="流程图: 文档 71"/>
          <p:cNvSpPr/>
          <p:nvPr/>
        </p:nvSpPr>
        <p:spPr bwMode="auto">
          <a:xfrm>
            <a:off x="6698909" y="1463776"/>
            <a:ext cx="848363" cy="339032"/>
          </a:xfrm>
          <a:prstGeom prst="flowChartDocument">
            <a:avLst/>
          </a:prstGeom>
          <a:solidFill>
            <a:srgbClr val="FFFF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zh-CN" altLang="en-US" sz="1200" dirty="0" smtClean="0">
                <a:solidFill>
                  <a:schemeClr val="tx1"/>
                </a:solidFill>
                <a:latin typeface="+mn-ea"/>
              </a:rPr>
              <a:t>接口需求</a:t>
            </a:r>
            <a:endParaRPr kumimoji="0" lang="zh-CN" altLang="en-US" sz="120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155151417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ESB服务开发总体流程说明</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97323868"/>
              </p:ext>
            </p:extLst>
          </p:nvPr>
        </p:nvGraphicFramePr>
        <p:xfrm>
          <a:off x="107504" y="1027336"/>
          <a:ext cx="8928992" cy="5741416"/>
        </p:xfrm>
        <a:graphic>
          <a:graphicData uri="http://schemas.openxmlformats.org/drawingml/2006/table">
            <a:tbl>
              <a:tblPr firstRow="1" bandRow="1">
                <a:tableStyleId>{00A15C55-8517-42AA-B614-E9B94910E393}</a:tableStyleId>
              </a:tblPr>
              <a:tblGrid>
                <a:gridCol w="360040"/>
                <a:gridCol w="2593183"/>
                <a:gridCol w="5975769"/>
              </a:tblGrid>
              <a:tr h="370840">
                <a:tc>
                  <a:txBody>
                    <a:bodyPr/>
                    <a:lstStyle/>
                    <a:p>
                      <a:r>
                        <a:rPr lang="zh-CN" altLang="en-US" dirty="0" smtClean="0"/>
                        <a:t>序</a:t>
                      </a:r>
                      <a:endParaRPr lang="zh-CN" altLang="en-US" dirty="0"/>
                    </a:p>
                  </a:txBody>
                  <a:tcPr/>
                </a:tc>
                <a:tc>
                  <a:txBody>
                    <a:bodyPr/>
                    <a:lstStyle/>
                    <a:p>
                      <a:r>
                        <a:rPr lang="zh-CN" altLang="en-US" dirty="0" smtClean="0"/>
                        <a:t>流程步骤</a:t>
                      </a:r>
                      <a:endParaRPr lang="zh-CN" altLang="en-US" dirty="0"/>
                    </a:p>
                  </a:txBody>
                  <a:tcPr/>
                </a:tc>
                <a:tc>
                  <a:txBody>
                    <a:bodyPr/>
                    <a:lstStyle/>
                    <a:p>
                      <a:r>
                        <a:rPr lang="zh-CN" altLang="en-US" dirty="0" smtClean="0"/>
                        <a:t>说明</a:t>
                      </a:r>
                      <a:endParaRPr lang="zh-CN" altLang="en-US" dirty="0"/>
                    </a:p>
                  </a:txBody>
                  <a:tcPr/>
                </a:tc>
              </a:tr>
              <a:tr h="370840">
                <a:tc>
                  <a:txBody>
                    <a:bodyPr/>
                    <a:lstStyle/>
                    <a:p>
                      <a:pPr>
                        <a:lnSpc>
                          <a:spcPts val="1900"/>
                        </a:lnSpc>
                      </a:pPr>
                      <a:r>
                        <a:rPr lang="en-US" altLang="zh-CN" sz="1400" dirty="0" smtClean="0"/>
                        <a:t>1</a:t>
                      </a:r>
                      <a:endParaRPr lang="zh-CN" altLang="en-US" sz="1400" dirty="0">
                        <a:latin typeface="+mn-ea"/>
                        <a:ea typeface="+mn-ea"/>
                      </a:endParaRPr>
                    </a:p>
                  </a:txBody>
                  <a:tcPr anchor="ctr"/>
                </a:tc>
                <a:tc>
                  <a:txBody>
                    <a:bodyPr/>
                    <a:lstStyle/>
                    <a:p>
                      <a:pPr>
                        <a:lnSpc>
                          <a:spcPts val="1900"/>
                        </a:lnSpc>
                      </a:pPr>
                      <a:r>
                        <a:rPr lang="zh-CN" altLang="en-US" sz="1400" dirty="0" smtClean="0"/>
                        <a:t>理解</a:t>
                      </a:r>
                      <a:r>
                        <a:rPr lang="en-US" altLang="zh-CN" sz="1400" dirty="0" smtClean="0"/>
                        <a:t>U-</a:t>
                      </a:r>
                      <a:r>
                        <a:rPr lang="en-US" altLang="zh-CN" sz="1400" dirty="0" err="1" smtClean="0"/>
                        <a:t>Cloud互联方案</a:t>
                      </a:r>
                      <a:endParaRPr lang="zh-CN" altLang="en-US" sz="1400" dirty="0">
                        <a:latin typeface="+mn-ea"/>
                        <a:ea typeface="+mn-ea"/>
                      </a:endParaRPr>
                    </a:p>
                  </a:txBody>
                  <a:tcPr anchor="ctr"/>
                </a:tc>
                <a:tc>
                  <a:txBody>
                    <a:bodyPr/>
                    <a:lstStyle/>
                    <a:p>
                      <a:pPr>
                        <a:lnSpc>
                          <a:spcPts val="1900"/>
                        </a:lnSpc>
                      </a:pPr>
                      <a:r>
                        <a:rPr lang="en-US" altLang="zh-CN" sz="1400" dirty="0" err="1" smtClean="0"/>
                        <a:t>学习互联方案文档</a:t>
                      </a:r>
                      <a:r>
                        <a:rPr lang="en-US" altLang="zh-CN" sz="1400" dirty="0" smtClean="0"/>
                        <a:t>，</a:t>
                      </a:r>
                      <a:r>
                        <a:rPr lang="zh-CN" altLang="en-US" sz="1400" dirty="0" smtClean="0"/>
                        <a:t>了解</a:t>
                      </a:r>
                      <a:r>
                        <a:rPr lang="en-US" altLang="zh-CN" sz="1400" dirty="0" smtClean="0"/>
                        <a:t>U-Cloud</a:t>
                      </a:r>
                      <a:r>
                        <a:rPr lang="zh-CN" altLang="en-US" sz="1400" dirty="0" smtClean="0"/>
                        <a:t>、</a:t>
                      </a:r>
                      <a:r>
                        <a:rPr lang="en-US" altLang="zh-CN" sz="1400" dirty="0" err="1" smtClean="0"/>
                        <a:t>U-Cloud与集团外部系统、U-Cloud与省分系统间互联方案</a:t>
                      </a:r>
                      <a:r>
                        <a:rPr lang="en-US" altLang="zh-CN" sz="1400" dirty="0" smtClean="0"/>
                        <a:t>。</a:t>
                      </a:r>
                      <a:endParaRPr lang="zh-CN" altLang="en-US" sz="1400" dirty="0">
                        <a:latin typeface="+mn-ea"/>
                        <a:ea typeface="+mn-ea"/>
                      </a:endParaRPr>
                    </a:p>
                  </a:txBody>
                  <a:tcPr anchor="ctr"/>
                </a:tc>
              </a:tr>
              <a:tr h="370840">
                <a:tc>
                  <a:txBody>
                    <a:bodyPr/>
                    <a:lstStyle/>
                    <a:p>
                      <a:pPr>
                        <a:lnSpc>
                          <a:spcPts val="1900"/>
                        </a:lnSpc>
                      </a:pPr>
                      <a:r>
                        <a:rPr lang="en-US" altLang="zh-CN" sz="1400" dirty="0" smtClean="0"/>
                        <a:t>2</a:t>
                      </a:r>
                      <a:endParaRPr lang="zh-CN" altLang="en-US" sz="1400" dirty="0">
                        <a:latin typeface="+mn-ea"/>
                        <a:ea typeface="+mn-ea"/>
                      </a:endParaRPr>
                    </a:p>
                  </a:txBody>
                  <a:tcPr anchor="ctr"/>
                </a:tc>
                <a:tc>
                  <a:txBody>
                    <a:bodyPr/>
                    <a:lstStyle/>
                    <a:p>
                      <a:pPr>
                        <a:lnSpc>
                          <a:spcPts val="1900"/>
                        </a:lnSpc>
                      </a:pPr>
                      <a:r>
                        <a:rPr lang="zh-CN" altLang="en-US" sz="1400" dirty="0" smtClean="0"/>
                        <a:t>了解各种类型服务特点</a:t>
                      </a:r>
                      <a:endParaRPr lang="zh-CN" altLang="en-US" sz="1400" dirty="0">
                        <a:latin typeface="+mn-ea"/>
                        <a:ea typeface="+mn-ea"/>
                      </a:endParaRPr>
                    </a:p>
                  </a:txBody>
                  <a:tcPr anchor="ctr"/>
                </a:tc>
                <a:tc>
                  <a:txBody>
                    <a:bodyPr/>
                    <a:lstStyle/>
                    <a:p>
                      <a:pPr>
                        <a:lnSpc>
                          <a:spcPts val="1900"/>
                        </a:lnSpc>
                      </a:pPr>
                      <a:r>
                        <a:rPr lang="zh-CN" altLang="en-US" sz="1400" dirty="0" smtClean="0"/>
                        <a:t>了解</a:t>
                      </a:r>
                      <a:r>
                        <a:rPr lang="en-US" altLang="zh-CN" sz="1400" dirty="0" err="1" smtClean="0"/>
                        <a:t>ESB业务服务共分几种类型，学习业务服务规范说明总体文档</a:t>
                      </a:r>
                      <a:r>
                        <a:rPr lang="en-US" altLang="zh-CN" sz="1400" dirty="0" smtClean="0"/>
                        <a:t>，</a:t>
                      </a:r>
                      <a:r>
                        <a:rPr lang="zh-CN" altLang="en-US" sz="1400" dirty="0" smtClean="0"/>
                        <a:t>掌握</a:t>
                      </a:r>
                      <a:r>
                        <a:rPr lang="en-US" altLang="zh-CN" sz="1400" dirty="0" err="1" smtClean="0"/>
                        <a:t>类型ESB业务服务的特点</a:t>
                      </a:r>
                      <a:r>
                        <a:rPr lang="en-US" altLang="zh-CN" sz="1400" dirty="0" smtClean="0"/>
                        <a:t>。</a:t>
                      </a:r>
                      <a:endParaRPr lang="zh-CN" altLang="en-US" sz="1400" dirty="0">
                        <a:latin typeface="+mn-ea"/>
                        <a:ea typeface="+mn-ea"/>
                      </a:endParaRPr>
                    </a:p>
                  </a:txBody>
                  <a:tcPr anchor="ctr"/>
                </a:tc>
              </a:tr>
              <a:tr h="370840">
                <a:tc>
                  <a:txBody>
                    <a:bodyPr/>
                    <a:lstStyle/>
                    <a:p>
                      <a:pPr>
                        <a:lnSpc>
                          <a:spcPts val="1900"/>
                        </a:lnSpc>
                      </a:pPr>
                      <a:r>
                        <a:rPr lang="en-US" altLang="zh-CN" sz="1400" dirty="0" smtClean="0"/>
                        <a:t>3</a:t>
                      </a:r>
                      <a:endParaRPr lang="zh-CN" altLang="en-US" sz="1400" dirty="0">
                        <a:latin typeface="+mn-ea"/>
                        <a:ea typeface="+mn-ea"/>
                      </a:endParaRPr>
                    </a:p>
                  </a:txBody>
                  <a:tcPr anchor="ctr"/>
                </a:tc>
                <a:tc>
                  <a:txBody>
                    <a:bodyPr/>
                    <a:lstStyle/>
                    <a:p>
                      <a:pPr>
                        <a:lnSpc>
                          <a:spcPts val="1900"/>
                        </a:lnSpc>
                      </a:pPr>
                      <a:r>
                        <a:rPr lang="zh-CN" altLang="en-US" sz="1400" dirty="0" smtClean="0"/>
                        <a:t>整理需提供</a:t>
                      </a:r>
                      <a:r>
                        <a:rPr lang="en-US" altLang="zh-CN" sz="1400" dirty="0" smtClean="0"/>
                        <a:t>/</a:t>
                      </a:r>
                      <a:r>
                        <a:rPr lang="en-US" altLang="zh-CN" sz="1400" dirty="0" err="1" smtClean="0"/>
                        <a:t>消费服务范围</a:t>
                      </a:r>
                      <a:endParaRPr lang="zh-CN" altLang="en-US" sz="1400" dirty="0">
                        <a:latin typeface="+mn-ea"/>
                        <a:ea typeface="+mn-ea"/>
                      </a:endParaRPr>
                    </a:p>
                  </a:txBody>
                  <a:tcPr anchor="ctr"/>
                </a:tc>
                <a:tc>
                  <a:txBody>
                    <a:bodyPr/>
                    <a:lstStyle/>
                    <a:p>
                      <a:pPr>
                        <a:lnSpc>
                          <a:spcPts val="1900"/>
                        </a:lnSpc>
                      </a:pPr>
                      <a:r>
                        <a:rPr lang="zh-CN" altLang="en-US" sz="1400" dirty="0" smtClean="0"/>
                        <a:t>厂商根据所负责模块</a:t>
                      </a:r>
                      <a:r>
                        <a:rPr lang="en-US" altLang="zh-CN" sz="1400" dirty="0" smtClean="0"/>
                        <a:t>/</a:t>
                      </a:r>
                      <a:r>
                        <a:rPr lang="en-US" altLang="zh-CN" sz="1400" dirty="0" err="1" smtClean="0"/>
                        <a:t>系统，查阅服务清单，了解需要提供或消费的服务列表。通过查阅服务追踪关系，了解业务服务与接口需求的关联关系</a:t>
                      </a:r>
                      <a:r>
                        <a:rPr lang="zh-CN" altLang="en-US" sz="1400" dirty="0" smtClean="0"/>
                        <a:t>并从接口需求中了解更多业务信息。</a:t>
                      </a:r>
                      <a:endParaRPr lang="en-US" altLang="zh-CN" sz="1400" dirty="0" smtClean="0">
                        <a:latin typeface="+mn-ea"/>
                        <a:ea typeface="+mn-ea"/>
                      </a:endParaRPr>
                    </a:p>
                  </a:txBody>
                  <a:tcPr anchor="ctr"/>
                </a:tc>
              </a:tr>
              <a:tr h="370840">
                <a:tc>
                  <a:txBody>
                    <a:bodyPr/>
                    <a:lstStyle/>
                    <a:p>
                      <a:pPr>
                        <a:lnSpc>
                          <a:spcPts val="1900"/>
                        </a:lnSpc>
                      </a:pPr>
                      <a:r>
                        <a:rPr lang="en-US" altLang="zh-CN" sz="1400" dirty="0" smtClean="0"/>
                        <a:t>4</a:t>
                      </a:r>
                      <a:endParaRPr lang="zh-CN" altLang="en-US" sz="1400" dirty="0">
                        <a:latin typeface="+mn-ea"/>
                        <a:ea typeface="+mn-ea"/>
                      </a:endParaRPr>
                    </a:p>
                  </a:txBody>
                  <a:tcPr anchor="ctr"/>
                </a:tc>
                <a:tc>
                  <a:txBody>
                    <a:bodyPr/>
                    <a:lstStyle/>
                    <a:p>
                      <a:pPr>
                        <a:lnSpc>
                          <a:spcPts val="1900"/>
                        </a:lnSpc>
                      </a:pPr>
                      <a:r>
                        <a:rPr lang="zh-CN" altLang="en-US" sz="1400" dirty="0" smtClean="0"/>
                        <a:t>学习开发指南</a:t>
                      </a:r>
                      <a:r>
                        <a:rPr lang="en-US" altLang="zh-CN" sz="1400" dirty="0" smtClean="0"/>
                        <a:t>/</a:t>
                      </a:r>
                      <a:r>
                        <a:rPr lang="en-US" altLang="zh-CN" sz="1400" dirty="0" err="1" smtClean="0"/>
                        <a:t>消费指南</a:t>
                      </a:r>
                      <a:endParaRPr lang="zh-CN" altLang="en-US" sz="1400" dirty="0">
                        <a:latin typeface="+mn-ea"/>
                        <a:ea typeface="+mn-ea"/>
                      </a:endParaRPr>
                    </a:p>
                  </a:txBody>
                  <a:tcPr anchor="ctr"/>
                </a:tc>
                <a:tc>
                  <a:txBody>
                    <a:bodyPr/>
                    <a:lstStyle/>
                    <a:p>
                      <a:pPr>
                        <a:lnSpc>
                          <a:spcPts val="1900"/>
                        </a:lnSpc>
                      </a:pPr>
                      <a:r>
                        <a:rPr lang="zh-CN" altLang="en-US" sz="1400" dirty="0" smtClean="0"/>
                        <a:t>学习服务开发指南、服务消费指南，了解提供服务、消费服务具体开发步骤及方法。</a:t>
                      </a:r>
                      <a:endParaRPr lang="zh-CN" altLang="en-US" sz="1400" dirty="0">
                        <a:latin typeface="+mn-ea"/>
                        <a:ea typeface="+mn-ea"/>
                      </a:endParaRPr>
                    </a:p>
                  </a:txBody>
                  <a:tcPr anchor="ctr"/>
                </a:tc>
              </a:tr>
              <a:tr h="370840">
                <a:tc>
                  <a:txBody>
                    <a:bodyPr/>
                    <a:lstStyle/>
                    <a:p>
                      <a:pPr>
                        <a:lnSpc>
                          <a:spcPts val="1900"/>
                        </a:lnSpc>
                      </a:pPr>
                      <a:r>
                        <a:rPr lang="en-US" altLang="zh-CN" sz="1400" dirty="0" smtClean="0"/>
                        <a:t>5</a:t>
                      </a:r>
                      <a:endParaRPr lang="zh-CN" altLang="en-US" sz="1400" dirty="0">
                        <a:latin typeface="+mn-ea"/>
                        <a:ea typeface="+mn-ea"/>
                      </a:endParaRPr>
                    </a:p>
                  </a:txBody>
                  <a:tcPr anchor="ctr"/>
                </a:tc>
                <a:tc>
                  <a:txBody>
                    <a:bodyPr/>
                    <a:lstStyle/>
                    <a:p>
                      <a:pPr>
                        <a:lnSpc>
                          <a:spcPts val="1900"/>
                        </a:lnSpc>
                      </a:pPr>
                      <a:r>
                        <a:rPr lang="zh-CN" altLang="en-US" sz="1400" dirty="0" smtClean="0"/>
                        <a:t>获取</a:t>
                      </a:r>
                      <a:r>
                        <a:rPr lang="en-US" altLang="zh-CN" sz="1400" dirty="0" err="1" smtClean="0"/>
                        <a:t>WSDL文件</a:t>
                      </a:r>
                      <a:r>
                        <a:rPr lang="en-US" altLang="zh-CN" sz="1400" dirty="0" smtClean="0"/>
                        <a:t>/</a:t>
                      </a:r>
                      <a:r>
                        <a:rPr lang="en-US" altLang="zh-CN" sz="1400" dirty="0" err="1" smtClean="0"/>
                        <a:t>建表脚本</a:t>
                      </a:r>
                      <a:endParaRPr lang="zh-CN" altLang="en-US" sz="1400" dirty="0">
                        <a:latin typeface="+mn-ea"/>
                        <a:ea typeface="+mn-ea"/>
                      </a:endParaRPr>
                    </a:p>
                  </a:txBody>
                  <a:tcPr anchor="ctr"/>
                </a:tc>
                <a:tc>
                  <a:txBody>
                    <a:bodyPr/>
                    <a:lstStyle/>
                    <a:p>
                      <a:pPr>
                        <a:lnSpc>
                          <a:spcPts val="1900"/>
                        </a:lnSpc>
                      </a:pPr>
                      <a:r>
                        <a:rPr lang="zh-CN" altLang="en-US" sz="1400" dirty="0" smtClean="0"/>
                        <a:t>对于要提供</a:t>
                      </a:r>
                      <a:r>
                        <a:rPr lang="en-US" altLang="zh-CN" sz="1400" dirty="0" smtClean="0"/>
                        <a:t>/</a:t>
                      </a:r>
                      <a:r>
                        <a:rPr lang="en-US" altLang="zh-CN" sz="1400" dirty="0" err="1" smtClean="0"/>
                        <a:t>消费的Webservice服务，需获取WSDL文件</a:t>
                      </a:r>
                      <a:r>
                        <a:rPr lang="zh-CN" altLang="en-US" sz="1400" dirty="0" smtClean="0"/>
                        <a:t>；对于</a:t>
                      </a:r>
                      <a:r>
                        <a:rPr lang="en-US" altLang="zh-CN" sz="1400" dirty="0" err="1" smtClean="0"/>
                        <a:t>ODI服务，源端及目标端均需获取建表脚本</a:t>
                      </a:r>
                      <a:r>
                        <a:rPr lang="en-US" altLang="zh-CN" sz="1400" dirty="0" smtClean="0"/>
                        <a:t>。</a:t>
                      </a:r>
                      <a:endParaRPr lang="zh-CN" altLang="en-US" sz="1400" dirty="0">
                        <a:latin typeface="+mn-ea"/>
                        <a:ea typeface="+mn-ea"/>
                      </a:endParaRPr>
                    </a:p>
                  </a:txBody>
                  <a:tcPr anchor="ctr"/>
                </a:tc>
              </a:tr>
              <a:tr h="370840">
                <a:tc>
                  <a:txBody>
                    <a:bodyPr/>
                    <a:lstStyle/>
                    <a:p>
                      <a:pPr>
                        <a:lnSpc>
                          <a:spcPts val="1900"/>
                        </a:lnSpc>
                      </a:pPr>
                      <a:r>
                        <a:rPr lang="en-US" altLang="zh-CN" sz="1400" dirty="0" smtClean="0"/>
                        <a:t>6</a:t>
                      </a:r>
                      <a:endParaRPr lang="zh-CN" altLang="en-US" sz="1400" dirty="0">
                        <a:latin typeface="+mn-ea"/>
                        <a:ea typeface="+mn-ea"/>
                      </a:endParaRPr>
                    </a:p>
                  </a:txBody>
                  <a:tcPr anchor="ctr"/>
                </a:tc>
                <a:tc>
                  <a:txBody>
                    <a:bodyPr/>
                    <a:lstStyle/>
                    <a:p>
                      <a:pPr>
                        <a:lnSpc>
                          <a:spcPts val="1900"/>
                        </a:lnSpc>
                      </a:pPr>
                      <a:r>
                        <a:rPr lang="zh-CN" altLang="en-US" sz="1400" dirty="0" smtClean="0"/>
                        <a:t>代码开发及自测</a:t>
                      </a:r>
                      <a:endParaRPr lang="zh-CN" altLang="en-US" sz="1400" dirty="0">
                        <a:latin typeface="+mn-ea"/>
                        <a:ea typeface="+mn-ea"/>
                      </a:endParaRPr>
                    </a:p>
                  </a:txBody>
                  <a:tcPr anchor="ctr"/>
                </a:tc>
                <a:tc>
                  <a:txBody>
                    <a:bodyPr/>
                    <a:lstStyle/>
                    <a:p>
                      <a:pPr>
                        <a:lnSpc>
                          <a:spcPts val="1900"/>
                        </a:lnSpc>
                      </a:pPr>
                      <a:r>
                        <a:rPr lang="en-US" altLang="zh-CN" sz="1400" dirty="0" err="1" smtClean="0"/>
                        <a:t>对于Webservice服务，开发服务端</a:t>
                      </a:r>
                      <a:r>
                        <a:rPr lang="en-US" altLang="zh-CN" sz="1400" dirty="0" smtClean="0"/>
                        <a:t>/</a:t>
                      </a:r>
                      <a:r>
                        <a:rPr lang="en-US" altLang="zh-CN" sz="1400" dirty="0" err="1" smtClean="0"/>
                        <a:t>客户端；对于ODI服务，建表并开发准备数据</a:t>
                      </a:r>
                      <a:r>
                        <a:rPr lang="en-US" altLang="zh-CN" sz="1400" dirty="0" smtClean="0"/>
                        <a:t>/</a:t>
                      </a:r>
                      <a:r>
                        <a:rPr lang="en-US" altLang="zh-CN" sz="1400" dirty="0" err="1" smtClean="0"/>
                        <a:t>处理数据的代码</a:t>
                      </a:r>
                      <a:r>
                        <a:rPr lang="en-US" altLang="zh-CN" sz="1400" dirty="0" smtClean="0"/>
                        <a:t>；</a:t>
                      </a:r>
                      <a:endParaRPr lang="zh-CN" altLang="en-US" sz="1400" dirty="0">
                        <a:latin typeface="+mn-ea"/>
                        <a:ea typeface="+mn-ea"/>
                      </a:endParaRPr>
                    </a:p>
                  </a:txBody>
                  <a:tcPr anchor="ctr"/>
                </a:tc>
              </a:tr>
              <a:tr h="370840">
                <a:tc>
                  <a:txBody>
                    <a:bodyPr/>
                    <a:lstStyle/>
                    <a:p>
                      <a:pPr>
                        <a:lnSpc>
                          <a:spcPts val="1900"/>
                        </a:lnSpc>
                      </a:pPr>
                      <a:r>
                        <a:rPr lang="en-US" altLang="zh-CN" sz="1400" dirty="0" smtClean="0"/>
                        <a:t>7</a:t>
                      </a:r>
                      <a:endParaRPr lang="zh-CN" altLang="en-US" sz="1400" dirty="0">
                        <a:latin typeface="+mn-ea"/>
                        <a:ea typeface="+mn-ea"/>
                      </a:endParaRPr>
                    </a:p>
                  </a:txBody>
                  <a:tcPr anchor="ctr"/>
                </a:tc>
                <a:tc>
                  <a:txBody>
                    <a:bodyPr/>
                    <a:lstStyle/>
                    <a:p>
                      <a:pPr>
                        <a:lnSpc>
                          <a:spcPts val="1900"/>
                        </a:lnSpc>
                      </a:pPr>
                      <a:r>
                        <a:rPr lang="en-US" altLang="zh-CN" sz="1400" dirty="0" smtClean="0">
                          <a:solidFill>
                            <a:srgbClr val="FF0000"/>
                          </a:solidFill>
                        </a:rPr>
                        <a:t>(</a:t>
                      </a:r>
                      <a:r>
                        <a:rPr lang="zh-CN" altLang="en-US" sz="1400" dirty="0" smtClean="0">
                          <a:solidFill>
                            <a:srgbClr val="FF0000"/>
                          </a:solidFill>
                        </a:rPr>
                        <a:t>省分</a:t>
                      </a:r>
                      <a:r>
                        <a:rPr lang="en-US" altLang="zh-CN" sz="1400" dirty="0" smtClean="0">
                          <a:solidFill>
                            <a:srgbClr val="FF0000"/>
                          </a:solidFill>
                        </a:rPr>
                        <a:t>)</a:t>
                      </a:r>
                      <a:r>
                        <a:rPr lang="en-US" altLang="zh-CN" sz="1400" dirty="0" err="1" smtClean="0">
                          <a:solidFill>
                            <a:srgbClr val="FF0000"/>
                          </a:solidFill>
                        </a:rPr>
                        <a:t>接口机代理服务生成</a:t>
                      </a:r>
                      <a:endParaRPr lang="zh-CN" altLang="en-US" sz="1400" dirty="0">
                        <a:solidFill>
                          <a:srgbClr val="FF0000"/>
                        </a:solidFill>
                        <a:latin typeface="+mn-ea"/>
                        <a:ea typeface="+mn-ea"/>
                      </a:endParaRPr>
                    </a:p>
                  </a:txBody>
                  <a:tcPr anchor="ctr"/>
                </a:tc>
                <a:tc>
                  <a:txBody>
                    <a:bodyPr/>
                    <a:lstStyle/>
                    <a:p>
                      <a:pPr>
                        <a:lnSpc>
                          <a:spcPts val="1900"/>
                        </a:lnSpc>
                      </a:pPr>
                      <a:r>
                        <a:rPr lang="zh-CN" altLang="en-US" sz="1400" dirty="0" smtClean="0">
                          <a:solidFill>
                            <a:srgbClr val="FF0000"/>
                          </a:solidFill>
                        </a:rPr>
                        <a:t>省分要提供的服务，如果服务端部署在省分系统侧，需要在接口上生成代理服务并部署。</a:t>
                      </a:r>
                      <a:endParaRPr lang="zh-CN" altLang="en-US" sz="1400" dirty="0">
                        <a:solidFill>
                          <a:srgbClr val="FF0000"/>
                        </a:solidFill>
                        <a:latin typeface="+mn-ea"/>
                        <a:ea typeface="+mn-ea"/>
                      </a:endParaRPr>
                    </a:p>
                  </a:txBody>
                  <a:tcPr anchor="ctr"/>
                </a:tc>
              </a:tr>
              <a:tr h="370840">
                <a:tc>
                  <a:txBody>
                    <a:bodyPr/>
                    <a:lstStyle/>
                    <a:p>
                      <a:pPr>
                        <a:lnSpc>
                          <a:spcPts val="1900"/>
                        </a:lnSpc>
                      </a:pPr>
                      <a:r>
                        <a:rPr lang="en-US" altLang="zh-CN" sz="1400" dirty="0" smtClean="0"/>
                        <a:t>8</a:t>
                      </a:r>
                      <a:endParaRPr lang="zh-CN" altLang="en-US" sz="1400" dirty="0">
                        <a:latin typeface="+mn-ea"/>
                        <a:ea typeface="+mn-ea"/>
                      </a:endParaRPr>
                    </a:p>
                  </a:txBody>
                  <a:tcPr anchor="ctr"/>
                </a:tc>
                <a:tc>
                  <a:txBody>
                    <a:bodyPr/>
                    <a:lstStyle/>
                    <a:p>
                      <a:pPr>
                        <a:lnSpc>
                          <a:spcPts val="1900"/>
                        </a:lnSpc>
                      </a:pPr>
                      <a:r>
                        <a:rPr lang="zh-CN" altLang="en-US" sz="1400" dirty="0" smtClean="0"/>
                        <a:t>反馈服务信息</a:t>
                      </a:r>
                      <a:endParaRPr lang="zh-CN" altLang="en-US" sz="1400" dirty="0">
                        <a:latin typeface="+mn-ea"/>
                        <a:ea typeface="+mn-ea"/>
                      </a:endParaRPr>
                    </a:p>
                  </a:txBody>
                  <a:tcPr anchor="ctr"/>
                </a:tc>
                <a:tc>
                  <a:txBody>
                    <a:bodyPr/>
                    <a:lstStyle/>
                    <a:p>
                      <a:pPr>
                        <a:lnSpc>
                          <a:spcPts val="1900"/>
                        </a:lnSpc>
                      </a:pPr>
                      <a:r>
                        <a:rPr lang="en-US" altLang="zh-CN" sz="1400" dirty="0" err="1" smtClean="0"/>
                        <a:t>WebService服务，</a:t>
                      </a:r>
                      <a:r>
                        <a:rPr lang="en-US" altLang="zh-CN" sz="1400" dirty="0" err="1" smtClean="0"/>
                        <a:t>反馈服务地址（省分反馈接口机代理服务或实际Web服务</a:t>
                      </a:r>
                      <a:r>
                        <a:rPr lang="en-US" altLang="zh-CN" sz="1400" dirty="0" smtClean="0"/>
                        <a:t>），</a:t>
                      </a:r>
                      <a:r>
                        <a:rPr lang="en-US" altLang="zh-CN" sz="1400" dirty="0" err="1" smtClean="0"/>
                        <a:t>ODI</a:t>
                      </a:r>
                      <a:r>
                        <a:rPr lang="en-US" altLang="zh-CN" sz="1400" dirty="0" err="1" smtClean="0"/>
                        <a:t>服务则数据库信息</a:t>
                      </a:r>
                      <a:r>
                        <a:rPr lang="en-US" altLang="zh-CN" sz="1400" dirty="0" smtClean="0"/>
                        <a:t>。</a:t>
                      </a:r>
                      <a:endParaRPr lang="zh-CN" altLang="en-US" sz="1400" dirty="0">
                        <a:latin typeface="+mn-ea"/>
                        <a:ea typeface="+mn-ea"/>
                      </a:endParaRPr>
                    </a:p>
                  </a:txBody>
                  <a:tcPr anchor="ctr"/>
                </a:tc>
              </a:tr>
              <a:tr h="370840">
                <a:tc>
                  <a:txBody>
                    <a:bodyPr/>
                    <a:lstStyle/>
                    <a:p>
                      <a:pPr>
                        <a:lnSpc>
                          <a:spcPts val="1900"/>
                        </a:lnSpc>
                      </a:pPr>
                      <a:r>
                        <a:rPr lang="en-US" altLang="zh-CN" sz="1400" dirty="0" smtClean="0"/>
                        <a:t>9</a:t>
                      </a:r>
                      <a:endParaRPr lang="zh-CN" altLang="en-US" sz="1400" dirty="0">
                        <a:latin typeface="+mn-ea"/>
                        <a:ea typeface="+mn-ea"/>
                      </a:endParaRPr>
                    </a:p>
                  </a:txBody>
                  <a:tcPr anchor="ctr"/>
                </a:tc>
                <a:tc>
                  <a:txBody>
                    <a:bodyPr/>
                    <a:lstStyle/>
                    <a:p>
                      <a:pPr>
                        <a:lnSpc>
                          <a:spcPts val="1900"/>
                        </a:lnSpc>
                      </a:pPr>
                      <a:r>
                        <a:rPr lang="zh-CN" altLang="en-US" sz="1400" dirty="0" smtClean="0"/>
                        <a:t>服务封装</a:t>
                      </a:r>
                      <a:r>
                        <a:rPr lang="zh-CN" altLang="en-US" sz="1400" dirty="0" smtClean="0"/>
                        <a:t>及测试</a:t>
                      </a:r>
                      <a:endParaRPr lang="zh-CN" altLang="en-US" sz="1400" dirty="0">
                        <a:latin typeface="+mn-ea"/>
                        <a:ea typeface="+mn-ea"/>
                      </a:endParaRPr>
                    </a:p>
                  </a:txBody>
                  <a:tcPr anchor="ctr"/>
                </a:tc>
                <a:tc>
                  <a:txBody>
                    <a:bodyPr/>
                    <a:lstStyle/>
                    <a:p>
                      <a:pPr>
                        <a:lnSpc>
                          <a:spcPts val="1900"/>
                        </a:lnSpc>
                      </a:pPr>
                      <a:r>
                        <a:rPr lang="en-US" altLang="zh-CN" sz="1400" dirty="0" err="1" smtClean="0"/>
                        <a:t>ESB</a:t>
                      </a:r>
                      <a:r>
                        <a:rPr lang="en-US" altLang="zh-CN" sz="1400" dirty="0" err="1" smtClean="0"/>
                        <a:t>根据收集到的信息进行服务封装及配置，自测通过</a:t>
                      </a:r>
                      <a:r>
                        <a:rPr lang="zh-CN" altLang="en-US" sz="1400" dirty="0" smtClean="0"/>
                        <a:t>后将服务</a:t>
                      </a:r>
                      <a:r>
                        <a:rPr lang="zh-CN" altLang="en-US" sz="1400" baseline="0" dirty="0" smtClean="0"/>
                        <a:t>地址提供给消费方进行联调测试</a:t>
                      </a:r>
                      <a:endParaRPr lang="zh-CN" altLang="en-US" sz="1400" dirty="0">
                        <a:latin typeface="+mn-ea"/>
                        <a:ea typeface="+mn-ea"/>
                      </a:endParaRPr>
                    </a:p>
                  </a:txBody>
                  <a:tcPr anchor="ctr"/>
                </a:tc>
              </a:tr>
            </a:tbl>
          </a:graphicData>
        </a:graphic>
      </p:graphicFrame>
    </p:spTree>
    <p:extLst>
      <p:ext uri="{BB962C8B-B14F-4D97-AF65-F5344CB8AC3E}">
        <p14:creationId xmlns:p14="http://schemas.microsoft.com/office/powerpoint/2010/main" val="25122196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提供</a:t>
            </a:r>
            <a:r>
              <a:rPr lang="en-US" altLang="zh-CN" dirty="0" err="1" smtClean="0"/>
              <a:t>Webservice服务流程说明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89875599"/>
              </p:ext>
            </p:extLst>
          </p:nvPr>
        </p:nvGraphicFramePr>
        <p:xfrm>
          <a:off x="179512" y="964324"/>
          <a:ext cx="8856984" cy="5604404"/>
        </p:xfrm>
        <a:graphic>
          <a:graphicData uri="http://schemas.openxmlformats.org/drawingml/2006/table">
            <a:tbl>
              <a:tblPr firstRow="1" bandRow="1">
                <a:tableStyleId>{00A15C55-8517-42AA-B614-E9B94910E393}</a:tableStyleId>
              </a:tblPr>
              <a:tblGrid>
                <a:gridCol w="360040"/>
                <a:gridCol w="1440160"/>
                <a:gridCol w="2160240"/>
                <a:gridCol w="3600400"/>
                <a:gridCol w="1296144"/>
              </a:tblGrid>
              <a:tr h="392968">
                <a:tc>
                  <a:txBody>
                    <a:bodyPr/>
                    <a:lstStyle/>
                    <a:p>
                      <a:r>
                        <a:rPr lang="zh-CN" altLang="en-US" dirty="0" smtClean="0"/>
                        <a:t>序</a:t>
                      </a:r>
                      <a:endParaRPr lang="zh-CN" altLang="en-US" dirty="0"/>
                    </a:p>
                  </a:txBody>
                  <a:tcPr/>
                </a:tc>
                <a:tc>
                  <a:txBody>
                    <a:bodyPr/>
                    <a:lstStyle/>
                    <a:p>
                      <a:r>
                        <a:rPr lang="zh-CN" altLang="en-US" dirty="0" smtClean="0"/>
                        <a:t>步骤</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关联文档</a:t>
                      </a:r>
                      <a:endParaRPr lang="zh-CN" altLang="en-US" dirty="0"/>
                    </a:p>
                  </a:txBody>
                  <a:tcPr/>
                </a:tc>
                <a:tc>
                  <a:txBody>
                    <a:bodyPr/>
                    <a:lstStyle/>
                    <a:p>
                      <a:r>
                        <a:rPr lang="zh-CN" altLang="en-US" dirty="0" smtClean="0"/>
                        <a:t>责任方</a:t>
                      </a:r>
                      <a:endParaRPr lang="zh-CN" altLang="en-US" dirty="0"/>
                    </a:p>
                  </a:txBody>
                  <a:tcPr/>
                </a:tc>
              </a:tr>
              <a:tr h="991588">
                <a:tc>
                  <a:txBody>
                    <a:bodyPr/>
                    <a:lstStyle/>
                    <a:p>
                      <a:r>
                        <a:rPr lang="en-US" altLang="zh-CN" sz="1400" dirty="0" smtClean="0"/>
                        <a:t>0</a:t>
                      </a:r>
                      <a:endParaRPr lang="zh-CN" altLang="en-US" sz="1400" dirty="0">
                        <a:latin typeface="+mn-ea"/>
                        <a:ea typeface="+mn-ea"/>
                      </a:endParaRPr>
                    </a:p>
                  </a:txBody>
                  <a:tcPr anchor="ctr"/>
                </a:tc>
                <a:tc>
                  <a:txBody>
                    <a:bodyPr/>
                    <a:lstStyle/>
                    <a:p>
                      <a:r>
                        <a:rPr lang="zh-CN" altLang="en-US" sz="1400" dirty="0" smtClean="0"/>
                        <a:t>开发准备</a:t>
                      </a:r>
                      <a:endParaRPr lang="zh-CN" altLang="en-US" sz="1400" dirty="0">
                        <a:latin typeface="+mn-ea"/>
                        <a:ea typeface="+mn-ea"/>
                      </a:endParaRPr>
                    </a:p>
                  </a:txBody>
                  <a:tcPr anchor="ctr"/>
                </a:tc>
                <a:tc>
                  <a:txBody>
                    <a:bodyPr/>
                    <a:lstStyle/>
                    <a:p>
                      <a:r>
                        <a:rPr lang="zh-CN" altLang="en-US" sz="1400" dirty="0" smtClean="0"/>
                        <a:t>了解总体互联方案及各种服务特点</a:t>
                      </a:r>
                      <a:endParaRPr lang="zh-CN" altLang="en-US" sz="1400" dirty="0">
                        <a:latin typeface="+mn-ea"/>
                        <a:ea typeface="+mn-ea"/>
                      </a:endParaRPr>
                    </a:p>
                  </a:txBody>
                  <a:tcPr anchor="ctr"/>
                </a:tc>
                <a:tc>
                  <a:txBody>
                    <a:bodyPr/>
                    <a:lstStyle/>
                    <a:p>
                      <a:r>
                        <a:rPr lang="en-US" altLang="zh-CN" sz="1400" dirty="0" smtClean="0"/>
                        <a:t>《</a:t>
                      </a:r>
                      <a:r>
                        <a:rPr lang="zh-CN" altLang="en-US" sz="1400" dirty="0" smtClean="0"/>
                        <a:t>中国联通</a:t>
                      </a:r>
                      <a:r>
                        <a:rPr lang="en-US" altLang="zh-CN" sz="1400" dirty="0" smtClean="0"/>
                        <a:t>U-Cloud</a:t>
                      </a:r>
                      <a:r>
                        <a:rPr lang="zh-CN" altLang="en-US" sz="1400" dirty="0" smtClean="0"/>
                        <a:t>集团系统互连集成</a:t>
                      </a:r>
                      <a:r>
                        <a:rPr lang="zh-CN" altLang="en-US" sz="1400" dirty="0" smtClean="0"/>
                        <a:t>方案</a:t>
                      </a:r>
                      <a:r>
                        <a:rPr lang="en-US" altLang="zh-CN" sz="1400" dirty="0" smtClean="0"/>
                        <a:t>》、《</a:t>
                      </a:r>
                      <a:r>
                        <a:rPr lang="zh-CN" altLang="en-US" sz="1400" dirty="0" smtClean="0"/>
                        <a:t>中国联通</a:t>
                      </a:r>
                      <a:r>
                        <a:rPr lang="en-US" altLang="zh-CN" sz="1400" dirty="0" smtClean="0"/>
                        <a:t>U-Cloud</a:t>
                      </a:r>
                      <a:r>
                        <a:rPr lang="zh-CN" altLang="en-US" sz="1400" dirty="0" smtClean="0"/>
                        <a:t>与省分系统互连集成</a:t>
                      </a:r>
                      <a:r>
                        <a:rPr lang="zh-CN" altLang="en-US" sz="1400" dirty="0" smtClean="0"/>
                        <a:t>方案</a:t>
                      </a:r>
                      <a:r>
                        <a:rPr lang="en-US" altLang="zh-CN" sz="1400" dirty="0" smtClean="0"/>
                        <a:t>》、《</a:t>
                      </a:r>
                      <a:r>
                        <a:rPr lang="zh-CN" altLang="en-US" sz="1400" dirty="0" smtClean="0"/>
                        <a:t>中国联通</a:t>
                      </a:r>
                      <a:r>
                        <a:rPr lang="en-US" altLang="zh-CN" sz="1400" dirty="0" smtClean="0"/>
                        <a:t>U-Cloud ESB</a:t>
                      </a:r>
                      <a:r>
                        <a:rPr lang="zh-CN" altLang="en-US" sz="1400" dirty="0" smtClean="0"/>
                        <a:t>服务规范总体</a:t>
                      </a:r>
                      <a:r>
                        <a:rPr lang="zh-CN" altLang="en-US" sz="1400" dirty="0" smtClean="0"/>
                        <a:t>说明</a:t>
                      </a:r>
                      <a:r>
                        <a:rPr lang="en-US" altLang="zh-CN" sz="1400" dirty="0" smtClean="0"/>
                        <a:t>》</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406748">
                <a:tc>
                  <a:txBody>
                    <a:bodyPr/>
                    <a:lstStyle/>
                    <a:p>
                      <a:r>
                        <a:rPr lang="en-US" altLang="zh-CN" sz="1400" dirty="0" smtClean="0"/>
                        <a:t>1</a:t>
                      </a:r>
                      <a:endParaRPr lang="zh-CN" altLang="en-US" sz="1400" dirty="0">
                        <a:latin typeface="+mn-ea"/>
                        <a:ea typeface="+mn-ea"/>
                      </a:endParaRPr>
                    </a:p>
                  </a:txBody>
                  <a:tcPr anchor="ctr"/>
                </a:tc>
                <a:tc>
                  <a:txBody>
                    <a:bodyPr/>
                    <a:lstStyle/>
                    <a:p>
                      <a:r>
                        <a:rPr lang="zh-CN" altLang="en-US" sz="1400" dirty="0" smtClean="0"/>
                        <a:t>确定待提供服务</a:t>
                      </a:r>
                      <a:r>
                        <a:rPr lang="en-US" altLang="zh-CN" sz="1400" dirty="0" err="1" smtClean="0"/>
                        <a:t>范围</a:t>
                      </a:r>
                      <a:endParaRPr lang="zh-CN" altLang="en-US" sz="1400" dirty="0">
                        <a:latin typeface="+mn-ea"/>
                        <a:ea typeface="+mn-ea"/>
                      </a:endParaRPr>
                    </a:p>
                  </a:txBody>
                  <a:tcPr anchor="ctr"/>
                </a:tc>
                <a:tc>
                  <a:txBody>
                    <a:bodyPr/>
                    <a:lstStyle/>
                    <a:p>
                      <a:r>
                        <a:rPr lang="zh-CN" altLang="en-US" sz="1400" dirty="0" smtClean="0"/>
                        <a:t>确定各模块提供的服务清单</a:t>
                      </a:r>
                      <a:endParaRPr lang="zh-CN" altLang="en-US" sz="1400" dirty="0">
                        <a:latin typeface="+mn-ea"/>
                        <a:ea typeface="+mn-ea"/>
                      </a:endParaRPr>
                    </a:p>
                  </a:txBody>
                  <a:tcPr anchor="ctr"/>
                </a:tc>
                <a:tc>
                  <a:txBody>
                    <a:bodyPr/>
                    <a:lstStyle/>
                    <a:p>
                      <a:r>
                        <a:rPr lang="zh-CN" altLang="en-US" sz="1400" dirty="0" smtClean="0"/>
                        <a:t>服务清单</a:t>
                      </a:r>
                      <a:r>
                        <a:rPr lang="en-US" altLang="zh-CN" sz="1400" dirty="0" smtClean="0"/>
                        <a:t>.</a:t>
                      </a:r>
                      <a:r>
                        <a:rPr lang="en-US" altLang="zh-CN" sz="1400" dirty="0" err="1" smtClean="0"/>
                        <a:t>xlsx</a:t>
                      </a:r>
                      <a:r>
                        <a:rPr lang="en-US" altLang="zh-CN" sz="1400" dirty="0" smtClean="0"/>
                        <a:t>、</a:t>
                      </a:r>
                      <a:r>
                        <a:rPr lang="zh-CN" altLang="en-US" sz="1400" dirty="0" smtClean="0"/>
                        <a:t>追踪关系</a:t>
                      </a:r>
                      <a:r>
                        <a:rPr lang="en-US" altLang="zh-CN" sz="1400" dirty="0" smtClean="0"/>
                        <a:t>.</a:t>
                      </a:r>
                      <a:r>
                        <a:rPr lang="en-US" altLang="zh-CN" sz="1400" dirty="0" err="1" smtClean="0"/>
                        <a:t>xlsx、接口需求文档</a:t>
                      </a:r>
                      <a:endParaRPr lang="zh-CN" altLang="en-US" sz="1400" dirty="0">
                        <a:latin typeface="+mn-ea"/>
                        <a:ea typeface="+mn-ea"/>
                      </a:endParaRPr>
                    </a:p>
                  </a:txBody>
                  <a:tcPr anchor="ctr"/>
                </a:tc>
                <a:tc>
                  <a:txBody>
                    <a:bodyPr/>
                    <a:lstStyle/>
                    <a:p>
                      <a:r>
                        <a:rPr lang="en-US" altLang="zh-CN" sz="1400" dirty="0" smtClean="0"/>
                        <a:t>ESB/</a:t>
                      </a:r>
                      <a:r>
                        <a:rPr lang="en-US" altLang="zh-CN" sz="1400" dirty="0" err="1" smtClean="0"/>
                        <a:t>核心设计组</a:t>
                      </a:r>
                      <a:endParaRPr lang="zh-CN" altLang="en-US" sz="1400" dirty="0">
                        <a:latin typeface="+mn-ea"/>
                        <a:ea typeface="+mn-ea"/>
                      </a:endParaRPr>
                    </a:p>
                  </a:txBody>
                  <a:tcPr anchor="ctr"/>
                </a:tc>
              </a:tr>
              <a:tr h="0">
                <a:tc>
                  <a:txBody>
                    <a:bodyPr/>
                    <a:lstStyle/>
                    <a:p>
                      <a:r>
                        <a:rPr lang="en-US" altLang="zh-CN" sz="1400" dirty="0" smtClean="0"/>
                        <a:t>2</a:t>
                      </a:r>
                      <a:endParaRPr lang="zh-CN" altLang="en-US" sz="1400" dirty="0">
                        <a:latin typeface="+mn-ea"/>
                        <a:ea typeface="+mn-ea"/>
                      </a:endParaRPr>
                    </a:p>
                  </a:txBody>
                  <a:tcPr anchor="ctr"/>
                </a:tc>
                <a:tc>
                  <a:txBody>
                    <a:bodyPr/>
                    <a:lstStyle/>
                    <a:p>
                      <a:r>
                        <a:rPr lang="zh-CN" altLang="en-US" sz="1400" dirty="0" smtClean="0"/>
                        <a:t>学习服务开发指南</a:t>
                      </a:r>
                      <a:endParaRPr lang="zh-CN" altLang="en-US" sz="1400" dirty="0">
                        <a:latin typeface="+mn-ea"/>
                        <a:ea typeface="+mn-ea"/>
                      </a:endParaRPr>
                    </a:p>
                  </a:txBody>
                  <a:tcPr anchor="ctr"/>
                </a:tc>
                <a:tc>
                  <a:txBody>
                    <a:bodyPr/>
                    <a:lstStyle/>
                    <a:p>
                      <a:r>
                        <a:rPr lang="zh-CN" altLang="en-US" sz="1400" dirty="0" smtClean="0"/>
                        <a:t>掌握服务服务端开发</a:t>
                      </a:r>
                      <a:r>
                        <a:rPr lang="en-US" altLang="zh-CN" sz="1400" dirty="0" smtClean="0"/>
                        <a:t>方法，推荐使用CXFV2.2.7</a:t>
                      </a:r>
                      <a:endParaRPr lang="zh-CN" altLang="en-US" sz="1400" dirty="0">
                        <a:latin typeface="+mn-ea"/>
                        <a:ea typeface="+mn-ea"/>
                      </a:endParaRPr>
                    </a:p>
                  </a:txBody>
                  <a:tcPr anchor="ctr"/>
                </a:tc>
                <a:tc>
                  <a:txBody>
                    <a:bodyPr/>
                    <a:lstStyle/>
                    <a:p>
                      <a:r>
                        <a:rPr lang="en-US" altLang="zh-CN" sz="1400" dirty="0" smtClean="0"/>
                        <a:t>《</a:t>
                      </a:r>
                      <a:r>
                        <a:rPr lang="zh-CN" altLang="en-US" sz="1400" dirty="0" smtClean="0"/>
                        <a:t>中国联通</a:t>
                      </a:r>
                      <a:r>
                        <a:rPr lang="en-US" altLang="zh-CN" sz="1400" dirty="0" smtClean="0"/>
                        <a:t>U-Cloud </a:t>
                      </a:r>
                      <a:r>
                        <a:rPr lang="en-US" altLang="zh-CN" sz="1400" dirty="0" err="1" smtClean="0"/>
                        <a:t>PaaS</a:t>
                      </a:r>
                      <a:r>
                        <a:rPr lang="zh-CN" altLang="en-US" sz="1400" dirty="0" smtClean="0"/>
                        <a:t>平台</a:t>
                      </a:r>
                      <a:r>
                        <a:rPr lang="en-US" altLang="zh-CN" sz="1400" dirty="0" smtClean="0"/>
                        <a:t>-</a:t>
                      </a:r>
                      <a:r>
                        <a:rPr lang="zh-CN" altLang="en-US" sz="1400" dirty="0" smtClean="0"/>
                        <a:t>业务服务实现</a:t>
                      </a:r>
                      <a:r>
                        <a:rPr lang="zh-CN" altLang="en-US" sz="1400" dirty="0" smtClean="0"/>
                        <a:t>指南</a:t>
                      </a:r>
                      <a:r>
                        <a:rPr lang="en-US" altLang="zh-CN" sz="1400" dirty="0" smtClean="0"/>
                        <a:t>》</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549078">
                <a:tc>
                  <a:txBody>
                    <a:bodyPr/>
                    <a:lstStyle/>
                    <a:p>
                      <a:r>
                        <a:rPr lang="en-US" altLang="zh-CN" sz="1400" dirty="0" smtClean="0"/>
                        <a:t>3</a:t>
                      </a:r>
                      <a:endParaRPr lang="zh-CN" altLang="en-US" sz="1400" dirty="0">
                        <a:latin typeface="+mn-ea"/>
                        <a:ea typeface="+mn-ea"/>
                      </a:endParaRPr>
                    </a:p>
                  </a:txBody>
                  <a:tcPr anchor="ctr"/>
                </a:tc>
                <a:tc>
                  <a:txBody>
                    <a:bodyPr/>
                    <a:lstStyle/>
                    <a:p>
                      <a:r>
                        <a:rPr lang="zh-CN" altLang="en-US" sz="1400" dirty="0" smtClean="0"/>
                        <a:t>获取服务规范、</a:t>
                      </a:r>
                      <a:r>
                        <a:rPr lang="en-US" altLang="zh-CN" sz="1400" dirty="0" err="1" smtClean="0"/>
                        <a:t>WSDL及XSD</a:t>
                      </a:r>
                      <a:endParaRPr lang="zh-CN" altLang="en-US" sz="1400" dirty="0">
                        <a:latin typeface="+mn-ea"/>
                        <a:ea typeface="+mn-ea"/>
                      </a:endParaRPr>
                    </a:p>
                  </a:txBody>
                  <a:tcPr anchor="ctr"/>
                </a:tc>
                <a:tc>
                  <a:txBody>
                    <a:bodyPr/>
                    <a:lstStyle/>
                    <a:p>
                      <a:r>
                        <a:rPr lang="zh-CN" altLang="en-US" sz="1400" dirty="0" smtClean="0"/>
                        <a:t>获取服务对应的规范文档、</a:t>
                      </a:r>
                      <a:r>
                        <a:rPr lang="en-US" altLang="zh-CN" sz="1400" dirty="0" err="1" smtClean="0"/>
                        <a:t>WSDL及XSDL文件</a:t>
                      </a:r>
                      <a:endParaRPr lang="zh-CN" altLang="en-US" sz="1400" dirty="0">
                        <a:latin typeface="+mn-ea"/>
                        <a:ea typeface="+mn-ea"/>
                      </a:endParaRPr>
                    </a:p>
                  </a:txBody>
                  <a:tcPr anchor="ctr"/>
                </a:tc>
                <a:tc>
                  <a:txBody>
                    <a:bodyPr/>
                    <a:lstStyle/>
                    <a:p>
                      <a:r>
                        <a:rPr lang="zh-CN" altLang="en-US" sz="1400" dirty="0" smtClean="0"/>
                        <a:t>服务规范文档、</a:t>
                      </a:r>
                      <a:r>
                        <a:rPr lang="en-US" altLang="zh-CN" sz="1400" dirty="0" err="1" smtClean="0"/>
                        <a:t>WSDL文件及XSD文件</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117494">
                <a:tc>
                  <a:txBody>
                    <a:bodyPr/>
                    <a:lstStyle/>
                    <a:p>
                      <a:r>
                        <a:rPr lang="en-US" altLang="zh-CN" sz="1400" dirty="0" smtClean="0"/>
                        <a:t>4</a:t>
                      </a:r>
                      <a:endParaRPr lang="zh-CN" altLang="en-US" sz="1400" dirty="0">
                        <a:latin typeface="+mn-ea"/>
                        <a:ea typeface="+mn-ea"/>
                      </a:endParaRPr>
                    </a:p>
                  </a:txBody>
                  <a:tcPr anchor="ctr"/>
                </a:tc>
                <a:tc>
                  <a:txBody>
                    <a:bodyPr/>
                    <a:lstStyle/>
                    <a:p>
                      <a:r>
                        <a:rPr lang="zh-CN" altLang="en-US" sz="1400" dirty="0" smtClean="0"/>
                        <a:t>服务端代码开发</a:t>
                      </a:r>
                      <a:endParaRPr lang="zh-CN" altLang="en-US" sz="1400" dirty="0">
                        <a:latin typeface="+mn-ea"/>
                        <a:ea typeface="+mn-ea"/>
                      </a:endParaRPr>
                    </a:p>
                  </a:txBody>
                  <a:tcPr anchor="ctr"/>
                </a:tc>
                <a:tc>
                  <a:txBody>
                    <a:bodyPr/>
                    <a:lstStyle/>
                    <a:p>
                      <a:r>
                        <a:rPr lang="zh-CN" altLang="en-US" sz="1400" dirty="0" smtClean="0"/>
                        <a:t>根据实现指南进行开发</a:t>
                      </a:r>
                      <a:endParaRPr lang="zh-CN" altLang="en-US" sz="1400" dirty="0">
                        <a:latin typeface="+mn-ea"/>
                        <a:ea typeface="+mn-ea"/>
                      </a:endParaRPr>
                    </a:p>
                  </a:txBody>
                  <a:tcPr anchor="ctr"/>
                </a:tc>
                <a:tc>
                  <a:txBody>
                    <a:bodyPr/>
                    <a:lstStyle/>
                    <a:p>
                      <a:endParaRPr lang="zh-CN" altLang="en-US" sz="1400" dirty="0">
                        <a:latin typeface="+mn-ea"/>
                        <a:ea typeface="+mn-ea"/>
                      </a:endParaRPr>
                    </a:p>
                  </a:txBody>
                  <a:tcPr anchor="ctr"/>
                </a:tc>
                <a:tc>
                  <a:txBody>
                    <a:bodyPr/>
                    <a:lstStyle/>
                    <a:p>
                      <a:r>
                        <a:rPr lang="zh-CN" altLang="en-US" sz="1400" dirty="0" smtClean="0"/>
                        <a:t>厂商</a:t>
                      </a:r>
                      <a:endParaRPr lang="zh-CN" altLang="en-US" sz="1400" dirty="0">
                        <a:latin typeface="+mn-ea"/>
                        <a:ea typeface="+mn-ea"/>
                      </a:endParaRPr>
                    </a:p>
                  </a:txBody>
                  <a:tcPr anchor="ctr"/>
                </a:tc>
              </a:tr>
              <a:tr h="381993">
                <a:tc>
                  <a:txBody>
                    <a:bodyPr/>
                    <a:lstStyle/>
                    <a:p>
                      <a:r>
                        <a:rPr lang="en-US" altLang="zh-CN" sz="1400" dirty="0" smtClean="0"/>
                        <a:t>5</a:t>
                      </a:r>
                      <a:endParaRPr lang="zh-CN" altLang="en-US" sz="1400" dirty="0">
                        <a:latin typeface="+mn-ea"/>
                        <a:ea typeface="+mn-ea"/>
                      </a:endParaRPr>
                    </a:p>
                  </a:txBody>
                  <a:tcPr anchor="ctr"/>
                </a:tc>
                <a:tc>
                  <a:txBody>
                    <a:bodyPr/>
                    <a:lstStyle/>
                    <a:p>
                      <a:r>
                        <a:rPr lang="zh-CN" altLang="en-US" sz="1400" dirty="0" smtClean="0"/>
                        <a:t>服务端代码自测</a:t>
                      </a:r>
                      <a:endParaRPr lang="zh-CN" altLang="en-US" sz="1400" dirty="0">
                        <a:latin typeface="+mn-ea"/>
                        <a:ea typeface="+mn-ea"/>
                      </a:endParaRPr>
                    </a:p>
                  </a:txBody>
                  <a:tcPr anchor="ctr"/>
                </a:tc>
                <a:tc>
                  <a:txBody>
                    <a:bodyPr/>
                    <a:lstStyle/>
                    <a:p>
                      <a:r>
                        <a:rPr lang="zh-CN" altLang="en-US" sz="1400" dirty="0" smtClean="0"/>
                        <a:t>对服务进行单元测试，推荐使用</a:t>
                      </a:r>
                      <a:r>
                        <a:rPr lang="en-US" altLang="zh-CN" sz="1400" dirty="0" err="1" smtClean="0"/>
                        <a:t>SoapUI</a:t>
                      </a:r>
                      <a:endParaRPr lang="zh-CN" altLang="en-US" sz="1400" dirty="0">
                        <a:latin typeface="+mn-ea"/>
                        <a:ea typeface="+mn-ea"/>
                      </a:endParaRPr>
                    </a:p>
                  </a:txBody>
                  <a:tcPr anchor="ctr"/>
                </a:tc>
                <a:tc>
                  <a:txBody>
                    <a:bodyPr/>
                    <a:lstStyle/>
                    <a:p>
                      <a:r>
                        <a:rPr lang="zh-CN" altLang="en-US" sz="1400" dirty="0" smtClean="0"/>
                        <a:t>测试用例、测试脚本、测试执行记录、测试报告</a:t>
                      </a:r>
                      <a:endParaRPr lang="zh-CN" altLang="en-US" sz="1400" dirty="0">
                        <a:latin typeface="+mn-ea"/>
                        <a:ea typeface="+mn-ea"/>
                      </a:endParaRPr>
                    </a:p>
                  </a:txBody>
                  <a:tcPr anchor="ctr"/>
                </a:tc>
                <a:tc>
                  <a:txBody>
                    <a:bodyPr/>
                    <a:lstStyle/>
                    <a:p>
                      <a:r>
                        <a:rPr lang="zh-CN" altLang="en-US" sz="1400" dirty="0" smtClean="0"/>
                        <a:t>厂商</a:t>
                      </a:r>
                      <a:endParaRPr lang="zh-CN" altLang="en-US" sz="1400" dirty="0">
                        <a:latin typeface="+mn-ea"/>
                        <a:ea typeface="+mn-ea"/>
                      </a:endParaRPr>
                    </a:p>
                  </a:txBody>
                  <a:tcPr anchor="ctr"/>
                </a:tc>
              </a:tr>
              <a:tr h="775170">
                <a:tc>
                  <a:txBody>
                    <a:bodyPr/>
                    <a:lstStyle/>
                    <a:p>
                      <a:r>
                        <a:rPr lang="en-US" altLang="zh-CN" sz="1400" dirty="0" smtClean="0"/>
                        <a:t>6</a:t>
                      </a:r>
                      <a:endParaRPr lang="zh-CN" altLang="en-US" sz="1400" dirty="0">
                        <a:latin typeface="+mn-ea"/>
                        <a:ea typeface="+mn-ea"/>
                      </a:endParaRPr>
                    </a:p>
                  </a:txBody>
                  <a:tcPr anchor="ctr"/>
                </a:tc>
                <a:tc>
                  <a:txBody>
                    <a:bodyPr/>
                    <a:lstStyle/>
                    <a:p>
                      <a:r>
                        <a:rPr lang="en-US" altLang="zh-CN" sz="1400" dirty="0" smtClean="0">
                          <a:solidFill>
                            <a:srgbClr val="FF0000"/>
                          </a:solidFill>
                        </a:rPr>
                        <a:t>(</a:t>
                      </a:r>
                      <a:r>
                        <a:rPr lang="zh-CN" altLang="en-US" sz="1400" dirty="0" smtClean="0">
                          <a:solidFill>
                            <a:srgbClr val="FF0000"/>
                          </a:solidFill>
                        </a:rPr>
                        <a:t>省分</a:t>
                      </a:r>
                      <a:r>
                        <a:rPr lang="en-US" altLang="zh-CN" sz="1400" dirty="0" smtClean="0">
                          <a:solidFill>
                            <a:srgbClr val="FF0000"/>
                          </a:solidFill>
                        </a:rPr>
                        <a:t>)</a:t>
                      </a:r>
                      <a:r>
                        <a:rPr lang="zh-CN" altLang="en-US" sz="1400" dirty="0" smtClean="0">
                          <a:solidFill>
                            <a:srgbClr val="FF0000"/>
                          </a:solidFill>
                        </a:rPr>
                        <a:t>接口机代理服务生成及部署</a:t>
                      </a:r>
                      <a:endParaRPr lang="zh-CN" altLang="en-US" sz="1400" dirty="0">
                        <a:solidFill>
                          <a:srgbClr val="FF0000"/>
                        </a:solidFill>
                        <a:latin typeface="+mn-ea"/>
                        <a:ea typeface="+mn-ea"/>
                      </a:endParaRPr>
                    </a:p>
                  </a:txBody>
                  <a:tcPr anchor="ctr"/>
                </a:tc>
                <a:tc>
                  <a:txBody>
                    <a:bodyPr/>
                    <a:lstStyle/>
                    <a:p>
                      <a:r>
                        <a:rPr lang="zh-CN" altLang="en-US" sz="1400" dirty="0" smtClean="0">
                          <a:solidFill>
                            <a:srgbClr val="FF0000"/>
                          </a:solidFill>
                        </a:rPr>
                        <a:t>使用</a:t>
                      </a:r>
                      <a:r>
                        <a:rPr lang="en-US" altLang="zh-CN" sz="1400" dirty="0" err="1" smtClean="0">
                          <a:solidFill>
                            <a:srgbClr val="FF0000"/>
                          </a:solidFill>
                        </a:rPr>
                        <a:t>ESB提供的代理生产器生成代理服务并部署在接口机</a:t>
                      </a:r>
                      <a:endParaRPr lang="zh-CN" altLang="en-US" sz="1400" dirty="0">
                        <a:solidFill>
                          <a:srgbClr val="FF0000"/>
                        </a:solidFill>
                        <a:latin typeface="+mn-ea"/>
                        <a:ea typeface="+mn-ea"/>
                      </a:endParaRPr>
                    </a:p>
                  </a:txBody>
                  <a:tcPr anchor="ctr"/>
                </a:tc>
                <a:tc>
                  <a:txBody>
                    <a:bodyPr/>
                    <a:lstStyle/>
                    <a:p>
                      <a:r>
                        <a:rPr lang="en-US" altLang="zh-CN" sz="1400" dirty="0" smtClean="0">
                          <a:solidFill>
                            <a:srgbClr val="FF0000"/>
                          </a:solidFill>
                          <a:latin typeface="+mn-lt"/>
                          <a:ea typeface="+mn-ea"/>
                        </a:rPr>
                        <a:t>《</a:t>
                      </a:r>
                      <a:r>
                        <a:rPr lang="zh-CN" altLang="en-US" sz="1400" dirty="0" smtClean="0">
                          <a:solidFill>
                            <a:srgbClr val="FF0000"/>
                          </a:solidFill>
                          <a:latin typeface="+mn-lt"/>
                          <a:ea typeface="+mn-ea"/>
                        </a:rPr>
                        <a:t>中国联通</a:t>
                      </a:r>
                      <a:r>
                        <a:rPr lang="en-US" altLang="zh-CN" sz="1400" dirty="0" smtClean="0">
                          <a:solidFill>
                            <a:srgbClr val="FF0000"/>
                          </a:solidFill>
                          <a:latin typeface="+mn-lt"/>
                          <a:ea typeface="+mn-ea"/>
                        </a:rPr>
                        <a:t>U-Cloud</a:t>
                      </a:r>
                      <a:r>
                        <a:rPr lang="zh-CN" altLang="en-US" sz="1400" dirty="0" smtClean="0">
                          <a:solidFill>
                            <a:srgbClr val="FF0000"/>
                          </a:solidFill>
                          <a:latin typeface="+mn-lt"/>
                          <a:ea typeface="+mn-ea"/>
                        </a:rPr>
                        <a:t>项目省分公司接口机环境搭建手册</a:t>
                      </a:r>
                      <a:r>
                        <a:rPr lang="en-US" altLang="zh-CN" sz="1400" dirty="0" smtClean="0">
                          <a:solidFill>
                            <a:srgbClr val="FF0000"/>
                          </a:solidFill>
                          <a:latin typeface="+mn-lt"/>
                          <a:ea typeface="+mn-ea"/>
                        </a:rPr>
                        <a:t>》，</a:t>
                      </a:r>
                      <a:r>
                        <a:rPr lang="en-US" altLang="zh-CN" sz="1400" dirty="0" err="1" smtClean="0">
                          <a:solidFill>
                            <a:srgbClr val="FF0000"/>
                          </a:solidFill>
                          <a:latin typeface="+mn-lt"/>
                          <a:ea typeface="+mn-ea"/>
                        </a:rPr>
                        <a:t>代理服务生成器使用指南部分</a:t>
                      </a:r>
                      <a:endParaRPr lang="zh-CN" altLang="en-US" sz="1400" dirty="0">
                        <a:solidFill>
                          <a:srgbClr val="FF0000"/>
                        </a:solidFill>
                        <a:latin typeface="+mn-ea"/>
                        <a:ea typeface="+mn-ea"/>
                      </a:endParaRPr>
                    </a:p>
                  </a:txBody>
                  <a:tcPr anchor="ctr"/>
                </a:tc>
                <a:tc>
                  <a:txBody>
                    <a:bodyPr/>
                    <a:lstStyle/>
                    <a:p>
                      <a:r>
                        <a:rPr lang="zh-CN" altLang="en-US" sz="1400" dirty="0" smtClean="0">
                          <a:solidFill>
                            <a:srgbClr val="FF0000"/>
                          </a:solidFill>
                        </a:rPr>
                        <a:t>厂商</a:t>
                      </a:r>
                      <a:endParaRPr lang="zh-CN" altLang="en-US" sz="1400" dirty="0">
                        <a:solidFill>
                          <a:srgbClr val="FF0000"/>
                        </a:solidFill>
                        <a:latin typeface="+mn-ea"/>
                        <a:ea typeface="+mn-ea"/>
                      </a:endParaRPr>
                    </a:p>
                  </a:txBody>
                  <a:tcPr anchor="ctr"/>
                </a:tc>
              </a:tr>
              <a:tr h="392968">
                <a:tc>
                  <a:txBody>
                    <a:bodyPr/>
                    <a:lstStyle/>
                    <a:p>
                      <a:r>
                        <a:rPr lang="en-US" altLang="zh-CN" sz="1400" dirty="0" smtClean="0"/>
                        <a:t>7</a:t>
                      </a:r>
                      <a:endParaRPr lang="zh-CN" altLang="en-US" sz="1400" dirty="0">
                        <a:latin typeface="+mn-ea"/>
                        <a:ea typeface="+mn-ea"/>
                      </a:endParaRPr>
                    </a:p>
                  </a:txBody>
                  <a:tcPr anchor="ctr"/>
                </a:tc>
                <a:tc>
                  <a:txBody>
                    <a:bodyPr/>
                    <a:lstStyle/>
                    <a:p>
                      <a:r>
                        <a:rPr lang="zh-CN" altLang="en-US" sz="1400" dirty="0" smtClean="0"/>
                        <a:t>服务接入申请</a:t>
                      </a:r>
                      <a:endParaRPr lang="zh-CN" altLang="en-US" sz="1400" dirty="0">
                        <a:latin typeface="+mn-ea"/>
                        <a:ea typeface="+mn-ea"/>
                      </a:endParaRPr>
                    </a:p>
                  </a:txBody>
                  <a:tcPr anchor="ctr"/>
                </a:tc>
                <a:tc>
                  <a:txBody>
                    <a:bodyPr/>
                    <a:lstStyle/>
                    <a:p>
                      <a:r>
                        <a:rPr lang="zh-CN" altLang="en-US" sz="1400" dirty="0" smtClean="0"/>
                        <a:t>反馈基于接口机的代理服务地址</a:t>
                      </a:r>
                      <a:endParaRPr lang="zh-CN" altLang="en-US" sz="1400" dirty="0">
                        <a:latin typeface="+mn-ea"/>
                        <a:ea typeface="+mn-ea"/>
                      </a:endParaRPr>
                    </a:p>
                  </a:txBody>
                  <a:tcPr anchor="ctr"/>
                </a:tc>
                <a:tc>
                  <a:txBody>
                    <a:bodyPr/>
                    <a:lstStyle/>
                    <a:p>
                      <a:r>
                        <a:rPr lang="en-US" altLang="zh-CN" sz="1400" dirty="0" smtClean="0"/>
                        <a:t>《</a:t>
                      </a:r>
                      <a:r>
                        <a:rPr lang="zh-CN" altLang="en-US" sz="1400" dirty="0" smtClean="0"/>
                        <a:t>中国联通</a:t>
                      </a:r>
                      <a:r>
                        <a:rPr lang="en-US" altLang="zh-CN" sz="1400" dirty="0" smtClean="0"/>
                        <a:t>_</a:t>
                      </a:r>
                      <a:r>
                        <a:rPr lang="en-US" altLang="zh-CN" sz="1400" dirty="0" err="1" smtClean="0"/>
                        <a:t>UCloud_T_XX</a:t>
                      </a:r>
                      <a:r>
                        <a:rPr lang="zh-CN" altLang="en-US" sz="1400" dirty="0" smtClean="0"/>
                        <a:t>模块</a:t>
                      </a:r>
                      <a:r>
                        <a:rPr lang="en-US" altLang="zh-CN" sz="1400" dirty="0" smtClean="0"/>
                        <a:t>ESB</a:t>
                      </a:r>
                      <a:r>
                        <a:rPr lang="zh-CN" altLang="en-US" sz="1400" dirty="0" smtClean="0"/>
                        <a:t>接入服务信息反馈表模版</a:t>
                      </a:r>
                      <a:r>
                        <a:rPr lang="en-US" altLang="zh-CN" sz="1400" dirty="0" smtClean="0"/>
                        <a:t>》</a:t>
                      </a:r>
                      <a:endParaRPr lang="zh-CN" altLang="en-US" sz="1400" dirty="0">
                        <a:latin typeface="+mn-ea"/>
                        <a:ea typeface="+mn-ea"/>
                      </a:endParaRPr>
                    </a:p>
                  </a:txBody>
                  <a:tcPr anchor="ctr"/>
                </a:tc>
                <a:tc>
                  <a:txBody>
                    <a:bodyPr/>
                    <a:lstStyle/>
                    <a:p>
                      <a:r>
                        <a:rPr lang="zh-CN" altLang="en-US" sz="1400" dirty="0" smtClean="0"/>
                        <a:t>厂商</a:t>
                      </a:r>
                      <a:endParaRPr lang="zh-CN" altLang="en-US" sz="1400" dirty="0">
                        <a:latin typeface="+mn-ea"/>
                        <a:ea typeface="+mn-ea"/>
                      </a:endParaRPr>
                    </a:p>
                  </a:txBody>
                  <a:tcPr anchor="ctr"/>
                </a:tc>
              </a:tr>
              <a:tr h="141716">
                <a:tc>
                  <a:txBody>
                    <a:bodyPr/>
                    <a:lstStyle/>
                    <a:p>
                      <a:r>
                        <a:rPr lang="en-US" altLang="zh-CN" sz="1400" dirty="0" smtClean="0"/>
                        <a:t>8</a:t>
                      </a:r>
                      <a:endParaRPr lang="zh-CN" altLang="en-US" sz="1400" dirty="0">
                        <a:latin typeface="+mn-ea"/>
                        <a:ea typeface="+mn-ea"/>
                      </a:endParaRPr>
                    </a:p>
                  </a:txBody>
                  <a:tcPr anchor="ctr"/>
                </a:tc>
                <a:tc>
                  <a:txBody>
                    <a:bodyPr/>
                    <a:lstStyle/>
                    <a:p>
                      <a:r>
                        <a:rPr lang="zh-CN" altLang="en-US" sz="1400" dirty="0" smtClean="0"/>
                        <a:t>服务封装及联通性测试</a:t>
                      </a:r>
                      <a:endParaRPr lang="zh-CN" altLang="en-US" sz="1400" dirty="0">
                        <a:latin typeface="+mn-ea"/>
                        <a:ea typeface="+mn-ea"/>
                      </a:endParaRPr>
                    </a:p>
                  </a:txBody>
                  <a:tcPr anchor="ctr"/>
                </a:tc>
                <a:tc>
                  <a:txBody>
                    <a:bodyPr/>
                    <a:lstStyle/>
                    <a:p>
                      <a:r>
                        <a:rPr lang="zh-CN" altLang="en-US" sz="1400" dirty="0" smtClean="0"/>
                        <a:t>进行服务封装及联通性测试</a:t>
                      </a:r>
                      <a:endParaRPr lang="zh-CN" altLang="en-US" sz="1400" dirty="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bl>
          </a:graphicData>
        </a:graphic>
      </p:graphicFrame>
    </p:spTree>
    <p:extLst>
      <p:ext uri="{BB962C8B-B14F-4D97-AF65-F5344CB8AC3E}">
        <p14:creationId xmlns:p14="http://schemas.microsoft.com/office/powerpoint/2010/main" val="33554710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a:t>
            </a:r>
            <a:r>
              <a:rPr lang="en-US" altLang="zh-CN" dirty="0" err="1" smtClean="0"/>
              <a:t>Webservice服务流程说明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58786050"/>
              </p:ext>
            </p:extLst>
          </p:nvPr>
        </p:nvGraphicFramePr>
        <p:xfrm>
          <a:off x="179512" y="1083639"/>
          <a:ext cx="8856984" cy="5681720"/>
        </p:xfrm>
        <a:graphic>
          <a:graphicData uri="http://schemas.openxmlformats.org/drawingml/2006/table">
            <a:tbl>
              <a:tblPr firstRow="1" bandRow="1">
                <a:tableStyleId>{00A15C55-8517-42AA-B614-E9B94910E393}</a:tableStyleId>
              </a:tblPr>
              <a:tblGrid>
                <a:gridCol w="427579"/>
                <a:gridCol w="1565242"/>
                <a:gridCol w="2183643"/>
                <a:gridCol w="3642115"/>
                <a:gridCol w="1038405"/>
              </a:tblGrid>
              <a:tr h="426379">
                <a:tc>
                  <a:txBody>
                    <a:bodyPr/>
                    <a:lstStyle/>
                    <a:p>
                      <a:r>
                        <a:rPr lang="zh-CN" altLang="en-US" dirty="0" smtClean="0"/>
                        <a:t>序</a:t>
                      </a:r>
                      <a:endParaRPr lang="zh-CN" altLang="en-US" dirty="0"/>
                    </a:p>
                  </a:txBody>
                  <a:tcPr/>
                </a:tc>
                <a:tc>
                  <a:txBody>
                    <a:bodyPr/>
                    <a:lstStyle/>
                    <a:p>
                      <a:r>
                        <a:rPr lang="zh-CN" altLang="en-US" dirty="0" smtClean="0"/>
                        <a:t>步骤</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关联文档</a:t>
                      </a:r>
                      <a:endParaRPr lang="zh-CN" altLang="en-US" dirty="0"/>
                    </a:p>
                  </a:txBody>
                  <a:tcPr/>
                </a:tc>
                <a:tc>
                  <a:txBody>
                    <a:bodyPr/>
                    <a:lstStyle/>
                    <a:p>
                      <a:r>
                        <a:rPr lang="zh-CN" altLang="en-US" dirty="0" smtClean="0"/>
                        <a:t>责任方</a:t>
                      </a:r>
                      <a:endParaRPr lang="zh-CN" altLang="en-US" dirty="0"/>
                    </a:p>
                  </a:txBody>
                  <a:tcPr/>
                </a:tc>
              </a:tr>
              <a:tr h="982878">
                <a:tc>
                  <a:txBody>
                    <a:bodyPr/>
                    <a:lstStyle/>
                    <a:p>
                      <a:r>
                        <a:rPr lang="en-US" altLang="zh-CN" sz="1400" dirty="0" smtClean="0"/>
                        <a:t>0</a:t>
                      </a:r>
                      <a:endParaRPr lang="zh-CN" altLang="en-US" sz="1400" dirty="0">
                        <a:latin typeface="+mn-ea"/>
                        <a:ea typeface="+mn-ea"/>
                      </a:endParaRPr>
                    </a:p>
                  </a:txBody>
                  <a:tcPr anchor="ctr"/>
                </a:tc>
                <a:tc>
                  <a:txBody>
                    <a:bodyPr/>
                    <a:lstStyle/>
                    <a:p>
                      <a:r>
                        <a:rPr lang="zh-CN" altLang="en-US" sz="1400" dirty="0" smtClean="0"/>
                        <a:t>开发准备</a:t>
                      </a:r>
                      <a:endParaRPr lang="zh-CN" altLang="en-US" sz="1400" dirty="0">
                        <a:latin typeface="+mn-ea"/>
                        <a:ea typeface="+mn-ea"/>
                      </a:endParaRPr>
                    </a:p>
                  </a:txBody>
                  <a:tcPr anchor="ctr"/>
                </a:tc>
                <a:tc>
                  <a:txBody>
                    <a:bodyPr/>
                    <a:lstStyle/>
                    <a:p>
                      <a:r>
                        <a:rPr lang="zh-CN" altLang="en-US" sz="1400" dirty="0" smtClean="0"/>
                        <a:t>了解总体互联方案及各种服务特点</a:t>
                      </a:r>
                      <a:endParaRPr lang="zh-CN" altLang="en-US" sz="1400" dirty="0">
                        <a:latin typeface="+mn-ea"/>
                        <a:ea typeface="+mn-ea"/>
                      </a:endParaRPr>
                    </a:p>
                  </a:txBody>
                  <a:tcPr anchor="ctr"/>
                </a:tc>
                <a:tc>
                  <a:txBody>
                    <a:bodyPr/>
                    <a:lstStyle/>
                    <a:p>
                      <a:r>
                        <a:rPr lang="en-US" altLang="zh-CN" sz="1400" dirty="0" smtClean="0"/>
                        <a:t>《</a:t>
                      </a:r>
                      <a:r>
                        <a:rPr lang="zh-CN" altLang="en-US" sz="1400" dirty="0" smtClean="0"/>
                        <a:t>中国联通</a:t>
                      </a:r>
                      <a:r>
                        <a:rPr lang="en-US" altLang="zh-CN" sz="1400" dirty="0" smtClean="0"/>
                        <a:t>U-Cloud</a:t>
                      </a:r>
                      <a:r>
                        <a:rPr lang="zh-CN" altLang="en-US" sz="1400" dirty="0" smtClean="0"/>
                        <a:t>集团系统互连集成</a:t>
                      </a:r>
                      <a:r>
                        <a:rPr lang="zh-CN" altLang="en-US" sz="1400" dirty="0" smtClean="0"/>
                        <a:t>方案</a:t>
                      </a:r>
                      <a:r>
                        <a:rPr lang="en-US" altLang="zh-CN" sz="1400" dirty="0" smtClean="0"/>
                        <a:t>》、《</a:t>
                      </a:r>
                      <a:r>
                        <a:rPr lang="zh-CN" altLang="en-US" sz="1400" dirty="0" smtClean="0"/>
                        <a:t>中国联通</a:t>
                      </a:r>
                      <a:r>
                        <a:rPr lang="en-US" altLang="zh-CN" sz="1400" dirty="0" smtClean="0"/>
                        <a:t>U-Cloud</a:t>
                      </a:r>
                      <a:r>
                        <a:rPr lang="zh-CN" altLang="en-US" sz="1400" dirty="0" smtClean="0"/>
                        <a:t>与省分系统互连集成</a:t>
                      </a:r>
                      <a:r>
                        <a:rPr lang="zh-CN" altLang="en-US" sz="1400" dirty="0" smtClean="0"/>
                        <a:t>方案</a:t>
                      </a:r>
                      <a:r>
                        <a:rPr lang="en-US" altLang="zh-CN" sz="1400" dirty="0" smtClean="0"/>
                        <a:t>》、《</a:t>
                      </a:r>
                      <a:r>
                        <a:rPr lang="zh-CN" altLang="en-US" sz="1400" dirty="0" smtClean="0"/>
                        <a:t>中国联通</a:t>
                      </a:r>
                      <a:r>
                        <a:rPr lang="en-US" altLang="zh-CN" sz="1400" dirty="0" smtClean="0"/>
                        <a:t>U-CLOUD ESB</a:t>
                      </a:r>
                      <a:r>
                        <a:rPr lang="zh-CN" altLang="en-US" sz="1400" dirty="0" smtClean="0"/>
                        <a:t>服务规范总体</a:t>
                      </a:r>
                      <a:r>
                        <a:rPr lang="zh-CN" altLang="en-US" sz="1400" dirty="0" smtClean="0"/>
                        <a:t>说明</a:t>
                      </a:r>
                      <a:r>
                        <a:rPr lang="en-US" altLang="zh-CN" sz="1400" dirty="0" smtClean="0"/>
                        <a:t>》</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595761">
                <a:tc>
                  <a:txBody>
                    <a:bodyPr/>
                    <a:lstStyle/>
                    <a:p>
                      <a:r>
                        <a:rPr lang="en-US" altLang="zh-CN" sz="1400" dirty="0" smtClean="0"/>
                        <a:t>1</a:t>
                      </a:r>
                      <a:endParaRPr lang="zh-CN" altLang="en-US" sz="1400" dirty="0">
                        <a:latin typeface="+mn-ea"/>
                        <a:ea typeface="+mn-ea"/>
                      </a:endParaRPr>
                    </a:p>
                  </a:txBody>
                  <a:tcPr anchor="ctr"/>
                </a:tc>
                <a:tc>
                  <a:txBody>
                    <a:bodyPr/>
                    <a:lstStyle/>
                    <a:p>
                      <a:r>
                        <a:rPr lang="zh-CN" altLang="en-US" sz="1400" dirty="0" smtClean="0"/>
                        <a:t>确定待消费服务</a:t>
                      </a:r>
                      <a:r>
                        <a:rPr lang="en-US" altLang="zh-CN" sz="1400" dirty="0" err="1" smtClean="0"/>
                        <a:t>范围</a:t>
                      </a:r>
                      <a:endParaRPr lang="zh-CN" altLang="en-US" sz="1400" dirty="0">
                        <a:latin typeface="+mn-ea"/>
                        <a:ea typeface="+mn-ea"/>
                      </a:endParaRPr>
                    </a:p>
                  </a:txBody>
                  <a:tcPr anchor="ctr"/>
                </a:tc>
                <a:tc>
                  <a:txBody>
                    <a:bodyPr/>
                    <a:lstStyle/>
                    <a:p>
                      <a:r>
                        <a:rPr lang="zh-CN" altLang="en-US" sz="1400" dirty="0" smtClean="0"/>
                        <a:t>确定厂商需消费的服务清单</a:t>
                      </a:r>
                      <a:endParaRPr lang="zh-CN" altLang="en-US" sz="1400" dirty="0">
                        <a:latin typeface="+mn-ea"/>
                        <a:ea typeface="+mn-ea"/>
                      </a:endParaRPr>
                    </a:p>
                  </a:txBody>
                  <a:tcPr anchor="ctr"/>
                </a:tc>
                <a:tc>
                  <a:txBody>
                    <a:bodyPr/>
                    <a:lstStyle/>
                    <a:p>
                      <a:r>
                        <a:rPr lang="zh-CN" altLang="en-US" sz="1400" dirty="0" smtClean="0"/>
                        <a:t>服务清单</a:t>
                      </a:r>
                      <a:r>
                        <a:rPr lang="en-US" altLang="zh-CN" sz="1400" dirty="0" smtClean="0"/>
                        <a:t>.</a:t>
                      </a:r>
                      <a:r>
                        <a:rPr lang="en-US" altLang="zh-CN" sz="1400" dirty="0" err="1" smtClean="0"/>
                        <a:t>xlsx</a:t>
                      </a:r>
                      <a:r>
                        <a:rPr lang="en-US" altLang="zh-CN" sz="1400" dirty="0" smtClean="0"/>
                        <a:t>、</a:t>
                      </a:r>
                      <a:r>
                        <a:rPr lang="zh-CN" altLang="en-US" sz="1400" dirty="0" smtClean="0"/>
                        <a:t>追踪关系</a:t>
                      </a:r>
                      <a:r>
                        <a:rPr lang="en-US" altLang="zh-CN" sz="1400" dirty="0" smtClean="0"/>
                        <a:t>.</a:t>
                      </a:r>
                      <a:r>
                        <a:rPr lang="en-US" altLang="zh-CN" sz="1400" dirty="0" err="1" smtClean="0"/>
                        <a:t>xlsx、接口需求文档</a:t>
                      </a:r>
                      <a:endParaRPr lang="zh-CN" altLang="en-US" sz="1400" dirty="0">
                        <a:latin typeface="+mn-ea"/>
                        <a:ea typeface="+mn-ea"/>
                      </a:endParaRPr>
                    </a:p>
                  </a:txBody>
                  <a:tcPr anchor="ctr"/>
                </a:tc>
                <a:tc>
                  <a:txBody>
                    <a:bodyPr/>
                    <a:lstStyle/>
                    <a:p>
                      <a:r>
                        <a:rPr lang="en-US" altLang="zh-CN" sz="1400" dirty="0" smtClean="0"/>
                        <a:t>ESB/</a:t>
                      </a:r>
                      <a:r>
                        <a:rPr lang="en-US" altLang="zh-CN" sz="1400" dirty="0" err="1" smtClean="0"/>
                        <a:t>核心设计组</a:t>
                      </a:r>
                      <a:endParaRPr lang="zh-CN" altLang="en-US" sz="1400" dirty="0">
                        <a:latin typeface="+mn-ea"/>
                        <a:ea typeface="+mn-ea"/>
                      </a:endParaRPr>
                    </a:p>
                  </a:txBody>
                  <a:tcPr anchor="ctr"/>
                </a:tc>
              </a:tr>
              <a:tr h="595761">
                <a:tc>
                  <a:txBody>
                    <a:bodyPr/>
                    <a:lstStyle/>
                    <a:p>
                      <a:r>
                        <a:rPr lang="en-US" altLang="zh-CN" sz="1400" dirty="0" smtClean="0"/>
                        <a:t>2</a:t>
                      </a:r>
                      <a:endParaRPr lang="zh-CN" altLang="en-US" sz="1400" dirty="0">
                        <a:latin typeface="+mn-ea"/>
                        <a:ea typeface="+mn-ea"/>
                      </a:endParaRPr>
                    </a:p>
                  </a:txBody>
                  <a:tcPr anchor="ctr"/>
                </a:tc>
                <a:tc>
                  <a:txBody>
                    <a:bodyPr/>
                    <a:lstStyle/>
                    <a:p>
                      <a:r>
                        <a:rPr lang="zh-CN" altLang="en-US" sz="1400" dirty="0" smtClean="0"/>
                        <a:t>服务消费方法</a:t>
                      </a:r>
                      <a:endParaRPr lang="zh-CN" altLang="en-US" sz="1400" dirty="0">
                        <a:latin typeface="+mn-ea"/>
                        <a:ea typeface="+mn-ea"/>
                      </a:endParaRPr>
                    </a:p>
                  </a:txBody>
                  <a:tcPr anchor="ctr"/>
                </a:tc>
                <a:tc>
                  <a:txBody>
                    <a:bodyPr/>
                    <a:lstStyle/>
                    <a:p>
                      <a:r>
                        <a:rPr lang="zh-CN" altLang="en-US" sz="1400" dirty="0" smtClean="0"/>
                        <a:t>掌握服务客户端开发</a:t>
                      </a:r>
                      <a:r>
                        <a:rPr lang="en-US" altLang="zh-CN" sz="1400" dirty="0" smtClean="0"/>
                        <a:t>方法，推荐使用CXFV2.2.7</a:t>
                      </a:r>
                      <a:endParaRPr lang="zh-CN" altLang="en-US" sz="1400" dirty="0">
                        <a:latin typeface="+mn-ea"/>
                        <a:ea typeface="+mn-ea"/>
                      </a:endParaRPr>
                    </a:p>
                  </a:txBody>
                  <a:tcPr anchor="ctr"/>
                </a:tc>
                <a:tc>
                  <a:txBody>
                    <a:bodyPr/>
                    <a:lstStyle/>
                    <a:p>
                      <a:r>
                        <a:rPr lang="en-US" altLang="zh-CN" sz="1400" dirty="0" smtClean="0"/>
                        <a:t>《</a:t>
                      </a:r>
                      <a:r>
                        <a:rPr lang="zh-CN" altLang="en-US" sz="1400" dirty="0" smtClean="0"/>
                        <a:t>中国联通</a:t>
                      </a:r>
                      <a:r>
                        <a:rPr lang="en-US" altLang="zh-CN" sz="1400" dirty="0" smtClean="0"/>
                        <a:t>U-Cloud </a:t>
                      </a:r>
                      <a:r>
                        <a:rPr lang="en-US" altLang="zh-CN" sz="1400" dirty="0" err="1" smtClean="0"/>
                        <a:t>PaaS</a:t>
                      </a:r>
                      <a:r>
                        <a:rPr lang="zh-CN" altLang="en-US" sz="1400" dirty="0" smtClean="0"/>
                        <a:t>平台</a:t>
                      </a:r>
                      <a:r>
                        <a:rPr lang="en-US" altLang="zh-CN" sz="1400" dirty="0" smtClean="0"/>
                        <a:t>-</a:t>
                      </a:r>
                      <a:r>
                        <a:rPr lang="zh-CN" altLang="en-US" sz="1400" dirty="0" smtClean="0"/>
                        <a:t>业务服务消费指南</a:t>
                      </a:r>
                      <a:r>
                        <a:rPr lang="en-US" altLang="zh-CN" sz="1400" dirty="0" smtClean="0"/>
                        <a:t>_V1.0.pdf》</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595761">
                <a:tc>
                  <a:txBody>
                    <a:bodyPr/>
                    <a:lstStyle/>
                    <a:p>
                      <a:r>
                        <a:rPr lang="en-US" altLang="zh-CN" sz="1400" dirty="0" smtClean="0"/>
                        <a:t>3</a:t>
                      </a:r>
                      <a:endParaRPr lang="zh-CN" altLang="en-US" sz="1400" dirty="0">
                        <a:latin typeface="+mn-ea"/>
                        <a:ea typeface="+mn-ea"/>
                      </a:endParaRPr>
                    </a:p>
                  </a:txBody>
                  <a:tcPr anchor="ctr"/>
                </a:tc>
                <a:tc>
                  <a:txBody>
                    <a:bodyPr/>
                    <a:lstStyle/>
                    <a:p>
                      <a:r>
                        <a:rPr lang="zh-CN" altLang="en-US" sz="1400" dirty="0" smtClean="0">
                          <a:solidFill>
                            <a:srgbClr val="FF0000"/>
                          </a:solidFill>
                        </a:rPr>
                        <a:t>模拟器使用学习</a:t>
                      </a:r>
                      <a:endParaRPr lang="zh-CN" altLang="en-US" sz="1400" dirty="0">
                        <a:solidFill>
                          <a:srgbClr val="FF0000"/>
                        </a:solidFill>
                        <a:latin typeface="+mn-ea"/>
                        <a:ea typeface="+mn-ea"/>
                      </a:endParaRPr>
                    </a:p>
                  </a:txBody>
                  <a:tcPr anchor="ctr"/>
                </a:tc>
                <a:tc>
                  <a:txBody>
                    <a:bodyPr/>
                    <a:lstStyle/>
                    <a:p>
                      <a:r>
                        <a:rPr lang="zh-CN" altLang="en-US" sz="1400" dirty="0" smtClean="0">
                          <a:solidFill>
                            <a:srgbClr val="FF0000"/>
                          </a:solidFill>
                        </a:rPr>
                        <a:t>学习模拟器使用方法</a:t>
                      </a:r>
                      <a:endParaRPr lang="zh-CN" altLang="en-US" sz="1400" dirty="0">
                        <a:solidFill>
                          <a:srgbClr val="FF0000"/>
                        </a:solidFill>
                        <a:latin typeface="+mn-ea"/>
                        <a:ea typeface="+mn-ea"/>
                      </a:endParaRPr>
                    </a:p>
                  </a:txBody>
                  <a:tcPr anchor="ctr"/>
                </a:tc>
                <a:tc>
                  <a:txBody>
                    <a:bodyPr/>
                    <a:lstStyle/>
                    <a:p>
                      <a:r>
                        <a:rPr lang="zh-CN" altLang="en-US" sz="1400" dirty="0" smtClean="0">
                          <a:solidFill>
                            <a:srgbClr val="FF0000"/>
                          </a:solidFill>
                        </a:rPr>
                        <a:t>服务模拟器使用指南</a:t>
                      </a:r>
                      <a:endParaRPr lang="zh-CN" altLang="en-US" sz="1400" dirty="0">
                        <a:solidFill>
                          <a:srgbClr val="FF0000"/>
                        </a:solidFill>
                        <a:latin typeface="+mn-ea"/>
                        <a:ea typeface="+mn-ea"/>
                      </a:endParaRPr>
                    </a:p>
                  </a:txBody>
                  <a:tcPr anchor="ctr"/>
                </a:tc>
                <a:tc>
                  <a:txBody>
                    <a:bodyPr/>
                    <a:lstStyle/>
                    <a:p>
                      <a:r>
                        <a:rPr lang="zh-CN" altLang="en-US" sz="1400" dirty="0" smtClean="0">
                          <a:solidFill>
                            <a:srgbClr val="FF0000"/>
                          </a:solidFill>
                        </a:rPr>
                        <a:t>厂商</a:t>
                      </a:r>
                      <a:endParaRPr lang="zh-CN" altLang="en-US" sz="1400" dirty="0">
                        <a:solidFill>
                          <a:srgbClr val="FF0000"/>
                        </a:solidFill>
                        <a:latin typeface="+mn-ea"/>
                        <a:ea typeface="+mn-ea"/>
                      </a:endParaRPr>
                    </a:p>
                  </a:txBody>
                  <a:tcPr anchor="ctr"/>
                </a:tc>
              </a:tr>
              <a:tr h="595761">
                <a:tc>
                  <a:txBody>
                    <a:bodyPr/>
                    <a:lstStyle/>
                    <a:p>
                      <a:r>
                        <a:rPr lang="en-US" altLang="zh-CN" sz="1400" dirty="0" smtClean="0"/>
                        <a:t>4</a:t>
                      </a:r>
                      <a:endParaRPr lang="zh-CN" altLang="en-US" sz="1400" dirty="0">
                        <a:latin typeface="+mn-ea"/>
                        <a:ea typeface="+mn-ea"/>
                      </a:endParaRPr>
                    </a:p>
                  </a:txBody>
                  <a:tcPr anchor="ctr"/>
                </a:tc>
                <a:tc>
                  <a:txBody>
                    <a:bodyPr/>
                    <a:lstStyle/>
                    <a:p>
                      <a:r>
                        <a:rPr lang="zh-CN" altLang="en-US" sz="1400" dirty="0" smtClean="0"/>
                        <a:t>获取服务规范、</a:t>
                      </a:r>
                      <a:r>
                        <a:rPr lang="en-US" altLang="zh-CN" sz="1400" dirty="0" err="1" smtClean="0"/>
                        <a:t>WSDL及XSD</a:t>
                      </a:r>
                      <a:endParaRPr lang="zh-CN" altLang="en-US" sz="1400" dirty="0">
                        <a:latin typeface="+mn-ea"/>
                        <a:ea typeface="+mn-ea"/>
                      </a:endParaRPr>
                    </a:p>
                  </a:txBody>
                  <a:tcPr anchor="ctr"/>
                </a:tc>
                <a:tc>
                  <a:txBody>
                    <a:bodyPr/>
                    <a:lstStyle/>
                    <a:p>
                      <a:r>
                        <a:rPr lang="zh-CN" altLang="en-US" sz="1400" dirty="0" smtClean="0"/>
                        <a:t>获取服务对应的规范文档、</a:t>
                      </a:r>
                      <a:r>
                        <a:rPr lang="en-US" altLang="zh-CN" sz="1400" dirty="0" err="1" smtClean="0"/>
                        <a:t>WSDL及XSDL文件</a:t>
                      </a:r>
                      <a:endParaRPr lang="zh-CN" altLang="en-US" sz="1400" dirty="0">
                        <a:latin typeface="+mn-ea"/>
                        <a:ea typeface="+mn-ea"/>
                      </a:endParaRPr>
                    </a:p>
                  </a:txBody>
                  <a:tcPr anchor="ctr"/>
                </a:tc>
                <a:tc>
                  <a:txBody>
                    <a:bodyPr/>
                    <a:lstStyle/>
                    <a:p>
                      <a:r>
                        <a:rPr lang="zh-CN" altLang="en-US" sz="1400" dirty="0" smtClean="0"/>
                        <a:t>服务规范文档、</a:t>
                      </a:r>
                      <a:r>
                        <a:rPr lang="en-US" altLang="zh-CN" sz="1400" dirty="0" err="1" smtClean="0"/>
                        <a:t>WSDL文件及XSD文件</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426379">
                <a:tc>
                  <a:txBody>
                    <a:bodyPr/>
                    <a:lstStyle/>
                    <a:p>
                      <a:r>
                        <a:rPr lang="en-US" altLang="zh-CN" sz="1400" dirty="0" smtClean="0"/>
                        <a:t>5</a:t>
                      </a:r>
                      <a:endParaRPr lang="zh-CN" altLang="en-US" sz="1400" dirty="0">
                        <a:latin typeface="+mn-ea"/>
                        <a:ea typeface="+mn-ea"/>
                      </a:endParaRPr>
                    </a:p>
                  </a:txBody>
                  <a:tcPr anchor="ctr"/>
                </a:tc>
                <a:tc>
                  <a:txBody>
                    <a:bodyPr/>
                    <a:lstStyle/>
                    <a:p>
                      <a:r>
                        <a:rPr lang="zh-CN" altLang="en-US" sz="1400" dirty="0" smtClean="0"/>
                        <a:t>客户端代码开发</a:t>
                      </a:r>
                      <a:endParaRPr lang="zh-CN" altLang="en-US" sz="1400" dirty="0">
                        <a:latin typeface="+mn-ea"/>
                        <a:ea typeface="+mn-ea"/>
                      </a:endParaRPr>
                    </a:p>
                  </a:txBody>
                  <a:tcPr anchor="ctr"/>
                </a:tc>
                <a:tc>
                  <a:txBody>
                    <a:bodyPr/>
                    <a:lstStyle/>
                    <a:p>
                      <a:r>
                        <a:rPr lang="zh-CN" altLang="en-US" sz="1400" dirty="0" smtClean="0"/>
                        <a:t>根据消费指南进行开发</a:t>
                      </a:r>
                      <a:endParaRPr lang="zh-CN" altLang="en-US" sz="1400" dirty="0">
                        <a:latin typeface="+mn-ea"/>
                        <a:ea typeface="+mn-ea"/>
                      </a:endParaRPr>
                    </a:p>
                  </a:txBody>
                  <a:tcPr anchor="ctr"/>
                </a:tc>
                <a:tc>
                  <a:txBody>
                    <a:bodyPr/>
                    <a:lstStyle/>
                    <a:p>
                      <a:endParaRPr lang="zh-CN" altLang="en-US" sz="1400" dirty="0">
                        <a:latin typeface="+mn-ea"/>
                        <a:ea typeface="+mn-ea"/>
                      </a:endParaRPr>
                    </a:p>
                  </a:txBody>
                  <a:tcPr anchor="ctr"/>
                </a:tc>
                <a:tc>
                  <a:txBody>
                    <a:bodyPr/>
                    <a:lstStyle/>
                    <a:p>
                      <a:r>
                        <a:rPr lang="zh-CN" altLang="en-US" sz="1400" dirty="0" smtClean="0"/>
                        <a:t>厂商</a:t>
                      </a:r>
                      <a:endParaRPr lang="zh-CN" altLang="en-US" sz="1400" dirty="0">
                        <a:latin typeface="+mn-ea"/>
                        <a:ea typeface="+mn-ea"/>
                      </a:endParaRPr>
                    </a:p>
                  </a:txBody>
                  <a:tcPr anchor="ctr"/>
                </a:tc>
              </a:tr>
              <a:tr h="595761">
                <a:tc>
                  <a:txBody>
                    <a:bodyPr/>
                    <a:lstStyle/>
                    <a:p>
                      <a:r>
                        <a:rPr lang="en-US" altLang="zh-CN" sz="1400" dirty="0" smtClean="0"/>
                        <a:t>6</a:t>
                      </a:r>
                      <a:endParaRPr lang="zh-CN" altLang="en-US" sz="1400" dirty="0">
                        <a:latin typeface="+mn-ea"/>
                        <a:ea typeface="+mn-ea"/>
                      </a:endParaRPr>
                    </a:p>
                  </a:txBody>
                  <a:tcPr anchor="ctr"/>
                </a:tc>
                <a:tc>
                  <a:txBody>
                    <a:bodyPr/>
                    <a:lstStyle/>
                    <a:p>
                      <a:r>
                        <a:rPr lang="zh-CN" altLang="en-US" sz="1400" dirty="0" smtClean="0"/>
                        <a:t>客户端自测</a:t>
                      </a:r>
                      <a:endParaRPr lang="zh-CN" altLang="en-US" sz="1400" dirty="0">
                        <a:latin typeface="+mn-ea"/>
                        <a:ea typeface="+mn-ea"/>
                      </a:endParaRPr>
                    </a:p>
                  </a:txBody>
                  <a:tcPr anchor="ctr"/>
                </a:tc>
                <a:tc>
                  <a:txBody>
                    <a:bodyPr/>
                    <a:lstStyle/>
                    <a:p>
                      <a:r>
                        <a:rPr lang="zh-CN" altLang="en-US" sz="1400" dirty="0" smtClean="0"/>
                        <a:t>使用模拟器进行自测并测试</a:t>
                      </a:r>
                      <a:r>
                        <a:rPr lang="zh-CN" altLang="en-US" sz="1400" dirty="0" smtClean="0"/>
                        <a:t>通过，若提供方服务已提供，可不使用模拟器</a:t>
                      </a:r>
                      <a:endParaRPr lang="zh-CN" altLang="en-US" sz="1400" dirty="0">
                        <a:latin typeface="+mn-ea"/>
                        <a:ea typeface="+mn-ea"/>
                      </a:endParaRPr>
                    </a:p>
                  </a:txBody>
                  <a:tcPr anchor="ctr"/>
                </a:tc>
                <a:tc>
                  <a:txBody>
                    <a:bodyPr/>
                    <a:lstStyle/>
                    <a:p>
                      <a:r>
                        <a:rPr lang="zh-CN" altLang="en-US" sz="1400" dirty="0" smtClean="0"/>
                        <a:t>测试用例、测试脚本、测试执行记录、测试报告</a:t>
                      </a:r>
                      <a:endParaRPr lang="zh-CN" altLang="en-US" sz="1400" dirty="0">
                        <a:latin typeface="+mn-ea"/>
                        <a:ea typeface="+mn-ea"/>
                      </a:endParaRPr>
                    </a:p>
                  </a:txBody>
                  <a:tcPr anchor="ctr"/>
                </a:tc>
                <a:tc>
                  <a:txBody>
                    <a:bodyPr/>
                    <a:lstStyle/>
                    <a:p>
                      <a:r>
                        <a:rPr lang="zh-CN" altLang="en-US" sz="1400" dirty="0" smtClean="0"/>
                        <a:t>厂商</a:t>
                      </a:r>
                      <a:endParaRPr lang="zh-CN" altLang="en-US" sz="1400" dirty="0">
                        <a:latin typeface="+mn-ea"/>
                        <a:ea typeface="+mn-ea"/>
                      </a:endParaRPr>
                    </a:p>
                  </a:txBody>
                  <a:tcPr anchor="ctr"/>
                </a:tc>
              </a:tr>
              <a:tr h="595761">
                <a:tc>
                  <a:txBody>
                    <a:bodyPr/>
                    <a:lstStyle/>
                    <a:p>
                      <a:r>
                        <a:rPr lang="en-US" altLang="zh-CN" sz="1400" dirty="0" smtClean="0"/>
                        <a:t>7</a:t>
                      </a:r>
                      <a:endParaRPr lang="zh-CN" altLang="en-US" sz="1400" dirty="0">
                        <a:latin typeface="+mn-ea"/>
                        <a:ea typeface="+mn-ea"/>
                      </a:endParaRPr>
                    </a:p>
                  </a:txBody>
                  <a:tcPr anchor="ctr"/>
                </a:tc>
                <a:tc>
                  <a:txBody>
                    <a:bodyPr/>
                    <a:lstStyle/>
                    <a:p>
                      <a:r>
                        <a:rPr lang="zh-CN" altLang="en-US" sz="1400" dirty="0" smtClean="0"/>
                        <a:t>服务联测</a:t>
                      </a:r>
                      <a:endParaRPr lang="zh-CN" altLang="en-US" sz="1400" dirty="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基于</a:t>
                      </a:r>
                      <a:r>
                        <a:rPr lang="en-US" altLang="zh-CN" sz="1400" dirty="0" err="1" smtClean="0">
                          <a:solidFill>
                            <a:schemeClr val="tx1"/>
                          </a:solidFill>
                        </a:rPr>
                        <a:t>ESB提供的ESB服务测试</a:t>
                      </a:r>
                      <a:r>
                        <a:rPr lang="en-US" altLang="zh-CN" sz="1400" dirty="0" err="1" smtClean="0">
                          <a:solidFill>
                            <a:srgbClr val="FF0000"/>
                          </a:solidFill>
                        </a:rPr>
                        <a:t>，省分需先在接口机上生成代理服务</a:t>
                      </a:r>
                      <a:endParaRPr lang="zh-CN" altLang="en-US" sz="1400" dirty="0">
                        <a:solidFill>
                          <a:srgbClr val="FF00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测试用例、测试脚本、测试执行记录、测试报告</a:t>
                      </a:r>
                      <a:endParaRPr lang="zh-CN" altLang="en-US" sz="1400" dirty="0" smtClean="0">
                        <a:latin typeface="+mn-ea"/>
                        <a:ea typeface="+mn-ea"/>
                      </a:endParaRPr>
                    </a:p>
                  </a:txBody>
                  <a:tcPr anchor="ctr"/>
                </a:tc>
                <a:tc>
                  <a:txBody>
                    <a:bodyPr/>
                    <a:lstStyle/>
                    <a:p>
                      <a:r>
                        <a:rPr lang="zh-CN" altLang="en-US" sz="1400" dirty="0" smtClean="0"/>
                        <a:t>厂商</a:t>
                      </a:r>
                      <a:r>
                        <a:rPr lang="en-US" altLang="zh-CN" sz="1400" dirty="0" smtClean="0"/>
                        <a:t>/ESB</a:t>
                      </a:r>
                      <a:endParaRPr lang="zh-CN" altLang="en-US" sz="1400" dirty="0">
                        <a:latin typeface="+mn-ea"/>
                        <a:ea typeface="+mn-ea"/>
                      </a:endParaRPr>
                    </a:p>
                  </a:txBody>
                  <a:tcPr anchor="ctr"/>
                </a:tc>
              </a:tr>
            </a:tbl>
          </a:graphicData>
        </a:graphic>
      </p:graphicFrame>
    </p:spTree>
    <p:extLst>
      <p:ext uri="{BB962C8B-B14F-4D97-AF65-F5344CB8AC3E}">
        <p14:creationId xmlns:p14="http://schemas.microsoft.com/office/powerpoint/2010/main" val="180172730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ODI服务开发流程说明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86420600"/>
              </p:ext>
            </p:extLst>
          </p:nvPr>
        </p:nvGraphicFramePr>
        <p:xfrm>
          <a:off x="179512" y="1038632"/>
          <a:ext cx="8856984" cy="5630729"/>
        </p:xfrm>
        <a:graphic>
          <a:graphicData uri="http://schemas.openxmlformats.org/drawingml/2006/table">
            <a:tbl>
              <a:tblPr firstRow="1" bandRow="1">
                <a:tableStyleId>{00A15C55-8517-42AA-B614-E9B94910E393}</a:tableStyleId>
              </a:tblPr>
              <a:tblGrid>
                <a:gridCol w="427579"/>
                <a:gridCol w="1565242"/>
                <a:gridCol w="2183643"/>
                <a:gridCol w="3642115"/>
                <a:gridCol w="1038405"/>
              </a:tblGrid>
              <a:tr h="421151">
                <a:tc>
                  <a:txBody>
                    <a:bodyPr/>
                    <a:lstStyle/>
                    <a:p>
                      <a:r>
                        <a:rPr lang="zh-CN" altLang="en-US" dirty="0" smtClean="0"/>
                        <a:t>序</a:t>
                      </a:r>
                      <a:endParaRPr lang="zh-CN" altLang="en-US" dirty="0"/>
                    </a:p>
                  </a:txBody>
                  <a:tcPr/>
                </a:tc>
                <a:tc>
                  <a:txBody>
                    <a:bodyPr/>
                    <a:lstStyle/>
                    <a:p>
                      <a:r>
                        <a:rPr lang="zh-CN" altLang="en-US" dirty="0" smtClean="0"/>
                        <a:t>步骤</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关联文档</a:t>
                      </a:r>
                      <a:endParaRPr lang="zh-CN" altLang="en-US" dirty="0"/>
                    </a:p>
                  </a:txBody>
                  <a:tcPr/>
                </a:tc>
                <a:tc>
                  <a:txBody>
                    <a:bodyPr/>
                    <a:lstStyle/>
                    <a:p>
                      <a:r>
                        <a:rPr lang="zh-CN" altLang="en-US" dirty="0" smtClean="0"/>
                        <a:t>责任方</a:t>
                      </a:r>
                      <a:endParaRPr lang="zh-CN" altLang="en-US" dirty="0"/>
                    </a:p>
                  </a:txBody>
                  <a:tcPr/>
                </a:tc>
              </a:tr>
              <a:tr h="1073071">
                <a:tc>
                  <a:txBody>
                    <a:bodyPr/>
                    <a:lstStyle/>
                    <a:p>
                      <a:r>
                        <a:rPr lang="en-US" altLang="zh-CN" sz="1400" dirty="0" smtClean="0"/>
                        <a:t>0</a:t>
                      </a:r>
                      <a:endParaRPr lang="zh-CN" altLang="en-US" sz="1400" dirty="0">
                        <a:latin typeface="+mn-ea"/>
                        <a:ea typeface="+mn-ea"/>
                      </a:endParaRPr>
                    </a:p>
                  </a:txBody>
                  <a:tcPr anchor="ctr"/>
                </a:tc>
                <a:tc>
                  <a:txBody>
                    <a:bodyPr/>
                    <a:lstStyle/>
                    <a:p>
                      <a:r>
                        <a:rPr lang="zh-CN" altLang="en-US" sz="1400" dirty="0" smtClean="0"/>
                        <a:t>开发准备</a:t>
                      </a:r>
                      <a:endParaRPr lang="zh-CN" altLang="en-US" sz="1400" dirty="0">
                        <a:latin typeface="+mn-ea"/>
                        <a:ea typeface="+mn-ea"/>
                      </a:endParaRPr>
                    </a:p>
                  </a:txBody>
                  <a:tcPr anchor="ctr"/>
                </a:tc>
                <a:tc>
                  <a:txBody>
                    <a:bodyPr/>
                    <a:lstStyle/>
                    <a:p>
                      <a:r>
                        <a:rPr lang="zh-CN" altLang="en-US" sz="1400" dirty="0" smtClean="0"/>
                        <a:t>了解总体互联方案及各种服务特点</a:t>
                      </a:r>
                      <a:endParaRPr lang="zh-CN" altLang="en-US" sz="1400" dirty="0">
                        <a:latin typeface="+mn-ea"/>
                        <a:ea typeface="+mn-ea"/>
                      </a:endParaRPr>
                    </a:p>
                  </a:txBody>
                  <a:tcPr anchor="ctr"/>
                </a:tc>
                <a:tc>
                  <a:txBody>
                    <a:bodyPr/>
                    <a:lstStyle/>
                    <a:p>
                      <a:r>
                        <a:rPr lang="en-US" altLang="zh-CN" sz="1400" dirty="0" smtClean="0"/>
                        <a:t>《</a:t>
                      </a:r>
                      <a:r>
                        <a:rPr lang="zh-CN" altLang="en-US" sz="1400" dirty="0" smtClean="0"/>
                        <a:t>中国联通</a:t>
                      </a:r>
                      <a:r>
                        <a:rPr lang="en-US" altLang="zh-CN" sz="1400" dirty="0" smtClean="0"/>
                        <a:t>U-Cloud</a:t>
                      </a:r>
                      <a:r>
                        <a:rPr lang="zh-CN" altLang="en-US" sz="1400" dirty="0" smtClean="0"/>
                        <a:t>集团系统互连集成</a:t>
                      </a:r>
                      <a:r>
                        <a:rPr lang="zh-CN" altLang="en-US" sz="1400" dirty="0" smtClean="0"/>
                        <a:t>方案</a:t>
                      </a:r>
                      <a:r>
                        <a:rPr lang="en-US" altLang="zh-CN" sz="1400" dirty="0" smtClean="0"/>
                        <a:t>》、《</a:t>
                      </a:r>
                      <a:r>
                        <a:rPr lang="zh-CN" altLang="en-US" sz="1400" dirty="0" smtClean="0"/>
                        <a:t>中国联通</a:t>
                      </a:r>
                      <a:r>
                        <a:rPr lang="en-US" altLang="zh-CN" sz="1400" dirty="0" smtClean="0"/>
                        <a:t>U-Cloud</a:t>
                      </a:r>
                      <a:r>
                        <a:rPr lang="zh-CN" altLang="en-US" sz="1400" dirty="0" smtClean="0"/>
                        <a:t>与省分系统互连集成</a:t>
                      </a:r>
                      <a:r>
                        <a:rPr lang="zh-CN" altLang="en-US" sz="1400" dirty="0" smtClean="0"/>
                        <a:t>方案</a:t>
                      </a:r>
                      <a:r>
                        <a:rPr lang="en-US" altLang="zh-CN" sz="1400" dirty="0" smtClean="0"/>
                        <a:t>》、《</a:t>
                      </a:r>
                      <a:r>
                        <a:rPr lang="zh-CN" altLang="en-US" sz="1400" dirty="0" smtClean="0"/>
                        <a:t>中国联通</a:t>
                      </a:r>
                      <a:r>
                        <a:rPr lang="en-US" altLang="zh-CN" sz="1400" dirty="0" smtClean="0"/>
                        <a:t>U-CLOUD ESB</a:t>
                      </a:r>
                      <a:r>
                        <a:rPr lang="zh-CN" altLang="en-US" sz="1400" dirty="0" smtClean="0"/>
                        <a:t>服务规范总体</a:t>
                      </a:r>
                      <a:r>
                        <a:rPr lang="zh-CN" altLang="en-US" sz="1400" dirty="0" smtClean="0"/>
                        <a:t>说明</a:t>
                      </a:r>
                      <a:r>
                        <a:rPr lang="en-US" altLang="zh-CN" sz="1400" dirty="0" smtClean="0"/>
                        <a:t>》</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588458">
                <a:tc>
                  <a:txBody>
                    <a:bodyPr/>
                    <a:lstStyle/>
                    <a:p>
                      <a:r>
                        <a:rPr lang="en-US" altLang="zh-CN" sz="1400" dirty="0" smtClean="0"/>
                        <a:t>1</a:t>
                      </a:r>
                      <a:endParaRPr lang="zh-CN" altLang="en-US" sz="1400" dirty="0">
                        <a:latin typeface="+mn-ea"/>
                        <a:ea typeface="+mn-ea"/>
                      </a:endParaRPr>
                    </a:p>
                  </a:txBody>
                  <a:tcPr anchor="ctr"/>
                </a:tc>
                <a:tc>
                  <a:txBody>
                    <a:bodyPr/>
                    <a:lstStyle/>
                    <a:p>
                      <a:r>
                        <a:rPr lang="zh-CN" altLang="en-US" sz="1400" dirty="0" smtClean="0"/>
                        <a:t>理清需提供</a:t>
                      </a:r>
                      <a:r>
                        <a:rPr lang="en-US" altLang="zh-CN" sz="1400" dirty="0" smtClean="0"/>
                        <a:t>ODI</a:t>
                      </a:r>
                      <a:r>
                        <a:rPr lang="zh-CN" altLang="en-US" sz="1400" dirty="0" smtClean="0"/>
                        <a:t>服务</a:t>
                      </a:r>
                      <a:r>
                        <a:rPr lang="en-US" altLang="zh-CN" sz="1400" dirty="0" err="1" smtClean="0"/>
                        <a:t>范围</a:t>
                      </a:r>
                      <a:endParaRPr lang="zh-CN" altLang="en-US" sz="1400" dirty="0">
                        <a:latin typeface="+mn-ea"/>
                        <a:ea typeface="+mn-ea"/>
                      </a:endParaRPr>
                    </a:p>
                  </a:txBody>
                  <a:tcPr anchor="ctr"/>
                </a:tc>
                <a:tc>
                  <a:txBody>
                    <a:bodyPr/>
                    <a:lstStyle/>
                    <a:p>
                      <a:r>
                        <a:rPr lang="zh-CN" altLang="en-US" sz="1400" dirty="0" smtClean="0"/>
                        <a:t>确定作为数据源端以及数据目标端的</a:t>
                      </a:r>
                      <a:r>
                        <a:rPr lang="en-US" altLang="zh-CN" sz="1400" dirty="0" err="1" smtClean="0"/>
                        <a:t>ODI服务清单</a:t>
                      </a:r>
                      <a:endParaRPr lang="zh-CN" altLang="en-US" sz="1400" dirty="0">
                        <a:latin typeface="+mn-ea"/>
                        <a:ea typeface="+mn-ea"/>
                      </a:endParaRPr>
                    </a:p>
                  </a:txBody>
                  <a:tcPr anchor="ctr"/>
                </a:tc>
                <a:tc>
                  <a:txBody>
                    <a:bodyPr/>
                    <a:lstStyle/>
                    <a:p>
                      <a:r>
                        <a:rPr lang="zh-CN" altLang="en-US" sz="1400" dirty="0" smtClean="0"/>
                        <a:t>服务清单</a:t>
                      </a:r>
                      <a:r>
                        <a:rPr lang="en-US" altLang="zh-CN" sz="1400" dirty="0" smtClean="0"/>
                        <a:t>.</a:t>
                      </a:r>
                      <a:r>
                        <a:rPr lang="en-US" altLang="zh-CN" sz="1400" dirty="0" err="1" smtClean="0"/>
                        <a:t>xlsx</a:t>
                      </a:r>
                      <a:r>
                        <a:rPr lang="en-US" altLang="zh-CN" sz="1400" dirty="0" smtClean="0"/>
                        <a:t>、</a:t>
                      </a:r>
                      <a:r>
                        <a:rPr lang="zh-CN" altLang="en-US" sz="1400" dirty="0" smtClean="0"/>
                        <a:t>追踪关系</a:t>
                      </a:r>
                      <a:r>
                        <a:rPr lang="en-US" altLang="zh-CN" sz="1400" dirty="0" smtClean="0"/>
                        <a:t>.</a:t>
                      </a:r>
                      <a:r>
                        <a:rPr lang="en-US" altLang="zh-CN" sz="1400" dirty="0" err="1" smtClean="0"/>
                        <a:t>xlsx、接口需求文档</a:t>
                      </a:r>
                      <a:endParaRPr lang="zh-CN" altLang="en-US" sz="1400" dirty="0">
                        <a:latin typeface="+mn-ea"/>
                        <a:ea typeface="+mn-ea"/>
                      </a:endParaRPr>
                    </a:p>
                  </a:txBody>
                  <a:tcPr anchor="ctr"/>
                </a:tc>
                <a:tc>
                  <a:txBody>
                    <a:bodyPr/>
                    <a:lstStyle/>
                    <a:p>
                      <a:r>
                        <a:rPr lang="en-US" altLang="zh-CN" sz="1400" dirty="0" smtClean="0"/>
                        <a:t>ESB/</a:t>
                      </a:r>
                      <a:r>
                        <a:rPr lang="en-US" altLang="zh-CN" sz="1400" dirty="0" err="1" smtClean="0"/>
                        <a:t>核心设计组</a:t>
                      </a:r>
                      <a:endParaRPr lang="zh-CN" altLang="en-US" sz="1400" dirty="0">
                        <a:latin typeface="+mn-ea"/>
                        <a:ea typeface="+mn-ea"/>
                      </a:endParaRPr>
                    </a:p>
                  </a:txBody>
                  <a:tcPr anchor="ctr"/>
                </a:tc>
              </a:tr>
              <a:tr h="1012646">
                <a:tc>
                  <a:txBody>
                    <a:bodyPr/>
                    <a:lstStyle/>
                    <a:p>
                      <a:r>
                        <a:rPr lang="en-US" altLang="zh-CN" sz="1400" dirty="0" smtClean="0"/>
                        <a:t>2</a:t>
                      </a:r>
                      <a:endParaRPr lang="zh-CN" altLang="en-US" sz="1400" dirty="0">
                        <a:latin typeface="+mn-ea"/>
                        <a:ea typeface="+mn-ea"/>
                      </a:endParaRPr>
                    </a:p>
                  </a:txBody>
                  <a:tcPr anchor="ctr"/>
                </a:tc>
                <a:tc>
                  <a:txBody>
                    <a:bodyPr/>
                    <a:lstStyle/>
                    <a:p>
                      <a:r>
                        <a:rPr lang="zh-CN" altLang="en-US" sz="1400" dirty="0" smtClean="0"/>
                        <a:t>学习</a:t>
                      </a:r>
                      <a:r>
                        <a:rPr lang="en-US" altLang="zh-CN" sz="1400" dirty="0" err="1" smtClean="0"/>
                        <a:t>ODI服务开发方法</a:t>
                      </a:r>
                      <a:endParaRPr lang="zh-CN" altLang="en-US" sz="1400" dirty="0">
                        <a:latin typeface="+mn-ea"/>
                        <a:ea typeface="+mn-ea"/>
                      </a:endParaRPr>
                    </a:p>
                  </a:txBody>
                  <a:tcPr anchor="ctr"/>
                </a:tc>
                <a:tc>
                  <a:txBody>
                    <a:bodyPr/>
                    <a:lstStyle/>
                    <a:p>
                      <a:r>
                        <a:rPr lang="zh-CN" altLang="en-US" sz="1400" dirty="0" smtClean="0"/>
                        <a:t>了解作为数据源端及数据目标端待完成开发工作</a:t>
                      </a:r>
                      <a:endParaRPr lang="zh-CN" altLang="en-US" sz="1400" dirty="0">
                        <a:latin typeface="+mn-ea"/>
                        <a:ea typeface="+mn-ea"/>
                      </a:endParaRPr>
                    </a:p>
                  </a:txBody>
                  <a:tcPr anchor="ctr"/>
                </a:tc>
                <a:tc>
                  <a:txBody>
                    <a:bodyPr/>
                    <a:lstStyle/>
                    <a:p>
                      <a:r>
                        <a:rPr lang="en-US" altLang="zh-CN" sz="1400" dirty="0" smtClean="0"/>
                        <a:t>《</a:t>
                      </a:r>
                      <a:r>
                        <a:rPr lang="zh-CN" altLang="en-US" sz="1400" dirty="0" smtClean="0"/>
                        <a:t>中国联通</a:t>
                      </a:r>
                      <a:r>
                        <a:rPr lang="en-US" altLang="zh-CN" sz="1400" dirty="0" smtClean="0"/>
                        <a:t>U-Cloud </a:t>
                      </a:r>
                      <a:r>
                        <a:rPr lang="en-US" altLang="zh-CN" sz="1400" dirty="0" err="1" smtClean="0"/>
                        <a:t>PaaS</a:t>
                      </a:r>
                      <a:r>
                        <a:rPr lang="zh-CN" altLang="en-US" sz="1400" dirty="0" smtClean="0"/>
                        <a:t>平台</a:t>
                      </a:r>
                      <a:r>
                        <a:rPr lang="en-US" altLang="zh-CN" sz="1400" dirty="0" smtClean="0"/>
                        <a:t>-</a:t>
                      </a:r>
                      <a:r>
                        <a:rPr lang="zh-CN" altLang="en-US" sz="1400" dirty="0" smtClean="0"/>
                        <a:t>业务服务实现</a:t>
                      </a:r>
                      <a:r>
                        <a:rPr lang="zh-CN" altLang="en-US" sz="1400" dirty="0" smtClean="0"/>
                        <a:t>指南</a:t>
                      </a:r>
                      <a:r>
                        <a:rPr lang="en-US" altLang="zh-CN" sz="1400" dirty="0" smtClean="0"/>
                        <a:t>》</a:t>
                      </a:r>
                      <a:endParaRPr lang="en-US" altLang="zh-CN" sz="1400" dirty="0" smtClean="0"/>
                    </a:p>
                    <a:p>
                      <a:r>
                        <a:rPr lang="en-US" altLang="zh-CN" sz="1400" dirty="0" smtClean="0"/>
                        <a:t>《</a:t>
                      </a:r>
                      <a:r>
                        <a:rPr lang="zh-CN" altLang="en-US" sz="1400" dirty="0" smtClean="0"/>
                        <a:t>中国联通</a:t>
                      </a:r>
                      <a:r>
                        <a:rPr lang="en-US" altLang="zh-CN" sz="1400" dirty="0" smtClean="0"/>
                        <a:t>U-Cloud </a:t>
                      </a:r>
                      <a:r>
                        <a:rPr lang="en-US" altLang="zh-CN" sz="1400" dirty="0" err="1" smtClean="0"/>
                        <a:t>PaaS</a:t>
                      </a:r>
                      <a:r>
                        <a:rPr lang="zh-CN" altLang="en-US" sz="1400" dirty="0" smtClean="0"/>
                        <a:t>平台</a:t>
                      </a:r>
                      <a:r>
                        <a:rPr lang="en-US" altLang="zh-CN" sz="1400" dirty="0" smtClean="0"/>
                        <a:t>-</a:t>
                      </a:r>
                      <a:r>
                        <a:rPr lang="zh-CN" altLang="en-US" sz="1400" dirty="0" smtClean="0"/>
                        <a:t>业务服务消费</a:t>
                      </a:r>
                      <a:r>
                        <a:rPr lang="zh-CN" altLang="en-US" sz="1400" dirty="0" smtClean="0"/>
                        <a:t>指南</a:t>
                      </a:r>
                      <a:r>
                        <a:rPr lang="en-US" altLang="zh-CN" sz="1400" dirty="0" smtClean="0"/>
                        <a:t>》</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588458">
                <a:tc>
                  <a:txBody>
                    <a:bodyPr/>
                    <a:lstStyle/>
                    <a:p>
                      <a:r>
                        <a:rPr lang="en-US" altLang="zh-CN" sz="1400" dirty="0" smtClean="0"/>
                        <a:t>3</a:t>
                      </a:r>
                      <a:endParaRPr lang="zh-CN" altLang="en-US" sz="1400" dirty="0">
                        <a:latin typeface="+mn-ea"/>
                        <a:ea typeface="+mn-ea"/>
                      </a:endParaRPr>
                    </a:p>
                  </a:txBody>
                  <a:tcPr anchor="ctr"/>
                </a:tc>
                <a:tc>
                  <a:txBody>
                    <a:bodyPr/>
                    <a:lstStyle/>
                    <a:p>
                      <a:r>
                        <a:rPr lang="zh-CN" altLang="en-US" sz="1400" dirty="0" smtClean="0"/>
                        <a:t>获取服务规范、建表脚本</a:t>
                      </a:r>
                      <a:endParaRPr lang="zh-CN" altLang="en-US" sz="1400" dirty="0">
                        <a:latin typeface="+mn-ea"/>
                        <a:ea typeface="+mn-ea"/>
                      </a:endParaRPr>
                    </a:p>
                  </a:txBody>
                  <a:tcPr anchor="ctr"/>
                </a:tc>
                <a:tc>
                  <a:txBody>
                    <a:bodyPr/>
                    <a:lstStyle/>
                    <a:p>
                      <a:r>
                        <a:rPr lang="zh-CN" altLang="en-US" sz="1400" dirty="0" smtClean="0"/>
                        <a:t>获取服务对应的规范文档及建表脚本文件</a:t>
                      </a:r>
                      <a:endParaRPr lang="zh-CN" altLang="en-US" sz="1400" dirty="0">
                        <a:latin typeface="+mn-ea"/>
                        <a:ea typeface="+mn-ea"/>
                      </a:endParaRPr>
                    </a:p>
                  </a:txBody>
                  <a:tcPr anchor="ctr"/>
                </a:tc>
                <a:tc>
                  <a:txBody>
                    <a:bodyPr/>
                    <a:lstStyle/>
                    <a:p>
                      <a:r>
                        <a:rPr lang="zh-CN" altLang="en-US" sz="1400" dirty="0" smtClean="0"/>
                        <a:t>服务规范文档、建表脚本</a:t>
                      </a:r>
                      <a:endParaRPr lang="zh-CN" altLang="en-US" sz="1400" dirty="0">
                        <a:latin typeface="+mn-ea"/>
                        <a:ea typeface="+mn-ea"/>
                      </a:endParaRPr>
                    </a:p>
                  </a:txBody>
                  <a:tcPr anchor="ctr"/>
                </a:tc>
                <a:tc>
                  <a:txBody>
                    <a:bodyPr/>
                    <a:lstStyle/>
                    <a:p>
                      <a:r>
                        <a:rPr lang="en-US" altLang="zh-CN" sz="1400" dirty="0" smtClean="0"/>
                        <a:t>ESB</a:t>
                      </a:r>
                      <a:endParaRPr lang="zh-CN" altLang="en-US" sz="1400" dirty="0">
                        <a:latin typeface="+mn-ea"/>
                        <a:ea typeface="+mn-ea"/>
                      </a:endParaRPr>
                    </a:p>
                  </a:txBody>
                  <a:tcPr anchor="ctr"/>
                </a:tc>
              </a:tr>
              <a:tr h="783984">
                <a:tc>
                  <a:txBody>
                    <a:bodyPr/>
                    <a:lstStyle/>
                    <a:p>
                      <a:r>
                        <a:rPr lang="en-US" altLang="zh-CN" sz="1400" dirty="0" smtClean="0"/>
                        <a:t>4</a:t>
                      </a:r>
                      <a:endParaRPr lang="zh-CN" altLang="en-US" sz="1400" dirty="0">
                        <a:latin typeface="+mn-ea"/>
                        <a:ea typeface="+mn-ea"/>
                      </a:endParaRPr>
                    </a:p>
                  </a:txBody>
                  <a:tcPr anchor="ctr"/>
                </a:tc>
                <a:tc>
                  <a:txBody>
                    <a:bodyPr/>
                    <a:lstStyle/>
                    <a:p>
                      <a:r>
                        <a:rPr lang="zh-CN" altLang="en-US" sz="1400" dirty="0" smtClean="0"/>
                        <a:t>建表并反馈</a:t>
                      </a:r>
                      <a:endParaRPr lang="zh-CN" altLang="en-US" sz="1400" dirty="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创建接口表并反馈数据库信息。</a:t>
                      </a:r>
                      <a:r>
                        <a:rPr lang="zh-CN" altLang="en-US" sz="1400" dirty="0" smtClean="0">
                          <a:solidFill>
                            <a:srgbClr val="FF0000"/>
                          </a:solidFill>
                        </a:rPr>
                        <a:t>省分需将接口表创建在接口机上。</a:t>
                      </a:r>
                      <a:endParaRPr lang="zh-CN" altLang="en-US" sz="1400" dirty="0" smtClean="0">
                        <a:solidFill>
                          <a:srgbClr val="FF0000"/>
                        </a:solidFill>
                        <a:latin typeface="+mn-ea"/>
                        <a:ea typeface="+mn-ea"/>
                      </a:endParaRPr>
                    </a:p>
                  </a:txBody>
                  <a:tcPr anchor="ctr"/>
                </a:tc>
                <a:tc>
                  <a:txBody>
                    <a:bodyPr/>
                    <a:lstStyle/>
                    <a:p>
                      <a:r>
                        <a:rPr lang="en-US" altLang="zh-CN" sz="1400" dirty="0" smtClean="0"/>
                        <a:t>《</a:t>
                      </a:r>
                      <a:r>
                        <a:rPr lang="zh-CN" altLang="en-US" sz="1400" dirty="0" smtClean="0"/>
                        <a:t>中国联通</a:t>
                      </a:r>
                      <a:r>
                        <a:rPr lang="en-US" altLang="zh-CN" sz="1400" dirty="0" smtClean="0"/>
                        <a:t>_</a:t>
                      </a:r>
                      <a:r>
                        <a:rPr lang="en-US" altLang="zh-CN" sz="1400" dirty="0" err="1" smtClean="0"/>
                        <a:t>UCloud_T_XX</a:t>
                      </a:r>
                      <a:r>
                        <a:rPr lang="zh-CN" altLang="en-US" sz="1400" dirty="0" smtClean="0"/>
                        <a:t>模块</a:t>
                      </a:r>
                      <a:r>
                        <a:rPr lang="en-US" altLang="zh-CN" sz="1400" dirty="0" smtClean="0"/>
                        <a:t>ESB</a:t>
                      </a:r>
                      <a:r>
                        <a:rPr lang="zh-CN" altLang="en-US" sz="1400" dirty="0" smtClean="0"/>
                        <a:t>接入服务信息反馈表模版</a:t>
                      </a:r>
                      <a:r>
                        <a:rPr lang="en-US" altLang="zh-CN" sz="1400" dirty="0" smtClean="0"/>
                        <a:t>》</a:t>
                      </a:r>
                      <a:endParaRPr lang="zh-CN" altLang="en-US" sz="1400" dirty="0">
                        <a:latin typeface="+mn-ea"/>
                        <a:ea typeface="+mn-ea"/>
                      </a:endParaRPr>
                    </a:p>
                  </a:txBody>
                  <a:tcPr anchor="ctr"/>
                </a:tc>
                <a:tc>
                  <a:txBody>
                    <a:bodyPr/>
                    <a:lstStyle/>
                    <a:p>
                      <a:r>
                        <a:rPr lang="zh-CN" altLang="en-US" sz="1400" dirty="0" smtClean="0"/>
                        <a:t>厂商</a:t>
                      </a:r>
                      <a:endParaRPr lang="zh-CN" altLang="en-US" sz="1400" dirty="0">
                        <a:latin typeface="+mn-ea"/>
                        <a:ea typeface="+mn-ea"/>
                      </a:endParaRPr>
                    </a:p>
                  </a:txBody>
                  <a:tcPr anchor="ctr"/>
                </a:tc>
              </a:tr>
              <a:tr h="588458">
                <a:tc>
                  <a:txBody>
                    <a:bodyPr/>
                    <a:lstStyle/>
                    <a:p>
                      <a:r>
                        <a:rPr lang="en-US" altLang="zh-CN" sz="1400" dirty="0" smtClean="0"/>
                        <a:t>6</a:t>
                      </a:r>
                      <a:endParaRPr lang="zh-CN" altLang="en-US" sz="1400" dirty="0">
                        <a:latin typeface="+mn-ea"/>
                        <a:ea typeface="+mn-ea"/>
                      </a:endParaRPr>
                    </a:p>
                  </a:txBody>
                  <a:tcPr anchor="ctr"/>
                </a:tc>
                <a:tc>
                  <a:txBody>
                    <a:bodyPr/>
                    <a:lstStyle/>
                    <a:p>
                      <a:r>
                        <a:rPr lang="zh-CN" altLang="en-US" sz="1400" dirty="0" smtClean="0"/>
                        <a:t>代码开发自测</a:t>
                      </a:r>
                      <a:endParaRPr lang="zh-CN" altLang="en-US" sz="1400" dirty="0">
                        <a:latin typeface="+mn-ea"/>
                        <a:ea typeface="+mn-ea"/>
                      </a:endParaRPr>
                    </a:p>
                  </a:txBody>
                  <a:tcPr anchor="ctr"/>
                </a:tc>
                <a:tc>
                  <a:txBody>
                    <a:bodyPr/>
                    <a:lstStyle/>
                    <a:p>
                      <a:r>
                        <a:rPr lang="zh-CN" altLang="en-US" sz="1400" dirty="0" smtClean="0"/>
                        <a:t>进行代码开发并测试</a:t>
                      </a:r>
                      <a:endParaRPr lang="zh-CN" altLang="en-US" sz="1400" dirty="0">
                        <a:latin typeface="+mn-ea"/>
                        <a:ea typeface="+mn-ea"/>
                      </a:endParaRPr>
                    </a:p>
                  </a:txBody>
                  <a:tcPr anchor="ctr"/>
                </a:tc>
                <a:tc>
                  <a:txBody>
                    <a:bodyPr/>
                    <a:lstStyle/>
                    <a:p>
                      <a:r>
                        <a:rPr lang="zh-CN" altLang="en-US" sz="1400" dirty="0" smtClean="0"/>
                        <a:t>测试用例、测试脚本、测试执行记录、测试报告</a:t>
                      </a:r>
                      <a:endParaRPr lang="zh-CN" altLang="en-US" sz="1400" dirty="0">
                        <a:latin typeface="+mn-ea"/>
                        <a:ea typeface="+mn-ea"/>
                      </a:endParaRPr>
                    </a:p>
                  </a:txBody>
                  <a:tcPr anchor="ctr"/>
                </a:tc>
                <a:tc>
                  <a:txBody>
                    <a:bodyPr/>
                    <a:lstStyle/>
                    <a:p>
                      <a:r>
                        <a:rPr lang="zh-CN" altLang="en-US" sz="1400" dirty="0" smtClean="0"/>
                        <a:t>厂商</a:t>
                      </a:r>
                      <a:endParaRPr lang="zh-CN" altLang="en-US" sz="1400" dirty="0">
                        <a:latin typeface="+mn-ea"/>
                        <a:ea typeface="+mn-ea"/>
                      </a:endParaRPr>
                    </a:p>
                  </a:txBody>
                  <a:tcPr anchor="ctr"/>
                </a:tc>
              </a:tr>
              <a:tr h="574503">
                <a:tc>
                  <a:txBody>
                    <a:bodyPr/>
                    <a:lstStyle/>
                    <a:p>
                      <a:r>
                        <a:rPr lang="en-US" altLang="zh-CN" sz="1400" dirty="0" smtClean="0"/>
                        <a:t>7</a:t>
                      </a:r>
                      <a:endParaRPr lang="zh-CN" altLang="en-US" sz="1400" dirty="0">
                        <a:latin typeface="+mn-ea"/>
                        <a:ea typeface="+mn-ea"/>
                      </a:endParaRPr>
                    </a:p>
                  </a:txBody>
                  <a:tcPr anchor="ctr"/>
                </a:tc>
                <a:tc>
                  <a:txBody>
                    <a:bodyPr/>
                    <a:lstStyle/>
                    <a:p>
                      <a:r>
                        <a:rPr lang="en-US" altLang="zh-CN" sz="1400" dirty="0" err="1" smtClean="0"/>
                        <a:t>ODI服务封装测试</a:t>
                      </a:r>
                      <a:endParaRPr lang="zh-CN" altLang="en-US" sz="1400" dirty="0">
                        <a:latin typeface="+mn-ea"/>
                        <a:ea typeface="+mn-ea"/>
                      </a:endParaRPr>
                    </a:p>
                  </a:txBody>
                  <a:tcPr anchor="ctr"/>
                </a:tc>
                <a:tc>
                  <a:txBody>
                    <a:bodyPr/>
                    <a:lstStyle/>
                    <a:p>
                      <a:r>
                        <a:rPr lang="en-US" altLang="zh-CN" sz="1400" dirty="0" err="1" smtClean="0"/>
                        <a:t>ESB进行ODI服务封装</a:t>
                      </a:r>
                      <a:r>
                        <a:rPr lang="zh-CN" altLang="en-US" sz="1400" dirty="0" smtClean="0"/>
                        <a:t>及测试</a:t>
                      </a:r>
                      <a:endParaRPr lang="zh-CN" altLang="en-US" sz="1400" dirty="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mn-ea"/>
                        <a:ea typeface="+mn-ea"/>
                      </a:endParaRPr>
                    </a:p>
                  </a:txBody>
                  <a:tcPr anchor="ctr"/>
                </a:tc>
                <a:tc>
                  <a:txBody>
                    <a:bodyPr/>
                    <a:lstStyle/>
                    <a:p>
                      <a:r>
                        <a:rPr lang="en-US" altLang="zh-CN" sz="1400" dirty="0" smtClean="0"/>
                        <a:t>ESB/</a:t>
                      </a:r>
                      <a:r>
                        <a:rPr lang="en-US" altLang="zh-CN" sz="1400" dirty="0" err="1" smtClean="0"/>
                        <a:t>厂商</a:t>
                      </a:r>
                      <a:endParaRPr lang="zh-CN" altLang="en-US" sz="1400" dirty="0">
                        <a:latin typeface="+mn-ea"/>
                        <a:ea typeface="+mn-ea"/>
                      </a:endParaRPr>
                    </a:p>
                  </a:txBody>
                  <a:tcPr anchor="ctr"/>
                </a:tc>
              </a:tr>
            </a:tbl>
          </a:graphicData>
        </a:graphic>
      </p:graphicFrame>
    </p:spTree>
    <p:extLst>
      <p:ext uri="{BB962C8B-B14F-4D97-AF65-F5344CB8AC3E}">
        <p14:creationId xmlns:p14="http://schemas.microsoft.com/office/powerpoint/2010/main" val="419349070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六边形 3"/>
          <p:cNvSpPr/>
          <p:nvPr/>
        </p:nvSpPr>
        <p:spPr>
          <a:xfrm>
            <a:off x="1143000" y="337810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3</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5" name="矩形 4"/>
          <p:cNvSpPr/>
          <p:nvPr/>
        </p:nvSpPr>
        <p:spPr>
          <a:xfrm>
            <a:off x="2071688" y="3378100"/>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项目计划及接口改造时间要求</a:t>
            </a:r>
          </a:p>
        </p:txBody>
      </p:sp>
      <p:cxnSp>
        <p:nvCxnSpPr>
          <p:cNvPr id="6" name="直接连接符 5"/>
          <p:cNvCxnSpPr>
            <a:cxnSpLocks noChangeShapeType="1"/>
            <a:stCxn id="4" idx="2"/>
            <a:endCxn id="5" idx="1"/>
          </p:cNvCxnSpPr>
          <p:nvPr/>
        </p:nvCxnSpPr>
        <p:spPr bwMode="auto">
          <a:xfrm>
            <a:off x="1714500" y="3627338"/>
            <a:ext cx="357188" cy="1587"/>
          </a:xfrm>
          <a:prstGeom prst="line">
            <a:avLst/>
          </a:prstGeom>
          <a:noFill/>
          <a:ln w="28575" algn="ctr">
            <a:solidFill>
              <a:srgbClr val="000000"/>
            </a:solidFill>
            <a:round/>
            <a:headEnd/>
            <a:tailEnd/>
          </a:ln>
        </p:spPr>
      </p:cxnSp>
      <p:sp>
        <p:nvSpPr>
          <p:cNvPr id="7" name="六边形 6"/>
          <p:cNvSpPr/>
          <p:nvPr/>
        </p:nvSpPr>
        <p:spPr>
          <a:xfrm>
            <a:off x="1143000" y="409247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4</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2071688" y="4092475"/>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业务服务开发总体流程</a:t>
            </a:r>
          </a:p>
        </p:txBody>
      </p:sp>
      <p:cxnSp>
        <p:nvCxnSpPr>
          <p:cNvPr id="9" name="直接连接符 8"/>
          <p:cNvCxnSpPr>
            <a:cxnSpLocks noChangeShapeType="1"/>
            <a:stCxn id="7" idx="2"/>
            <a:endCxn id="8" idx="1"/>
          </p:cNvCxnSpPr>
          <p:nvPr/>
        </p:nvCxnSpPr>
        <p:spPr bwMode="auto">
          <a:xfrm>
            <a:off x="1714500" y="4341713"/>
            <a:ext cx="357188" cy="1587"/>
          </a:xfrm>
          <a:prstGeom prst="line">
            <a:avLst/>
          </a:prstGeom>
          <a:noFill/>
          <a:ln w="28575" algn="ctr">
            <a:solidFill>
              <a:srgbClr val="000000"/>
            </a:solidFill>
            <a:round/>
            <a:headEnd/>
            <a:tailEnd/>
          </a:ln>
        </p:spPr>
      </p:cxnSp>
      <p:sp>
        <p:nvSpPr>
          <p:cNvPr id="10" name="六边形 9"/>
          <p:cNvSpPr/>
          <p:nvPr/>
        </p:nvSpPr>
        <p:spPr>
          <a:xfrm>
            <a:off x="1143000" y="480685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5</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1" name="矩形 10"/>
          <p:cNvSpPr/>
          <p:nvPr/>
        </p:nvSpPr>
        <p:spPr>
          <a:xfrm>
            <a:off x="2071688" y="4806850"/>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en-US" altLang="zh-CN" kern="0" dirty="0" err="1">
                <a:solidFill>
                  <a:schemeClr val="bg1"/>
                </a:solidFill>
                <a:latin typeface="微软雅黑" pitchFamily="34" charset="-122"/>
                <a:ea typeface="微软雅黑" pitchFamily="34" charset="-122"/>
              </a:rPr>
              <a:t>ESB业务服务规范使用说明</a:t>
            </a:r>
            <a:endParaRPr lang="zh-CN" altLang="en-US" kern="0" dirty="0">
              <a:solidFill>
                <a:schemeClr val="bg1"/>
              </a:solidFill>
              <a:latin typeface="微软雅黑" pitchFamily="34" charset="-122"/>
              <a:ea typeface="微软雅黑" pitchFamily="34" charset="-122"/>
            </a:endParaRPr>
          </a:p>
        </p:txBody>
      </p:sp>
      <p:cxnSp>
        <p:nvCxnSpPr>
          <p:cNvPr id="12" name="直接连接符 11"/>
          <p:cNvCxnSpPr>
            <a:cxnSpLocks noChangeShapeType="1"/>
            <a:stCxn id="10" idx="2"/>
            <a:endCxn id="11" idx="1"/>
          </p:cNvCxnSpPr>
          <p:nvPr/>
        </p:nvCxnSpPr>
        <p:spPr bwMode="auto">
          <a:xfrm>
            <a:off x="1714500" y="5057675"/>
            <a:ext cx="357188" cy="1588"/>
          </a:xfrm>
          <a:prstGeom prst="line">
            <a:avLst/>
          </a:prstGeom>
          <a:noFill/>
          <a:ln w="28575" algn="ctr">
            <a:solidFill>
              <a:srgbClr val="000000"/>
            </a:solidFill>
            <a:round/>
            <a:headEnd/>
            <a:tailEnd/>
          </a:ln>
        </p:spPr>
      </p:cxnSp>
      <p:sp>
        <p:nvSpPr>
          <p:cNvPr id="13" name="六边形 12"/>
          <p:cNvSpPr/>
          <p:nvPr/>
        </p:nvSpPr>
        <p:spPr>
          <a:xfrm>
            <a:off x="1143000" y="552122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6</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4" name="矩形 13"/>
          <p:cNvSpPr/>
          <p:nvPr/>
        </p:nvSpPr>
        <p:spPr>
          <a:xfrm>
            <a:off x="2071688" y="5521225"/>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smtClean="0">
                <a:solidFill>
                  <a:sysClr val="windowText" lastClr="000000"/>
                </a:solidFill>
                <a:latin typeface="微软雅黑" pitchFamily="34" charset="-122"/>
                <a:ea typeface="微软雅黑" pitchFamily="34" charset="-122"/>
              </a:rPr>
              <a:t>ESB</a:t>
            </a:r>
            <a:r>
              <a:rPr lang="zh-CN" altLang="en-US" kern="0" dirty="0" smtClean="0">
                <a:solidFill>
                  <a:sysClr val="windowText" lastClr="000000"/>
                </a:solidFill>
                <a:latin typeface="微软雅黑" pitchFamily="34" charset="-122"/>
                <a:ea typeface="微软雅黑" pitchFamily="34" charset="-122"/>
              </a:rPr>
              <a:t>服务开发测试及反馈要求</a:t>
            </a:r>
            <a:endParaRPr lang="zh-CN" altLang="en-US" kern="0" dirty="0">
              <a:solidFill>
                <a:sysClr val="windowText" lastClr="000000"/>
              </a:solidFill>
              <a:latin typeface="微软雅黑" pitchFamily="34" charset="-122"/>
              <a:ea typeface="微软雅黑" pitchFamily="34" charset="-122"/>
            </a:endParaRPr>
          </a:p>
        </p:txBody>
      </p:sp>
      <p:cxnSp>
        <p:nvCxnSpPr>
          <p:cNvPr id="15" name="直接连接符 14"/>
          <p:cNvCxnSpPr>
            <a:cxnSpLocks noChangeShapeType="1"/>
            <a:stCxn id="13" idx="2"/>
            <a:endCxn id="14" idx="1"/>
          </p:cNvCxnSpPr>
          <p:nvPr/>
        </p:nvCxnSpPr>
        <p:spPr bwMode="auto">
          <a:xfrm>
            <a:off x="1714500" y="5772050"/>
            <a:ext cx="357188" cy="1588"/>
          </a:xfrm>
          <a:prstGeom prst="line">
            <a:avLst/>
          </a:prstGeom>
          <a:noFill/>
          <a:ln w="28575" algn="ctr">
            <a:solidFill>
              <a:srgbClr val="000000"/>
            </a:solidFill>
            <a:round/>
            <a:headEnd/>
            <a:tailEnd/>
          </a:ln>
        </p:spPr>
      </p:cxnSp>
      <p:sp>
        <p:nvSpPr>
          <p:cNvPr id="16" name="六边形 15"/>
          <p:cNvSpPr/>
          <p:nvPr/>
        </p:nvSpPr>
        <p:spPr>
          <a:xfrm>
            <a:off x="1143000" y="1922537"/>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7" name="矩形 16"/>
          <p:cNvSpPr/>
          <p:nvPr/>
        </p:nvSpPr>
        <p:spPr>
          <a:xfrm>
            <a:off x="2071688" y="1922537"/>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zh-CN" altLang="en-US" kern="0" dirty="0">
                <a:solidFill>
                  <a:schemeClr val="bg1"/>
                </a:solidFill>
                <a:latin typeface="微软雅黑" pitchFamily="34" charset="-122"/>
                <a:ea typeface="微软雅黑" pitchFamily="34" charset="-122"/>
              </a:rPr>
              <a:t>本期配套改造</a:t>
            </a: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a:t>
            </a:r>
            <a:r>
              <a:rPr lang="zh-CN" altLang="en-US" kern="0" dirty="0" smtClean="0">
                <a:solidFill>
                  <a:schemeClr val="bg1"/>
                </a:solidFill>
                <a:latin typeface="微软雅黑" pitchFamily="34" charset="-122"/>
                <a:ea typeface="微软雅黑" pitchFamily="34" charset="-122"/>
              </a:rPr>
              <a:t>服务</a:t>
            </a:r>
            <a:endParaRPr lang="zh-CN" altLang="en-US" kern="0" dirty="0">
              <a:solidFill>
                <a:schemeClr val="bg1"/>
              </a:solidFill>
              <a:latin typeface="微软雅黑" pitchFamily="34" charset="-122"/>
              <a:ea typeface="微软雅黑" pitchFamily="34" charset="-122"/>
            </a:endParaRPr>
          </a:p>
        </p:txBody>
      </p:sp>
      <p:cxnSp>
        <p:nvCxnSpPr>
          <p:cNvPr id="18" name="直接连接符 17"/>
          <p:cNvCxnSpPr>
            <a:cxnSpLocks noChangeShapeType="1"/>
            <a:stCxn id="16" idx="2"/>
            <a:endCxn id="17" idx="1"/>
          </p:cNvCxnSpPr>
          <p:nvPr/>
        </p:nvCxnSpPr>
        <p:spPr bwMode="auto">
          <a:xfrm>
            <a:off x="1714500" y="2171775"/>
            <a:ext cx="357188" cy="1587"/>
          </a:xfrm>
          <a:prstGeom prst="line">
            <a:avLst/>
          </a:prstGeom>
          <a:noFill/>
          <a:ln w="28575" algn="ctr">
            <a:solidFill>
              <a:srgbClr val="000000"/>
            </a:solidFill>
            <a:round/>
            <a:headEnd/>
            <a:tailEnd/>
          </a:ln>
        </p:spPr>
      </p:cxnSp>
      <p:sp>
        <p:nvSpPr>
          <p:cNvPr id="19" name="六边形 18"/>
          <p:cNvSpPr/>
          <p:nvPr/>
        </p:nvSpPr>
        <p:spPr>
          <a:xfrm>
            <a:off x="1143000" y="2636912"/>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矩形 19"/>
          <p:cNvSpPr/>
          <p:nvPr/>
        </p:nvSpPr>
        <p:spPr>
          <a:xfrm>
            <a:off x="2071688" y="2636912"/>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集团省分集成互联方案介绍</a:t>
            </a:r>
          </a:p>
        </p:txBody>
      </p:sp>
      <p:cxnSp>
        <p:nvCxnSpPr>
          <p:cNvPr id="21" name="直接连接符 20"/>
          <p:cNvCxnSpPr>
            <a:cxnSpLocks noChangeShapeType="1"/>
            <a:stCxn id="19" idx="2"/>
            <a:endCxn id="20" idx="1"/>
          </p:cNvCxnSpPr>
          <p:nvPr/>
        </p:nvCxnSpPr>
        <p:spPr bwMode="auto">
          <a:xfrm>
            <a:off x="1714500" y="2886150"/>
            <a:ext cx="357188" cy="1587"/>
          </a:xfrm>
          <a:prstGeom prst="line">
            <a:avLst/>
          </a:prstGeom>
          <a:noFill/>
          <a:ln w="28575" algn="ctr">
            <a:solidFill>
              <a:srgbClr val="000000"/>
            </a:solidFill>
            <a:round/>
            <a:headEnd/>
            <a:tailEnd/>
          </a:ln>
        </p:spPr>
      </p:cxnSp>
    </p:spTree>
    <p:extLst>
      <p:ext uri="{BB962C8B-B14F-4D97-AF65-F5344CB8AC3E}">
        <p14:creationId xmlns:p14="http://schemas.microsoft.com/office/powerpoint/2010/main" val="243497659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中兴</a:t>
            </a:r>
            <a:r>
              <a:rPr lang="en-US" altLang="zh-CN" dirty="0" err="1" smtClean="0"/>
              <a:t>ESB组</a:t>
            </a:r>
            <a:r>
              <a:rPr lang="zh-CN" altLang="en-US" dirty="0" smtClean="0"/>
              <a:t>支持人员</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48010215"/>
              </p:ext>
            </p:extLst>
          </p:nvPr>
        </p:nvGraphicFramePr>
        <p:xfrm>
          <a:off x="251519" y="2774528"/>
          <a:ext cx="8712969" cy="3606800"/>
        </p:xfrm>
        <a:graphic>
          <a:graphicData uri="http://schemas.openxmlformats.org/drawingml/2006/table">
            <a:tbl>
              <a:tblPr firstRow="1" bandRow="1">
                <a:tableStyleId>{00A15C55-8517-42AA-B614-E9B94910E393}</a:tableStyleId>
              </a:tblPr>
              <a:tblGrid>
                <a:gridCol w="2016225"/>
                <a:gridCol w="2664296"/>
                <a:gridCol w="4032448"/>
              </a:tblGrid>
              <a:tr h="370840">
                <a:tc>
                  <a:txBody>
                    <a:bodyPr/>
                    <a:lstStyle/>
                    <a:p>
                      <a:r>
                        <a:rPr lang="zh-CN" altLang="en-US" dirty="0" smtClean="0"/>
                        <a:t>姓名</a:t>
                      </a:r>
                      <a:endParaRPr lang="zh-CN" altLang="en-US" dirty="0"/>
                    </a:p>
                  </a:txBody>
                  <a:tcPr/>
                </a:tc>
                <a:tc>
                  <a:txBody>
                    <a:bodyPr/>
                    <a:lstStyle/>
                    <a:p>
                      <a:r>
                        <a:rPr lang="zh-CN" altLang="en-US" dirty="0" smtClean="0"/>
                        <a:t>手机</a:t>
                      </a:r>
                      <a:endParaRPr lang="zh-CN" altLang="en-US" dirty="0"/>
                    </a:p>
                  </a:txBody>
                  <a:tcPr/>
                </a:tc>
                <a:tc>
                  <a:txBody>
                    <a:bodyPr/>
                    <a:lstStyle/>
                    <a:p>
                      <a:r>
                        <a:rPr lang="zh-CN" altLang="en-US" dirty="0" smtClean="0"/>
                        <a:t>支持内容</a:t>
                      </a:r>
                      <a:endParaRPr lang="zh-CN" altLang="en-US" dirty="0"/>
                    </a:p>
                  </a:txBody>
                  <a:tcPr/>
                </a:tc>
              </a:tr>
              <a:tr h="370840">
                <a:tc>
                  <a:txBody>
                    <a:bodyPr/>
                    <a:lstStyle/>
                    <a:p>
                      <a:r>
                        <a:rPr lang="zh-CN" altLang="en-US" dirty="0" smtClean="0">
                          <a:latin typeface="+mn-ea"/>
                          <a:ea typeface="+mn-ea"/>
                        </a:rPr>
                        <a:t>林勇</a:t>
                      </a:r>
                      <a:endParaRPr lang="zh-CN" altLang="en-US" dirty="0">
                        <a:latin typeface="+mn-ea"/>
                        <a:ea typeface="+mn-ea"/>
                      </a:endParaRPr>
                    </a:p>
                  </a:txBody>
                  <a:tcPr anchor="ctr"/>
                </a:tc>
                <a:tc>
                  <a:txBody>
                    <a:bodyPr/>
                    <a:lstStyle/>
                    <a:p>
                      <a:r>
                        <a:rPr lang="en-US" altLang="zh-CN" dirty="0" smtClean="0">
                          <a:latin typeface="+mn-ea"/>
                          <a:ea typeface="+mn-ea"/>
                        </a:rPr>
                        <a:t>186-2050-7731</a:t>
                      </a:r>
                      <a:endParaRPr lang="zh-CN" altLang="en-US" dirty="0">
                        <a:latin typeface="+mn-ea"/>
                        <a:ea typeface="+mn-ea"/>
                      </a:endParaRPr>
                    </a:p>
                  </a:txBody>
                  <a:tcPr anchor="ctr"/>
                </a:tc>
                <a:tc rowSpan="3">
                  <a:txBody>
                    <a:bodyPr/>
                    <a:lstStyle/>
                    <a:p>
                      <a:r>
                        <a:rPr lang="zh-CN" altLang="en-US" dirty="0" smtClean="0">
                          <a:latin typeface="+mn-ea"/>
                          <a:ea typeface="+mn-ea"/>
                        </a:rPr>
                        <a:t>业务层面支持：服务规范文档及总体规范使用支持，服务规范问题沟通及支持</a:t>
                      </a:r>
                      <a:endParaRPr lang="zh-CN" altLang="en-US" dirty="0">
                        <a:latin typeface="+mn-ea"/>
                        <a:ea typeface="+mn-ea"/>
                      </a:endParaRPr>
                    </a:p>
                  </a:txBody>
                  <a:tcPr anchor="ctr"/>
                </a:tc>
              </a:tr>
              <a:tr h="370840">
                <a:tc>
                  <a:txBody>
                    <a:bodyPr/>
                    <a:lstStyle/>
                    <a:p>
                      <a:r>
                        <a:rPr lang="zh-CN" altLang="en-US" dirty="0" smtClean="0">
                          <a:latin typeface="+mn-ea"/>
                          <a:ea typeface="+mn-ea"/>
                        </a:rPr>
                        <a:t>李朝刚</a:t>
                      </a:r>
                      <a:endParaRPr lang="zh-CN" altLang="en-US" dirty="0">
                        <a:latin typeface="+mn-ea"/>
                        <a:ea typeface="+mn-ea"/>
                      </a:endParaRPr>
                    </a:p>
                  </a:txBody>
                  <a:tcPr anchor="ctr"/>
                </a:tc>
                <a:tc>
                  <a:txBody>
                    <a:bodyPr/>
                    <a:lstStyle/>
                    <a:p>
                      <a:r>
                        <a:rPr lang="en-US" altLang="zh-CN" dirty="0" smtClean="0">
                          <a:latin typeface="+mn-ea"/>
                          <a:ea typeface="+mn-ea"/>
                        </a:rPr>
                        <a:t>186-1685-9519</a:t>
                      </a:r>
                      <a:endParaRPr lang="zh-CN" altLang="en-US" dirty="0">
                        <a:latin typeface="+mn-ea"/>
                        <a:ea typeface="+mn-ea"/>
                      </a:endParaRPr>
                    </a:p>
                  </a:txBody>
                  <a:tcPr anchor="ctr"/>
                </a:tc>
                <a:tc vMerge="1">
                  <a:txBody>
                    <a:bodyPr/>
                    <a:lstStyle/>
                    <a:p>
                      <a:endParaRPr lang="zh-CN" altLang="en-US" dirty="0"/>
                    </a:p>
                  </a:txBody>
                  <a:tcPr/>
                </a:tc>
              </a:tr>
              <a:tr h="370840">
                <a:tc>
                  <a:txBody>
                    <a:bodyPr/>
                    <a:lstStyle/>
                    <a:p>
                      <a:r>
                        <a:rPr lang="zh-CN" altLang="en-US" dirty="0" smtClean="0">
                          <a:latin typeface="+mn-ea"/>
                          <a:ea typeface="+mn-ea"/>
                        </a:rPr>
                        <a:t>柳娜</a:t>
                      </a:r>
                      <a:endParaRPr lang="zh-CN" altLang="en-US" dirty="0">
                        <a:latin typeface="+mn-ea"/>
                        <a:ea typeface="+mn-ea"/>
                      </a:endParaRPr>
                    </a:p>
                  </a:txBody>
                  <a:tcPr anchor="ctr"/>
                </a:tc>
                <a:tc>
                  <a:txBody>
                    <a:bodyPr/>
                    <a:lstStyle/>
                    <a:p>
                      <a:r>
                        <a:rPr lang="en-US" altLang="zh-CN" dirty="0" smtClean="0">
                          <a:latin typeface="+mn-ea"/>
                          <a:ea typeface="+mn-ea"/>
                        </a:rPr>
                        <a:t>151-0165-1325</a:t>
                      </a:r>
                      <a:endParaRPr lang="zh-CN" altLang="en-US" dirty="0">
                        <a:latin typeface="+mn-ea"/>
                        <a:ea typeface="+mn-ea"/>
                      </a:endParaRPr>
                    </a:p>
                  </a:txBody>
                  <a:tcPr anchor="ctr"/>
                </a:tc>
                <a:tc vMerge="1">
                  <a:txBody>
                    <a:bodyPr/>
                    <a:lstStyle/>
                    <a:p>
                      <a:endParaRPr lang="zh-CN" altLang="en-US" dirty="0"/>
                    </a:p>
                  </a:txBody>
                  <a:tcPr/>
                </a:tc>
              </a:tr>
              <a:tr h="370840">
                <a:tc>
                  <a:txBody>
                    <a:bodyPr/>
                    <a:lstStyle/>
                    <a:p>
                      <a:endParaRPr lang="zh-CN" altLang="en-US" dirty="0">
                        <a:latin typeface="+mn-ea"/>
                        <a:ea typeface="+mn-ea"/>
                      </a:endParaRPr>
                    </a:p>
                  </a:txBody>
                  <a:tcPr anchor="ctr"/>
                </a:tc>
                <a:tc>
                  <a:txBody>
                    <a:bodyPr/>
                    <a:lstStyle/>
                    <a:p>
                      <a:endParaRPr lang="zh-CN" altLang="en-US">
                        <a:latin typeface="+mn-ea"/>
                        <a:ea typeface="+mn-ea"/>
                      </a:endParaRPr>
                    </a:p>
                  </a:txBody>
                  <a:tcPr anchor="ctr"/>
                </a:tc>
                <a:tc>
                  <a:txBody>
                    <a:bodyPr/>
                    <a:lstStyle/>
                    <a:p>
                      <a:endParaRPr lang="zh-CN" altLang="en-US" dirty="0">
                        <a:latin typeface="+mn-ea"/>
                        <a:ea typeface="+mn-ea"/>
                      </a:endParaRPr>
                    </a:p>
                  </a:txBody>
                  <a:tcPr anchor="ctr"/>
                </a:tc>
              </a:tr>
              <a:tr h="370840">
                <a:tc>
                  <a:txBody>
                    <a:bodyPr/>
                    <a:lstStyle/>
                    <a:p>
                      <a:r>
                        <a:rPr lang="zh-CN" altLang="en-US" dirty="0" smtClean="0">
                          <a:latin typeface="+mn-ea"/>
                          <a:ea typeface="+mn-ea"/>
                        </a:rPr>
                        <a:t>彭大勇</a:t>
                      </a:r>
                      <a:endParaRPr lang="zh-CN" altLang="en-US" dirty="0">
                        <a:latin typeface="+mn-ea"/>
                        <a:ea typeface="+mn-ea"/>
                      </a:endParaRPr>
                    </a:p>
                  </a:txBody>
                  <a:tcPr anchor="ctr"/>
                </a:tc>
                <a:tc>
                  <a:txBody>
                    <a:bodyPr/>
                    <a:lstStyle/>
                    <a:p>
                      <a:r>
                        <a:rPr lang="en-US" altLang="zh-CN" dirty="0" smtClean="0">
                          <a:latin typeface="+mn-ea"/>
                          <a:ea typeface="+mn-ea"/>
                        </a:rPr>
                        <a:t>186-0058-6037</a:t>
                      </a:r>
                      <a:endParaRPr lang="zh-CN" altLang="en-US" dirty="0">
                        <a:latin typeface="+mn-ea"/>
                        <a:ea typeface="+mn-ea"/>
                      </a:endParaRPr>
                    </a:p>
                  </a:txBody>
                  <a:tcPr anchor="ctr"/>
                </a:tc>
                <a:tc rowSpan="2">
                  <a:txBody>
                    <a:bodyPr/>
                    <a:lstStyle/>
                    <a:p>
                      <a:r>
                        <a:rPr lang="zh-CN" altLang="en-US" dirty="0" smtClean="0">
                          <a:latin typeface="+mn-ea"/>
                          <a:ea typeface="+mn-ea"/>
                        </a:rPr>
                        <a:t>技术层面支持：服务开发技术、开发方法、技术架构、部署方法等</a:t>
                      </a:r>
                      <a:endParaRPr lang="zh-CN" altLang="en-US" dirty="0">
                        <a:latin typeface="+mn-ea"/>
                        <a:ea typeface="+mn-ea"/>
                      </a:endParaRPr>
                    </a:p>
                  </a:txBody>
                  <a:tcPr anchor="ctr"/>
                </a:tc>
              </a:tr>
              <a:tr h="370840">
                <a:tc>
                  <a:txBody>
                    <a:bodyPr/>
                    <a:lstStyle/>
                    <a:p>
                      <a:r>
                        <a:rPr lang="zh-CN" altLang="en-US" dirty="0" smtClean="0">
                          <a:latin typeface="+mn-ea"/>
                          <a:ea typeface="+mn-ea"/>
                        </a:rPr>
                        <a:t>李蜀毅</a:t>
                      </a:r>
                      <a:endParaRPr lang="zh-CN" altLang="en-US" dirty="0">
                        <a:latin typeface="+mn-ea"/>
                        <a:ea typeface="+mn-ea"/>
                      </a:endParaRPr>
                    </a:p>
                  </a:txBody>
                  <a:tcPr anchor="ctr"/>
                </a:tc>
                <a:tc>
                  <a:txBody>
                    <a:bodyPr/>
                    <a:lstStyle/>
                    <a:p>
                      <a:r>
                        <a:rPr lang="en-US" altLang="zh-CN" dirty="0" smtClean="0">
                          <a:latin typeface="+mn-ea"/>
                          <a:ea typeface="+mn-ea"/>
                        </a:rPr>
                        <a:t>186-8870-8443</a:t>
                      </a:r>
                      <a:endParaRPr lang="zh-CN" altLang="en-US" dirty="0">
                        <a:latin typeface="+mn-ea"/>
                        <a:ea typeface="+mn-ea"/>
                      </a:endParaRPr>
                    </a:p>
                  </a:txBody>
                  <a:tcPr anchor="ctr"/>
                </a:tc>
                <a:tc vMerge="1">
                  <a:txBody>
                    <a:bodyPr/>
                    <a:lstStyle/>
                    <a:p>
                      <a:endParaRPr lang="zh-CN" altLang="en-US" dirty="0"/>
                    </a:p>
                  </a:txBody>
                  <a:tcPr/>
                </a:tc>
              </a:tr>
              <a:tr h="370840">
                <a:tc>
                  <a:txBody>
                    <a:bodyPr/>
                    <a:lstStyle/>
                    <a:p>
                      <a:endParaRPr lang="zh-CN" altLang="en-US" dirty="0">
                        <a:latin typeface="+mn-ea"/>
                        <a:ea typeface="+mn-ea"/>
                      </a:endParaRPr>
                    </a:p>
                  </a:txBody>
                  <a:tcPr anchor="ctr"/>
                </a:tc>
                <a:tc>
                  <a:txBody>
                    <a:bodyPr/>
                    <a:lstStyle/>
                    <a:p>
                      <a:endParaRPr lang="zh-CN" altLang="en-US">
                        <a:latin typeface="+mn-ea"/>
                        <a:ea typeface="+mn-ea"/>
                      </a:endParaRPr>
                    </a:p>
                  </a:txBody>
                  <a:tcPr anchor="ctr"/>
                </a:tc>
                <a:tc>
                  <a:txBody>
                    <a:bodyPr/>
                    <a:lstStyle/>
                    <a:p>
                      <a:endParaRPr lang="zh-CN" altLang="en-US" dirty="0">
                        <a:latin typeface="+mn-ea"/>
                        <a:ea typeface="+mn-ea"/>
                      </a:endParaRPr>
                    </a:p>
                  </a:txBody>
                  <a:tcPr anchor="ctr"/>
                </a:tc>
              </a:tr>
              <a:tr h="370840">
                <a:tc>
                  <a:txBody>
                    <a:bodyPr/>
                    <a:lstStyle/>
                    <a:p>
                      <a:r>
                        <a:rPr lang="zh-CN" altLang="en-US" dirty="0" smtClean="0">
                          <a:latin typeface="+mn-ea"/>
                          <a:ea typeface="+mn-ea"/>
                        </a:rPr>
                        <a:t>陈力</a:t>
                      </a:r>
                      <a:endParaRPr lang="zh-CN" altLang="en-US" dirty="0">
                        <a:latin typeface="+mn-ea"/>
                        <a:ea typeface="+mn-ea"/>
                      </a:endParaRPr>
                    </a:p>
                  </a:txBody>
                  <a:tcPr anchor="ctr"/>
                </a:tc>
                <a:tc>
                  <a:txBody>
                    <a:bodyPr/>
                    <a:lstStyle/>
                    <a:p>
                      <a:r>
                        <a:rPr lang="en-US" altLang="zh-CN" dirty="0" smtClean="0">
                          <a:latin typeface="+mn-ea"/>
                          <a:ea typeface="+mn-ea"/>
                        </a:rPr>
                        <a:t>139-2376-6034</a:t>
                      </a:r>
                      <a:endParaRPr lang="zh-CN" altLang="en-US" dirty="0">
                        <a:latin typeface="+mn-ea"/>
                        <a:ea typeface="+mn-ea"/>
                      </a:endParaRPr>
                    </a:p>
                  </a:txBody>
                  <a:tcPr anchor="ctr"/>
                </a:tc>
                <a:tc>
                  <a:txBody>
                    <a:bodyPr/>
                    <a:lstStyle/>
                    <a:p>
                      <a:r>
                        <a:rPr lang="zh-CN" altLang="en-US" dirty="0" smtClean="0">
                          <a:latin typeface="+mn-ea"/>
                          <a:ea typeface="+mn-ea"/>
                        </a:rPr>
                        <a:t>测试层面支持：服务测试规范要求沟通、测试反馈、测试问题沟通等</a:t>
                      </a:r>
                      <a:endParaRPr lang="zh-CN" altLang="en-US" dirty="0">
                        <a:latin typeface="+mn-ea"/>
                        <a:ea typeface="+mn-ea"/>
                      </a:endParaRPr>
                    </a:p>
                  </a:txBody>
                  <a:tcPr anchor="ctr"/>
                </a:tc>
              </a:tr>
            </a:tbl>
          </a:graphicData>
        </a:graphic>
      </p:graphicFrame>
      <p:sp>
        <p:nvSpPr>
          <p:cNvPr id="5" name="TextBox 4"/>
          <p:cNvSpPr txBox="1"/>
          <p:nvPr/>
        </p:nvSpPr>
        <p:spPr>
          <a:xfrm>
            <a:off x="251520" y="6372036"/>
            <a:ext cx="5969006" cy="369332"/>
          </a:xfrm>
          <a:prstGeom prst="rect">
            <a:avLst/>
          </a:prstGeom>
          <a:noFill/>
        </p:spPr>
        <p:txBody>
          <a:bodyPr wrap="none" rtlCol="0">
            <a:spAutoFit/>
          </a:bodyPr>
          <a:lstStyle/>
          <a:p>
            <a:r>
              <a:rPr lang="zh-CN" altLang="en-US" b="1" dirty="0" smtClean="0">
                <a:latin typeface="+mn-ea"/>
                <a:ea typeface="+mn-ea"/>
              </a:rPr>
              <a:t>中兴</a:t>
            </a:r>
            <a:r>
              <a:rPr lang="en-US" altLang="zh-CN" b="1" dirty="0" smtClean="0">
                <a:latin typeface="+mn-ea"/>
                <a:ea typeface="+mn-ea"/>
              </a:rPr>
              <a:t>ESB组统一支持邮箱：ucloud_support@126.com</a:t>
            </a:r>
            <a:endParaRPr lang="zh-CN" altLang="en-US" b="1" dirty="0">
              <a:latin typeface="+mn-ea"/>
              <a:ea typeface="+mn-ea"/>
            </a:endParaRPr>
          </a:p>
        </p:txBody>
      </p:sp>
      <p:sp>
        <p:nvSpPr>
          <p:cNvPr id="6" name="TextBox 5"/>
          <p:cNvSpPr txBox="1"/>
          <p:nvPr/>
        </p:nvSpPr>
        <p:spPr>
          <a:xfrm>
            <a:off x="179513" y="980728"/>
            <a:ext cx="8712968" cy="1708160"/>
          </a:xfrm>
          <a:prstGeom prst="rect">
            <a:avLst/>
          </a:prstGeom>
          <a:noFill/>
        </p:spPr>
        <p:txBody>
          <a:bodyPr wrap="square" rtlCol="0">
            <a:spAutoFit/>
          </a:bodyPr>
          <a:lstStyle>
            <a:defPPr>
              <a:defRPr lang="en-US"/>
            </a:defPPr>
            <a:lvl1pPr indent="355600">
              <a:defRPr sz="1600">
                <a:latin typeface="+mn-ea"/>
                <a:ea typeface="+mn-ea"/>
              </a:defRPr>
            </a:lvl1pPr>
          </a:lstStyle>
          <a:p>
            <a:pPr>
              <a:lnSpc>
                <a:spcPct val="150000"/>
              </a:lnSpc>
            </a:pPr>
            <a:r>
              <a:rPr lang="zh-CN" altLang="en-US" sz="1400" dirty="0" smtClean="0"/>
              <a:t>请仔细阅读本次培训中提到的各种说明及指南文件，按照本次培训所讲的方法进行开发及测试，对于文档中已经写清楚内容中兴</a:t>
            </a:r>
            <a:r>
              <a:rPr lang="en-US" altLang="zh-CN" sz="1400" dirty="0" err="1" smtClean="0"/>
              <a:t>ESB组将不再做详细解释。欢迎对文档中未描述清楚内容提出修改意见，中兴ESB组将根据相关意见对说明文档及指南进行修订</a:t>
            </a:r>
            <a:r>
              <a:rPr lang="en-US" altLang="zh-CN" sz="1400" dirty="0" smtClean="0"/>
              <a:t>。</a:t>
            </a:r>
          </a:p>
          <a:p>
            <a:pPr>
              <a:lnSpc>
                <a:spcPct val="150000"/>
              </a:lnSpc>
            </a:pPr>
            <a:r>
              <a:rPr lang="en-US" altLang="zh-CN" sz="1400" dirty="0" err="1" smtClean="0"/>
              <a:t>ESB业务服务由接口需求细化得到，需求</a:t>
            </a:r>
            <a:r>
              <a:rPr lang="en-US" altLang="zh-CN" sz="1400" dirty="0" smtClean="0"/>
              <a:t>(</a:t>
            </a:r>
            <a:r>
              <a:rPr lang="en-US" altLang="zh-CN" sz="1400" dirty="0" err="1" smtClean="0"/>
              <a:t>目的、合理性等</a:t>
            </a:r>
            <a:r>
              <a:rPr lang="en-US" altLang="zh-CN" sz="1400" dirty="0" smtClean="0"/>
              <a:t>)相关问题请咨询核心设计组（资源：刘淦139-1133-0503、电子运维：李德超186-0255-4488）。</a:t>
            </a:r>
          </a:p>
        </p:txBody>
      </p:sp>
    </p:spTree>
    <p:extLst>
      <p:ext uri="{BB962C8B-B14F-4D97-AF65-F5344CB8AC3E}">
        <p14:creationId xmlns:p14="http://schemas.microsoft.com/office/powerpoint/2010/main" val="3835433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ESB业务服务相关文档清单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72334879"/>
              </p:ext>
            </p:extLst>
          </p:nvPr>
        </p:nvGraphicFramePr>
        <p:xfrm>
          <a:off x="107504" y="1018214"/>
          <a:ext cx="8928992" cy="5579138"/>
        </p:xfrm>
        <a:graphic>
          <a:graphicData uri="http://schemas.openxmlformats.org/drawingml/2006/table">
            <a:tbl>
              <a:tblPr firstRow="1" bandRow="1">
                <a:tableStyleId>{00A15C55-8517-42AA-B614-E9B94910E393}</a:tableStyleId>
              </a:tblPr>
              <a:tblGrid>
                <a:gridCol w="576064"/>
                <a:gridCol w="2058721"/>
                <a:gridCol w="6294207"/>
              </a:tblGrid>
              <a:tr h="216024">
                <a:tc>
                  <a:txBody>
                    <a:bodyPr/>
                    <a:lstStyle/>
                    <a:p>
                      <a:r>
                        <a:rPr lang="zh-CN" altLang="en-US" sz="1400" dirty="0" smtClean="0"/>
                        <a:t>大类</a:t>
                      </a:r>
                      <a:endParaRPr lang="zh-CN" altLang="en-US" sz="1400" dirty="0"/>
                    </a:p>
                  </a:txBody>
                  <a:tcPr/>
                </a:tc>
                <a:tc>
                  <a:txBody>
                    <a:bodyPr/>
                    <a:lstStyle/>
                    <a:p>
                      <a:r>
                        <a:rPr lang="zh-CN" altLang="en-US" sz="1400" dirty="0" smtClean="0"/>
                        <a:t>小类</a:t>
                      </a:r>
                      <a:endParaRPr lang="zh-CN" altLang="en-US" sz="1400" dirty="0"/>
                    </a:p>
                  </a:txBody>
                  <a:tcPr/>
                </a:tc>
                <a:tc>
                  <a:txBody>
                    <a:bodyPr/>
                    <a:lstStyle/>
                    <a:p>
                      <a:r>
                        <a:rPr lang="zh-CN" altLang="en-US" sz="1400" dirty="0" smtClean="0"/>
                        <a:t>说明</a:t>
                      </a:r>
                      <a:endParaRPr lang="zh-CN" altLang="en-US" sz="1400" dirty="0"/>
                    </a:p>
                  </a:txBody>
                  <a:tcPr/>
                </a:tc>
              </a:tr>
              <a:tr h="432948">
                <a:tc rowSpan="5">
                  <a:txBody>
                    <a:bodyPr/>
                    <a:lstStyle/>
                    <a:p>
                      <a:r>
                        <a:rPr lang="zh-CN" altLang="en-US" sz="1200" dirty="0" smtClean="0"/>
                        <a:t>总体说明及指南</a:t>
                      </a:r>
                      <a:endParaRPr lang="zh-CN" altLang="en-US" sz="1200" dirty="0">
                        <a:latin typeface="+mn-ea"/>
                        <a:ea typeface="+mn-ea"/>
                      </a:endParaRPr>
                    </a:p>
                  </a:txBody>
                  <a:tcPr anchor="ctr"/>
                </a:tc>
                <a:tc>
                  <a:txBody>
                    <a:bodyPr/>
                    <a:lstStyle/>
                    <a:p>
                      <a:r>
                        <a:rPr lang="zh-CN" altLang="en-US" sz="1200" dirty="0" smtClean="0"/>
                        <a:t>集成互联方案</a:t>
                      </a:r>
                      <a:endParaRPr lang="zh-CN" altLang="en-US" sz="1200" dirty="0">
                        <a:latin typeface="+mn-ea"/>
                        <a:ea typeface="+mn-ea"/>
                      </a:endParaRPr>
                    </a:p>
                  </a:txBody>
                  <a:tcPr anchor="ctr"/>
                </a:tc>
                <a:tc>
                  <a:txBody>
                    <a:bodyPr/>
                    <a:lstStyle/>
                    <a:p>
                      <a:r>
                        <a:rPr lang="zh-CN" altLang="en-US" sz="1200" dirty="0" smtClean="0"/>
                        <a:t>两份</a:t>
                      </a:r>
                      <a:r>
                        <a:rPr lang="en-US" altLang="zh-CN" sz="1200" dirty="0" smtClean="0"/>
                        <a:t>PDF</a:t>
                      </a:r>
                      <a:r>
                        <a:rPr lang="zh-CN" altLang="en-US" sz="1200" dirty="0" smtClean="0"/>
                        <a:t>文档，分别为</a:t>
                      </a:r>
                      <a:r>
                        <a:rPr lang="en-US" altLang="zh-CN" sz="1200" dirty="0" smtClean="0"/>
                        <a:t>《</a:t>
                      </a:r>
                      <a:r>
                        <a:rPr lang="zh-CN" altLang="en-US" sz="1200" dirty="0" smtClean="0"/>
                        <a:t>中国联通</a:t>
                      </a:r>
                      <a:r>
                        <a:rPr lang="en-US" altLang="zh-CN" sz="1200" dirty="0" smtClean="0"/>
                        <a:t>U-Cloud</a:t>
                      </a:r>
                      <a:r>
                        <a:rPr lang="zh-CN" altLang="en-US" sz="1200" dirty="0" smtClean="0"/>
                        <a:t>集团系统互连集成方案</a:t>
                      </a:r>
                      <a:r>
                        <a:rPr lang="en-US" altLang="zh-CN" sz="1200" dirty="0" smtClean="0"/>
                        <a:t>V0.5.pdf》及《</a:t>
                      </a:r>
                      <a:r>
                        <a:rPr lang="zh-CN" altLang="en-US" sz="1200" dirty="0" smtClean="0"/>
                        <a:t>中国联通</a:t>
                      </a:r>
                      <a:r>
                        <a:rPr lang="en-US" altLang="zh-CN" sz="1200" dirty="0" smtClean="0"/>
                        <a:t>U-Cloud</a:t>
                      </a:r>
                      <a:r>
                        <a:rPr lang="zh-CN" altLang="en-US" sz="1200" dirty="0" smtClean="0"/>
                        <a:t>与省分系统互连集成方案</a:t>
                      </a:r>
                      <a:r>
                        <a:rPr lang="en-US" altLang="zh-CN" sz="1200" dirty="0" smtClean="0"/>
                        <a:t>V1.5.pdf》</a:t>
                      </a:r>
                      <a:endParaRPr lang="zh-CN" altLang="en-US" sz="1200" dirty="0">
                        <a:latin typeface="+mn-ea"/>
                        <a:ea typeface="+mn-ea"/>
                      </a:endParaRPr>
                    </a:p>
                  </a:txBody>
                  <a:tcPr anchor="ctr"/>
                </a:tc>
              </a:tr>
              <a:tr h="35116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p>
                  </a:txBody>
                  <a:tcPr/>
                </a:tc>
                <a:tc>
                  <a:txBody>
                    <a:bodyPr/>
                    <a:lstStyle/>
                    <a:p>
                      <a:r>
                        <a:rPr lang="en-US" altLang="zh-CN" sz="1200" dirty="0" err="1" smtClean="0"/>
                        <a:t>ESB业务服务总体说明</a:t>
                      </a:r>
                      <a:endParaRPr lang="zh-CN" altLang="en-US" sz="1200" dirty="0">
                        <a:latin typeface="+mn-ea"/>
                        <a:ea typeface="+mn-ea"/>
                      </a:endParaRPr>
                    </a:p>
                  </a:txBody>
                  <a:tcPr anchor="ctr"/>
                </a:tc>
                <a:tc>
                  <a:txBody>
                    <a:bodyPr/>
                    <a:lstStyle/>
                    <a:p>
                      <a:r>
                        <a:rPr lang="zh-CN" altLang="en-US" sz="1200" dirty="0" smtClean="0"/>
                        <a:t>一份</a:t>
                      </a:r>
                      <a:r>
                        <a:rPr lang="en-US" altLang="zh-CN" sz="1200" dirty="0" err="1" smtClean="0"/>
                        <a:t>PDM文档</a:t>
                      </a:r>
                      <a:r>
                        <a:rPr lang="en-US" altLang="zh-CN" sz="1200" dirty="0" smtClean="0"/>
                        <a:t>《</a:t>
                      </a:r>
                      <a:r>
                        <a:rPr lang="zh-CN" altLang="en-US" sz="1200" dirty="0" smtClean="0"/>
                        <a:t>中国联通</a:t>
                      </a:r>
                      <a:r>
                        <a:rPr lang="en-US" altLang="zh-CN" sz="1200" dirty="0" smtClean="0"/>
                        <a:t>U-Cloud ESB</a:t>
                      </a:r>
                      <a:r>
                        <a:rPr lang="zh-CN" altLang="en-US" sz="1200" dirty="0" smtClean="0"/>
                        <a:t>服务规范总体说明</a:t>
                      </a:r>
                      <a:r>
                        <a:rPr lang="en-US" altLang="zh-CN" sz="1200" dirty="0" smtClean="0"/>
                        <a:t>_v1.0.pdf》</a:t>
                      </a:r>
                      <a:endParaRPr lang="zh-CN" altLang="en-US" sz="1200" dirty="0">
                        <a:latin typeface="+mn-ea"/>
                        <a:ea typeface="+mn-ea"/>
                      </a:endParaRPr>
                    </a:p>
                  </a:txBody>
                  <a:tcPr anchor="ctr"/>
                </a:tc>
              </a:tr>
              <a:tr h="432948">
                <a:tc vMerge="1">
                  <a:txBody>
                    <a:bodyPr/>
                    <a:lstStyle/>
                    <a:p>
                      <a:endParaRPr lang="zh-CN" altLang="en-US" sz="1400" dirty="0"/>
                    </a:p>
                  </a:txBody>
                  <a:tcPr/>
                </a:tc>
                <a:tc>
                  <a:txBody>
                    <a:bodyPr/>
                    <a:lstStyle/>
                    <a:p>
                      <a:r>
                        <a:rPr lang="zh-CN" altLang="en-US" sz="1200" dirty="0" smtClean="0"/>
                        <a:t>服务开发指南</a:t>
                      </a:r>
                      <a:endParaRPr lang="zh-CN" altLang="en-US" sz="1200" dirty="0">
                        <a:latin typeface="+mn-ea"/>
                        <a:ea typeface="+mn-ea"/>
                      </a:endParaRPr>
                    </a:p>
                  </a:txBody>
                  <a:tcPr anchor="ctr"/>
                </a:tc>
                <a:tc>
                  <a:txBody>
                    <a:bodyPr/>
                    <a:lstStyle/>
                    <a:p>
                      <a:r>
                        <a:rPr lang="zh-CN" altLang="en-US" sz="1200" dirty="0" smtClean="0"/>
                        <a:t>两份</a:t>
                      </a:r>
                      <a:r>
                        <a:rPr lang="en-US" altLang="zh-CN" sz="1200" dirty="0" err="1" smtClean="0"/>
                        <a:t>PDF文档，分别为</a:t>
                      </a:r>
                      <a:r>
                        <a:rPr lang="en-US" altLang="zh-CN" sz="1200" dirty="0" smtClean="0"/>
                        <a:t>《</a:t>
                      </a:r>
                      <a:r>
                        <a:rPr lang="zh-CN" altLang="en-US" sz="1200" dirty="0" smtClean="0"/>
                        <a:t>中国联通</a:t>
                      </a:r>
                      <a:r>
                        <a:rPr lang="en-US" altLang="zh-CN" sz="1200" dirty="0" smtClean="0"/>
                        <a:t>U-Cloud </a:t>
                      </a:r>
                      <a:r>
                        <a:rPr lang="en-US" altLang="zh-CN" sz="1200" dirty="0" err="1" smtClean="0"/>
                        <a:t>PaaS</a:t>
                      </a:r>
                      <a:r>
                        <a:rPr lang="zh-CN" altLang="en-US" sz="1200" dirty="0" smtClean="0"/>
                        <a:t>平台</a:t>
                      </a:r>
                      <a:r>
                        <a:rPr lang="en-US" altLang="zh-CN" sz="1200" dirty="0" smtClean="0"/>
                        <a:t>-</a:t>
                      </a:r>
                      <a:r>
                        <a:rPr lang="zh-CN" altLang="en-US" sz="1200" dirty="0" smtClean="0"/>
                        <a:t>业务服务实现指南</a:t>
                      </a:r>
                      <a:r>
                        <a:rPr lang="en-US" altLang="zh-CN" sz="1200" dirty="0" smtClean="0"/>
                        <a:t>_V1.0.pdf》及《</a:t>
                      </a:r>
                      <a:r>
                        <a:rPr lang="zh-CN" altLang="en-US" sz="1200" dirty="0" smtClean="0"/>
                        <a:t>中国联通</a:t>
                      </a:r>
                      <a:r>
                        <a:rPr lang="en-US" altLang="zh-CN" sz="1200" dirty="0" smtClean="0"/>
                        <a:t>U-Cloud </a:t>
                      </a:r>
                      <a:r>
                        <a:rPr lang="en-US" altLang="zh-CN" sz="1200" dirty="0" err="1" smtClean="0"/>
                        <a:t>PaaS</a:t>
                      </a:r>
                      <a:r>
                        <a:rPr lang="zh-CN" altLang="en-US" sz="1200" dirty="0" smtClean="0"/>
                        <a:t>平台</a:t>
                      </a:r>
                      <a:r>
                        <a:rPr lang="en-US" altLang="zh-CN" sz="1200" dirty="0" smtClean="0"/>
                        <a:t>-</a:t>
                      </a:r>
                      <a:r>
                        <a:rPr lang="zh-CN" altLang="en-US" sz="1200" dirty="0" smtClean="0"/>
                        <a:t>业务服务消费指南</a:t>
                      </a:r>
                      <a:r>
                        <a:rPr lang="en-US" altLang="zh-CN" sz="1200" dirty="0" smtClean="0"/>
                        <a:t>_V1.0.pdf》</a:t>
                      </a:r>
                      <a:endParaRPr lang="zh-CN" altLang="en-US" sz="1200" dirty="0">
                        <a:latin typeface="+mn-ea"/>
                        <a:ea typeface="+mn-ea"/>
                      </a:endParaRPr>
                    </a:p>
                  </a:txBody>
                  <a:tcPr anchor="ctr"/>
                </a:tc>
              </a:tr>
              <a:tr h="43294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p>
                  </a:txBody>
                  <a:tcPr/>
                </a:tc>
                <a:tc>
                  <a:txBody>
                    <a:bodyPr/>
                    <a:lstStyle/>
                    <a:p>
                      <a:r>
                        <a:rPr lang="zh-CN" altLang="en-US" sz="1200" dirty="0" smtClean="0"/>
                        <a:t>业务服务模拟器使用指南</a:t>
                      </a:r>
                      <a:endParaRPr lang="zh-CN" altLang="en-US" sz="1200" dirty="0">
                        <a:latin typeface="+mn-ea"/>
                        <a:ea typeface="+mn-ea"/>
                      </a:endParaRPr>
                    </a:p>
                  </a:txBody>
                  <a:tcPr anchor="ctr"/>
                </a:tc>
                <a:tc>
                  <a:txBody>
                    <a:bodyPr/>
                    <a:lstStyle/>
                    <a:p>
                      <a:r>
                        <a:rPr lang="zh-CN" altLang="en-US" sz="1200" dirty="0" smtClean="0"/>
                        <a:t>指南文件及</a:t>
                      </a:r>
                      <a:r>
                        <a:rPr lang="en-US" altLang="zh-CN" sz="1200" dirty="0" err="1" smtClean="0"/>
                        <a:t>jar包</a:t>
                      </a:r>
                      <a:r>
                        <a:rPr lang="en-US" altLang="zh-CN" sz="1200" dirty="0" smtClean="0"/>
                        <a:t>，《</a:t>
                      </a:r>
                      <a:r>
                        <a:rPr lang="zh-CN" altLang="en-US" sz="1200" kern="1200" dirty="0" smtClean="0">
                          <a:solidFill>
                            <a:schemeClr val="dk1"/>
                          </a:solidFill>
                          <a:latin typeface="+mn-lt"/>
                          <a:ea typeface="+mn-ea"/>
                          <a:cs typeface="+mn-cs"/>
                        </a:rPr>
                        <a:t>中国联通</a:t>
                      </a:r>
                      <a:r>
                        <a:rPr lang="en-US" altLang="zh-CN" sz="1200" kern="1200" dirty="0" smtClean="0">
                          <a:solidFill>
                            <a:schemeClr val="dk1"/>
                          </a:solidFill>
                          <a:latin typeface="+mn-lt"/>
                          <a:ea typeface="+mn-ea"/>
                          <a:cs typeface="+mn-cs"/>
                        </a:rPr>
                        <a:t>U-Cloud </a:t>
                      </a:r>
                      <a:r>
                        <a:rPr lang="en-US" altLang="zh-CN" sz="1200" kern="1200" dirty="0" err="1" smtClean="0">
                          <a:solidFill>
                            <a:schemeClr val="dk1"/>
                          </a:solidFill>
                          <a:latin typeface="+mn-lt"/>
                          <a:ea typeface="+mn-ea"/>
                          <a:cs typeface="+mn-cs"/>
                        </a:rPr>
                        <a:t>PaaS</a:t>
                      </a:r>
                      <a:r>
                        <a:rPr lang="zh-CN" altLang="en-US" sz="1200" kern="1200" dirty="0" smtClean="0">
                          <a:solidFill>
                            <a:schemeClr val="dk1"/>
                          </a:solidFill>
                          <a:latin typeface="+mn-lt"/>
                          <a:ea typeface="+mn-ea"/>
                          <a:cs typeface="+mn-cs"/>
                        </a:rPr>
                        <a:t>平台</a:t>
                      </a:r>
                      <a:r>
                        <a:rPr lang="en-US" altLang="zh-CN" sz="1200" kern="1200" dirty="0" smtClean="0">
                          <a:solidFill>
                            <a:schemeClr val="dk1"/>
                          </a:solidFill>
                          <a:latin typeface="+mn-lt"/>
                          <a:ea typeface="+mn-ea"/>
                          <a:cs typeface="+mn-cs"/>
                        </a:rPr>
                        <a:t>-</a:t>
                      </a:r>
                      <a:r>
                        <a:rPr lang="zh-CN" altLang="en-US" sz="1200" kern="1200" dirty="0" smtClean="0">
                          <a:solidFill>
                            <a:schemeClr val="dk1"/>
                          </a:solidFill>
                          <a:latin typeface="+mn-lt"/>
                          <a:ea typeface="+mn-ea"/>
                          <a:cs typeface="+mn-cs"/>
                        </a:rPr>
                        <a:t>业务服务模拟器使用指南</a:t>
                      </a:r>
                      <a:r>
                        <a:rPr lang="en-US" altLang="zh-CN" sz="1200" kern="1200" dirty="0" smtClean="0">
                          <a:solidFill>
                            <a:schemeClr val="dk1"/>
                          </a:solidFill>
                          <a:latin typeface="+mn-lt"/>
                          <a:ea typeface="+mn-ea"/>
                          <a:cs typeface="+mn-cs"/>
                        </a:rPr>
                        <a:t>_V1.0</a:t>
                      </a:r>
                      <a:r>
                        <a:rPr lang="en-US" altLang="zh-CN" sz="1200" dirty="0" smtClean="0"/>
                        <a:t>》及《soa-simulator.1.1.jar》</a:t>
                      </a:r>
                      <a:endParaRPr lang="zh-CN" altLang="en-US" sz="1200" dirty="0">
                        <a:latin typeface="+mn-ea"/>
                        <a:ea typeface="+mn-ea"/>
                      </a:endParaRPr>
                    </a:p>
                  </a:txBody>
                  <a:tcPr anchor="ctr"/>
                </a:tc>
              </a:tr>
              <a:tr h="35116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p>
                  </a:txBody>
                  <a:tcPr/>
                </a:tc>
                <a:tc>
                  <a:txBody>
                    <a:bodyPr/>
                    <a:lstStyle/>
                    <a:p>
                      <a:r>
                        <a:rPr lang="zh-CN" altLang="en-US" sz="1200" dirty="0" smtClean="0">
                          <a:latin typeface="+mn-ea"/>
                          <a:ea typeface="+mn-ea"/>
                        </a:rPr>
                        <a:t>省分接口机环境搭建及代理服务生成器使用指南</a:t>
                      </a:r>
                      <a:endParaRPr lang="zh-CN" altLang="en-US" sz="1200" dirty="0">
                        <a:latin typeface="+mn-ea"/>
                        <a:ea typeface="+mn-ea"/>
                      </a:endParaRPr>
                    </a:p>
                  </a:txBody>
                  <a:tcPr anchor="ctr"/>
                </a:tc>
                <a:tc>
                  <a:txBody>
                    <a:bodyPr/>
                    <a:lstStyle/>
                    <a:p>
                      <a:r>
                        <a:rPr lang="zh-CN" altLang="en-US" sz="1200" dirty="0" smtClean="0"/>
                        <a:t>指南文件及部署</a:t>
                      </a:r>
                      <a:r>
                        <a:rPr lang="en-US" altLang="zh-CN" sz="1200" dirty="0" smtClean="0"/>
                        <a:t>包，</a:t>
                      </a:r>
                      <a:r>
                        <a:rPr lang="en-US" altLang="zh-CN" sz="1200" kern="1200" dirty="0" smtClean="0">
                          <a:solidFill>
                            <a:schemeClr val="dk1"/>
                          </a:solidFill>
                          <a:latin typeface="+mn-lt"/>
                          <a:ea typeface="+mn-ea"/>
                          <a:cs typeface="+mn-cs"/>
                        </a:rPr>
                        <a:t>《</a:t>
                      </a:r>
                      <a:r>
                        <a:rPr lang="zh-CN" altLang="en-US" sz="1200" kern="1200" dirty="0" smtClean="0">
                          <a:solidFill>
                            <a:schemeClr val="dk1"/>
                          </a:solidFill>
                          <a:latin typeface="+mn-lt"/>
                          <a:ea typeface="+mn-ea"/>
                          <a:cs typeface="+mn-cs"/>
                        </a:rPr>
                        <a:t>中国联通</a:t>
                      </a:r>
                      <a:r>
                        <a:rPr lang="en-US" altLang="zh-CN" sz="1200" kern="1200" dirty="0" smtClean="0">
                          <a:solidFill>
                            <a:schemeClr val="dk1"/>
                          </a:solidFill>
                          <a:latin typeface="+mn-lt"/>
                          <a:ea typeface="+mn-ea"/>
                          <a:cs typeface="+mn-cs"/>
                        </a:rPr>
                        <a:t>U-Cloud</a:t>
                      </a:r>
                      <a:r>
                        <a:rPr lang="zh-CN" altLang="en-US" sz="1200" kern="1200" dirty="0" smtClean="0">
                          <a:solidFill>
                            <a:schemeClr val="dk1"/>
                          </a:solidFill>
                          <a:latin typeface="+mn-lt"/>
                          <a:ea typeface="+mn-ea"/>
                          <a:cs typeface="+mn-cs"/>
                        </a:rPr>
                        <a:t>项目省分公司接口机环境搭建手册 </a:t>
                      </a:r>
                      <a:r>
                        <a:rPr lang="en-US" altLang="zh-CN" sz="1200" kern="1200" dirty="0" smtClean="0">
                          <a:solidFill>
                            <a:schemeClr val="dk1"/>
                          </a:solidFill>
                          <a:latin typeface="+mn-lt"/>
                          <a:ea typeface="+mn-ea"/>
                          <a:cs typeface="+mn-cs"/>
                        </a:rPr>
                        <a:t>》</a:t>
                      </a:r>
                      <a:r>
                        <a:rPr lang="en-US" altLang="zh-CN" sz="1200" dirty="0" smtClean="0"/>
                        <a:t>及《</a:t>
                      </a:r>
                      <a:r>
                        <a:rPr lang="zh-CN" altLang="en-US" sz="1200" dirty="0" smtClean="0"/>
                        <a:t>中国联通</a:t>
                      </a:r>
                      <a:r>
                        <a:rPr lang="en-US" altLang="zh-CN" sz="1200" dirty="0" smtClean="0"/>
                        <a:t>U-Cloud</a:t>
                      </a:r>
                      <a:r>
                        <a:rPr lang="zh-CN" altLang="en-US" sz="1200" dirty="0" smtClean="0"/>
                        <a:t>项目省分公司接口机环境搭建</a:t>
                      </a:r>
                      <a:r>
                        <a:rPr lang="en-US" altLang="zh-CN" sz="1200" dirty="0" smtClean="0"/>
                        <a:t>.zip》，</a:t>
                      </a:r>
                      <a:r>
                        <a:rPr lang="en-US" altLang="zh-CN" sz="1200" dirty="0" err="1" smtClean="0"/>
                        <a:t>压缩包中包括相关手册及安装包</a:t>
                      </a:r>
                      <a:r>
                        <a:rPr lang="en-US" altLang="zh-CN" sz="1200" dirty="0" smtClean="0"/>
                        <a:t>。</a:t>
                      </a:r>
                      <a:endParaRPr lang="zh-CN" altLang="en-US" sz="1200" dirty="0">
                        <a:latin typeface="+mn-ea"/>
                        <a:ea typeface="+mn-ea"/>
                      </a:endParaRPr>
                    </a:p>
                  </a:txBody>
                  <a:tcPr anchor="ctr"/>
                </a:tc>
              </a:tr>
              <a:tr h="432948">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接口需求</a:t>
                      </a:r>
                      <a:endParaRPr lang="zh-CN" altLang="en-US" sz="1200" dirty="0" smtClean="0">
                        <a:latin typeface="+mn-ea"/>
                        <a:ea typeface="+mn-ea"/>
                      </a:endParaRPr>
                    </a:p>
                  </a:txBody>
                  <a:tcPr anchor="ctr"/>
                </a:tc>
                <a:tc>
                  <a:txBody>
                    <a:bodyPr/>
                    <a:lstStyle/>
                    <a:p>
                      <a:r>
                        <a:rPr lang="zh-CN" altLang="en-US" sz="1200" dirty="0" smtClean="0"/>
                        <a:t>资源应用接口需求文档包</a:t>
                      </a:r>
                      <a:endParaRPr lang="zh-CN" altLang="en-US" sz="1200" dirty="0">
                        <a:latin typeface="+mn-ea"/>
                        <a:ea typeface="+mn-ea"/>
                      </a:endParaRPr>
                    </a:p>
                  </a:txBody>
                  <a:tcPr anchor="ctr"/>
                </a:tc>
                <a:tc>
                  <a:txBody>
                    <a:bodyPr/>
                    <a:lstStyle/>
                    <a:p>
                      <a:r>
                        <a:rPr lang="zh-CN" altLang="en-US" sz="1200" dirty="0" smtClean="0"/>
                        <a:t>文档包</a:t>
                      </a:r>
                      <a:r>
                        <a:rPr lang="en-US" altLang="zh-CN" sz="1200" dirty="0" smtClean="0"/>
                        <a:t>《</a:t>
                      </a:r>
                      <a:r>
                        <a:rPr lang="zh-CN" altLang="en-US" sz="1200" dirty="0" smtClean="0"/>
                        <a:t>资源系统相关接口需求文档</a:t>
                      </a:r>
                      <a:r>
                        <a:rPr lang="en-US" altLang="zh-CN" sz="1200" dirty="0" smtClean="0"/>
                        <a:t>_V1.5_20130103.rar》</a:t>
                      </a:r>
                      <a:r>
                        <a:rPr lang="zh-CN" altLang="en-US" sz="1200" dirty="0" smtClean="0"/>
                        <a:t>，</a:t>
                      </a:r>
                      <a:r>
                        <a:rPr lang="en-US" altLang="zh-CN" sz="1200" dirty="0" err="1" smtClean="0"/>
                        <a:t>其中包括资源与省网管系统及总部网管系统的多份文档</a:t>
                      </a:r>
                      <a:endParaRPr lang="zh-CN" altLang="en-US" sz="1200" dirty="0">
                        <a:latin typeface="+mn-ea"/>
                        <a:ea typeface="+mn-ea"/>
                      </a:endParaRPr>
                    </a:p>
                  </a:txBody>
                  <a:tcPr anchor="ctr"/>
                </a:tc>
              </a:tr>
              <a:tr h="432948">
                <a:tc vMerge="1">
                  <a:txBody>
                    <a:bodyPr/>
                    <a:lstStyle/>
                    <a:p>
                      <a:endParaRPr lang="zh-CN" altLang="en-US" sz="1400" dirty="0"/>
                    </a:p>
                  </a:txBody>
                  <a:tcPr/>
                </a:tc>
                <a:tc>
                  <a:txBody>
                    <a:bodyPr/>
                    <a:lstStyle/>
                    <a:p>
                      <a:r>
                        <a:rPr lang="zh-CN" altLang="en-US" sz="1200" dirty="0" smtClean="0"/>
                        <a:t>电子运维接口需求文档包</a:t>
                      </a:r>
                      <a:endParaRPr lang="zh-CN" altLang="en-US" sz="1200" dirty="0">
                        <a:latin typeface="+mn-ea"/>
                        <a:ea typeface="+mn-ea"/>
                      </a:endParaRPr>
                    </a:p>
                  </a:txBody>
                  <a:tcPr anchor="ctr"/>
                </a:tc>
                <a:tc>
                  <a:txBody>
                    <a:bodyPr/>
                    <a:lstStyle/>
                    <a:p>
                      <a:r>
                        <a:rPr lang="zh-CN" altLang="en-US" sz="1200" dirty="0" smtClean="0"/>
                        <a:t>文档包</a:t>
                      </a:r>
                      <a:r>
                        <a:rPr lang="en-US" altLang="zh-CN" sz="1200" dirty="0" smtClean="0"/>
                        <a:t>《</a:t>
                      </a:r>
                      <a:r>
                        <a:rPr lang="zh-CN" altLang="en-US" sz="1200" dirty="0" smtClean="0"/>
                        <a:t>电子运维相关接口需求文档</a:t>
                      </a:r>
                      <a:r>
                        <a:rPr lang="en-US" altLang="zh-CN" sz="1200" dirty="0" smtClean="0"/>
                        <a:t>_V1.3_20121227.rar》</a:t>
                      </a:r>
                      <a:r>
                        <a:rPr lang="zh-CN" altLang="en-US" sz="1200" dirty="0" smtClean="0"/>
                        <a:t>，其中包括电子运维与省分系统、集团</a:t>
                      </a:r>
                      <a:r>
                        <a:rPr lang="en-US" altLang="zh-CN" sz="1200" dirty="0" smtClean="0"/>
                        <a:t>(</a:t>
                      </a:r>
                      <a:r>
                        <a:rPr lang="en-US" altLang="zh-CN" sz="1200" dirty="0" err="1" smtClean="0"/>
                        <a:t>除资源及集中集客系统</a:t>
                      </a:r>
                      <a:r>
                        <a:rPr lang="en-US" altLang="zh-CN" sz="1200" dirty="0" smtClean="0"/>
                        <a:t>)</a:t>
                      </a:r>
                      <a:r>
                        <a:rPr lang="en-US" altLang="zh-CN" sz="1200" dirty="0" err="1" smtClean="0"/>
                        <a:t>的接口需求文档</a:t>
                      </a:r>
                      <a:endParaRPr lang="zh-CN" altLang="en-US" sz="1200" dirty="0">
                        <a:latin typeface="+mn-ea"/>
                        <a:ea typeface="+mn-ea"/>
                      </a:endParaRPr>
                    </a:p>
                  </a:txBody>
                  <a:tcPr anchor="ctr"/>
                </a:tc>
              </a:tr>
              <a:tr h="432948">
                <a:tc rowSpan="3">
                  <a:txBody>
                    <a:bodyPr/>
                    <a:lstStyle/>
                    <a:p>
                      <a:r>
                        <a:rPr lang="zh-CN" altLang="en-US" sz="1200" dirty="0" smtClean="0"/>
                        <a:t>服务规范</a:t>
                      </a:r>
                      <a:endParaRPr lang="zh-CN" altLang="en-US" sz="1200" dirty="0">
                        <a:latin typeface="+mn-ea"/>
                        <a:ea typeface="+mn-ea"/>
                      </a:endParaRPr>
                    </a:p>
                  </a:txBody>
                  <a:tcPr anchor="ctr"/>
                </a:tc>
                <a:tc>
                  <a:txBody>
                    <a:bodyPr/>
                    <a:lstStyle/>
                    <a:p>
                      <a:r>
                        <a:rPr lang="zh-CN" altLang="en-US" sz="1200" dirty="0" smtClean="0"/>
                        <a:t>服务清单</a:t>
                      </a:r>
                      <a:endParaRPr lang="zh-CN" altLang="en-US" sz="1200" dirty="0">
                        <a:latin typeface="+mn-ea"/>
                        <a:ea typeface="+mn-ea"/>
                      </a:endParaRPr>
                    </a:p>
                  </a:txBody>
                  <a:tcPr anchor="ctr"/>
                </a:tc>
                <a:tc>
                  <a:txBody>
                    <a:bodyPr/>
                    <a:lstStyle/>
                    <a:p>
                      <a:r>
                        <a:rPr lang="zh-CN" altLang="en-US" sz="1200" dirty="0" smtClean="0"/>
                        <a:t>共</a:t>
                      </a:r>
                      <a:r>
                        <a:rPr lang="en-US" altLang="zh-CN" sz="1200" dirty="0" smtClean="0"/>
                        <a:t>5份文档，均为Excel文件，包括总体清单及按电子运维、资源以及集团、省分拆分的4份清单</a:t>
                      </a:r>
                      <a:endParaRPr lang="zh-CN" altLang="en-US" sz="1200" dirty="0">
                        <a:latin typeface="+mn-ea"/>
                        <a:ea typeface="+mn-ea"/>
                      </a:endParaRPr>
                    </a:p>
                  </a:txBody>
                  <a:tcPr anchor="ctr"/>
                </a:tc>
              </a:tr>
              <a:tr h="432948">
                <a:tc vMerge="1">
                  <a:txBody>
                    <a:bodyPr/>
                    <a:lstStyle/>
                    <a:p>
                      <a:endParaRPr lang="zh-CN" altLang="en-US" sz="1400" dirty="0"/>
                    </a:p>
                  </a:txBody>
                  <a:tcPr/>
                </a:tc>
                <a:tc>
                  <a:txBody>
                    <a:bodyPr/>
                    <a:lstStyle/>
                    <a:p>
                      <a:r>
                        <a:rPr lang="zh-CN" altLang="en-US" sz="1200" dirty="0" smtClean="0"/>
                        <a:t>服务追踪关系</a:t>
                      </a:r>
                      <a:endParaRPr lang="zh-CN" altLang="en-US" sz="1200" dirty="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共</a:t>
                      </a:r>
                      <a:r>
                        <a:rPr lang="en-US" altLang="zh-CN" sz="1200" dirty="0" smtClean="0"/>
                        <a:t>5份文档，均为Excel文件，包括总体追踪关系及按电子运维、资源以及集团、省分拆分的4份追踪关系</a:t>
                      </a:r>
                      <a:endParaRPr lang="zh-CN" altLang="en-US" sz="1200" dirty="0" smtClean="0">
                        <a:latin typeface="+mn-ea"/>
                        <a:ea typeface="+mn-ea"/>
                      </a:endParaRPr>
                    </a:p>
                  </a:txBody>
                  <a:tcPr anchor="ctr"/>
                </a:tc>
              </a:tr>
              <a:tr h="432948">
                <a:tc vMerge="1">
                  <a:txBody>
                    <a:bodyPr/>
                    <a:lstStyle/>
                    <a:p>
                      <a:endParaRPr lang="zh-CN" altLang="en-US" sz="1400" dirty="0"/>
                    </a:p>
                  </a:txBody>
                  <a:tcPr/>
                </a:tc>
                <a:tc>
                  <a:txBody>
                    <a:bodyPr/>
                    <a:lstStyle/>
                    <a:p>
                      <a:r>
                        <a:rPr lang="zh-CN" altLang="en-US" sz="1200" dirty="0" smtClean="0"/>
                        <a:t>服务规范文档</a:t>
                      </a:r>
                      <a:endParaRPr lang="zh-CN" altLang="en-US" sz="1200" dirty="0">
                        <a:latin typeface="+mn-ea"/>
                        <a:ea typeface="+mn-ea"/>
                      </a:endParaRPr>
                    </a:p>
                  </a:txBody>
                  <a:tcPr anchor="ctr"/>
                </a:tc>
                <a:tc>
                  <a:txBody>
                    <a:bodyPr/>
                    <a:lstStyle/>
                    <a:p>
                      <a:r>
                        <a:rPr lang="zh-CN" altLang="en-US" sz="1200" dirty="0" smtClean="0"/>
                        <a:t>文档包，按服务提供方</a:t>
                      </a:r>
                      <a:r>
                        <a:rPr lang="en-US" altLang="zh-CN" sz="1200" dirty="0" smtClean="0"/>
                        <a:t>/数据源端划分为多个目录，每个服务一个文档，共包括1108个Word文档</a:t>
                      </a:r>
                      <a:endParaRPr lang="zh-CN" altLang="en-US" sz="1200" dirty="0">
                        <a:latin typeface="+mn-ea"/>
                        <a:ea typeface="+mn-ea"/>
                      </a:endParaRPr>
                    </a:p>
                  </a:txBody>
                  <a:tcPr anchor="ctr"/>
                </a:tc>
              </a:tr>
              <a:tr h="432948">
                <a:tc rowSpan="2">
                  <a:txBody>
                    <a:bodyPr/>
                    <a:lstStyle/>
                    <a:p>
                      <a:r>
                        <a:rPr lang="zh-CN" altLang="en-US" sz="1200" dirty="0" smtClean="0"/>
                        <a:t>开发文件</a:t>
                      </a:r>
                      <a:endParaRPr lang="zh-CN" altLang="en-US" sz="1200" dirty="0">
                        <a:latin typeface="+mn-ea"/>
                        <a:ea typeface="+mn-ea"/>
                      </a:endParaRPr>
                    </a:p>
                  </a:txBody>
                  <a:tcPr anchor="ctr"/>
                </a:tc>
                <a:tc>
                  <a:txBody>
                    <a:bodyPr/>
                    <a:lstStyle/>
                    <a:p>
                      <a:r>
                        <a:rPr lang="en-US" altLang="zh-CN" sz="1200" dirty="0" err="1" smtClean="0"/>
                        <a:t>Webservice</a:t>
                      </a:r>
                      <a:endParaRPr lang="zh-CN" altLang="en-US" sz="1200" dirty="0">
                        <a:latin typeface="+mn-ea"/>
                        <a:ea typeface="+mn-ea"/>
                      </a:endParaRPr>
                    </a:p>
                  </a:txBody>
                  <a:tcPr anchor="ctr"/>
                </a:tc>
                <a:tc>
                  <a:txBody>
                    <a:bodyPr/>
                    <a:lstStyle/>
                    <a:p>
                      <a:r>
                        <a:rPr lang="zh-CN" altLang="en-US" sz="1200" dirty="0" smtClean="0"/>
                        <a:t>文档包，每个</a:t>
                      </a:r>
                      <a:r>
                        <a:rPr lang="en-US" altLang="zh-CN" sz="1200" dirty="0" smtClean="0"/>
                        <a:t>Webservice对应一个子目录，子目录名称与服务英文名称一致，共266个Webservice服务</a:t>
                      </a:r>
                      <a:endParaRPr lang="zh-CN" altLang="en-US" sz="1200" dirty="0">
                        <a:latin typeface="+mn-ea"/>
                        <a:ea typeface="+mn-ea"/>
                      </a:endParaRPr>
                    </a:p>
                  </a:txBody>
                  <a:tcPr anchor="ctr"/>
                </a:tc>
              </a:tr>
              <a:tr h="351169">
                <a:tc vMerge="1">
                  <a:txBody>
                    <a:bodyPr/>
                    <a:lstStyle/>
                    <a:p>
                      <a:endParaRPr lang="zh-CN" altLang="en-US" sz="1400" dirty="0"/>
                    </a:p>
                  </a:txBody>
                  <a:tcPr/>
                </a:tc>
                <a:tc>
                  <a:txBody>
                    <a:bodyPr/>
                    <a:lstStyle/>
                    <a:p>
                      <a:r>
                        <a:rPr lang="en-US" altLang="zh-CN" sz="1200" dirty="0" smtClean="0"/>
                        <a:t>ODI</a:t>
                      </a:r>
                      <a:endParaRPr lang="zh-CN" altLang="en-US" sz="1200" dirty="0">
                        <a:latin typeface="+mn-ea"/>
                        <a:ea typeface="+mn-ea"/>
                      </a:endParaRPr>
                    </a:p>
                  </a:txBody>
                  <a:tcPr anchor="ctr"/>
                </a:tc>
                <a:tc>
                  <a:txBody>
                    <a:bodyPr/>
                    <a:lstStyle/>
                    <a:p>
                      <a:r>
                        <a:rPr lang="zh-CN" altLang="en-US" sz="1200" dirty="0" smtClean="0"/>
                        <a:t>文档包，每个</a:t>
                      </a:r>
                      <a:r>
                        <a:rPr lang="en-US" altLang="zh-CN" sz="1200" dirty="0" smtClean="0"/>
                        <a:t>ODI服务对应一个文件，文件名称与服务编号一致，共338个文件</a:t>
                      </a:r>
                      <a:endParaRPr lang="zh-CN" altLang="en-US" sz="1200" dirty="0">
                        <a:latin typeface="+mn-ea"/>
                        <a:ea typeface="+mn-ea"/>
                      </a:endParaRPr>
                    </a:p>
                  </a:txBody>
                  <a:tcPr anchor="ctr"/>
                </a:tc>
              </a:tr>
            </a:tbl>
          </a:graphicData>
        </a:graphic>
      </p:graphicFrame>
    </p:spTree>
    <p:extLst>
      <p:ext uri="{BB962C8B-B14F-4D97-AF65-F5344CB8AC3E}">
        <p14:creationId xmlns:p14="http://schemas.microsoft.com/office/powerpoint/2010/main" val="316609854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7532687" cy="3152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文档下载地址</a:t>
            </a:r>
            <a:endParaRPr lang="zh-CN" altLang="en-US" dirty="0"/>
          </a:p>
        </p:txBody>
      </p:sp>
      <p:sp>
        <p:nvSpPr>
          <p:cNvPr id="4" name="矩形 3"/>
          <p:cNvSpPr/>
          <p:nvPr/>
        </p:nvSpPr>
        <p:spPr>
          <a:xfrm>
            <a:off x="331664" y="1196752"/>
            <a:ext cx="8560816" cy="369332"/>
          </a:xfrm>
          <a:prstGeom prst="rect">
            <a:avLst/>
          </a:prstGeom>
        </p:spPr>
        <p:txBody>
          <a:bodyPr wrap="square">
            <a:spAutoFit/>
          </a:bodyPr>
          <a:lstStyle/>
          <a:p>
            <a:r>
              <a:rPr lang="zh-CN" altLang="en-US" dirty="0"/>
              <a:t>链接</a:t>
            </a:r>
            <a:r>
              <a:rPr lang="en-US" altLang="zh-CN" dirty="0"/>
              <a:t>:http://pan.baidu.com/share/</a:t>
            </a:r>
            <a:r>
              <a:rPr lang="en-US" altLang="zh-CN" dirty="0" err="1"/>
              <a:t>link?shareid</a:t>
            </a:r>
            <a:r>
              <a:rPr lang="en-US" altLang="zh-CN" dirty="0"/>
              <a:t>=188480&amp;uk=37014246 </a:t>
            </a:r>
            <a:r>
              <a:rPr lang="zh-CN" altLang="en-US" dirty="0"/>
              <a:t>密码</a:t>
            </a:r>
            <a:r>
              <a:rPr lang="en-US" altLang="zh-CN" dirty="0"/>
              <a:t>:2587</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639" y="4621485"/>
            <a:ext cx="5838825" cy="204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420192" y="2924944"/>
            <a:ext cx="1584176" cy="432048"/>
          </a:xfrm>
          <a:prstGeom prst="rect">
            <a:avLst/>
          </a:prstGeom>
          <a:noFill/>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cxnSp>
        <p:nvCxnSpPr>
          <p:cNvPr id="7" name="曲线连接符 6"/>
          <p:cNvCxnSpPr>
            <a:stCxn id="5" idx="3"/>
            <a:endCxn id="1027" idx="0"/>
          </p:cNvCxnSpPr>
          <p:nvPr/>
        </p:nvCxnSpPr>
        <p:spPr bwMode="auto">
          <a:xfrm>
            <a:off x="2004368" y="3140968"/>
            <a:ext cx="3824684" cy="1480517"/>
          </a:xfrm>
          <a:prstGeom prst="curvedConnector2">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9586306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集成互联方案</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640960" cy="5036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3" y="980728"/>
            <a:ext cx="8712968" cy="523220"/>
          </a:xfrm>
          <a:prstGeom prst="rect">
            <a:avLst/>
          </a:prstGeom>
          <a:noFill/>
        </p:spPr>
        <p:txBody>
          <a:bodyPr wrap="square" rtlCol="0">
            <a:spAutoFit/>
          </a:bodyPr>
          <a:lstStyle/>
          <a:p>
            <a:pPr indent="355600"/>
            <a:r>
              <a:rPr lang="zh-CN" altLang="en-US" sz="1400" dirty="0">
                <a:latin typeface="+mn-ea"/>
                <a:ea typeface="+mn-ea"/>
              </a:rPr>
              <a:t>阅读</a:t>
            </a:r>
            <a:r>
              <a:rPr lang="en-US" altLang="zh-CN" sz="1400" dirty="0">
                <a:latin typeface="+mn-ea"/>
                <a:ea typeface="+mn-ea"/>
              </a:rPr>
              <a:t>《</a:t>
            </a:r>
            <a:r>
              <a:rPr lang="zh-CN" altLang="en-US" sz="1400" dirty="0">
                <a:latin typeface="+mn-ea"/>
                <a:ea typeface="+mn-ea"/>
              </a:rPr>
              <a:t>中国联通</a:t>
            </a:r>
            <a:r>
              <a:rPr lang="en-US" altLang="zh-CN" sz="1400" dirty="0">
                <a:latin typeface="+mn-ea"/>
                <a:ea typeface="+mn-ea"/>
              </a:rPr>
              <a:t>U-Cloud</a:t>
            </a:r>
            <a:r>
              <a:rPr lang="zh-CN" altLang="en-US" sz="1400" dirty="0">
                <a:latin typeface="+mn-ea"/>
                <a:ea typeface="+mn-ea"/>
              </a:rPr>
              <a:t>与集团系统互连集成方案</a:t>
            </a:r>
            <a:r>
              <a:rPr lang="en-US" altLang="zh-CN" sz="1400" dirty="0">
                <a:latin typeface="+mn-ea"/>
                <a:ea typeface="+mn-ea"/>
              </a:rPr>
              <a:t>V0.5 》</a:t>
            </a:r>
            <a:r>
              <a:rPr lang="zh-CN" altLang="en-US" sz="1400" dirty="0">
                <a:latin typeface="+mn-ea"/>
                <a:ea typeface="+mn-ea"/>
              </a:rPr>
              <a:t>及</a:t>
            </a:r>
            <a:r>
              <a:rPr lang="en-US" altLang="zh-CN" sz="1400" dirty="0" smtClean="0">
                <a:latin typeface="+mn-ea"/>
                <a:ea typeface="+mn-ea"/>
              </a:rPr>
              <a:t>《</a:t>
            </a:r>
            <a:r>
              <a:rPr lang="zh-CN" altLang="en-US" sz="1400" dirty="0">
                <a:latin typeface="+mn-ea"/>
                <a:ea typeface="+mn-ea"/>
              </a:rPr>
              <a:t>中国联通</a:t>
            </a:r>
            <a:r>
              <a:rPr lang="en-US" altLang="zh-CN" sz="1400" dirty="0">
                <a:latin typeface="+mn-ea"/>
                <a:ea typeface="+mn-ea"/>
              </a:rPr>
              <a:t>U-Cloud</a:t>
            </a:r>
            <a:r>
              <a:rPr lang="zh-CN" altLang="en-US" sz="1400" dirty="0">
                <a:latin typeface="+mn-ea"/>
                <a:ea typeface="+mn-ea"/>
              </a:rPr>
              <a:t>与省分系统互连集成方案</a:t>
            </a:r>
            <a:r>
              <a:rPr lang="en-US" altLang="zh-CN" sz="1400" dirty="0">
                <a:latin typeface="+mn-ea"/>
                <a:ea typeface="+mn-ea"/>
              </a:rPr>
              <a:t>V1.5</a:t>
            </a:r>
            <a:r>
              <a:rPr lang="en-US" altLang="zh-CN" sz="1400" dirty="0" smtClean="0">
                <a:latin typeface="+mn-ea"/>
                <a:ea typeface="+mn-ea"/>
              </a:rPr>
              <a:t>》，</a:t>
            </a:r>
            <a:r>
              <a:rPr lang="zh-CN" altLang="en-US" sz="1400" dirty="0" smtClean="0">
                <a:latin typeface="+mn-ea"/>
                <a:ea typeface="+mn-ea"/>
              </a:rPr>
              <a:t>在互联方案中详细说明了总体需求、集成方案、软硬件环境、技术方案、开发实施过程等内容。</a:t>
            </a:r>
            <a:endParaRPr lang="zh-CN" altLang="en-US" sz="1400" dirty="0">
              <a:latin typeface="+mn-ea"/>
              <a:ea typeface="+mn-ea"/>
            </a:endParaRPr>
          </a:p>
        </p:txBody>
      </p:sp>
    </p:spTree>
    <p:extLst>
      <p:ext uri="{BB962C8B-B14F-4D97-AF65-F5344CB8AC3E}">
        <p14:creationId xmlns:p14="http://schemas.microsoft.com/office/powerpoint/2010/main" val="413031608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ESB服务总体说明</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988840"/>
            <a:ext cx="8786970" cy="46741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3" y="980728"/>
            <a:ext cx="8712968" cy="523220"/>
          </a:xfrm>
          <a:prstGeom prst="rect">
            <a:avLst/>
          </a:prstGeom>
          <a:noFill/>
        </p:spPr>
        <p:txBody>
          <a:bodyPr wrap="square" rtlCol="0">
            <a:spAutoFit/>
          </a:bodyPr>
          <a:lstStyle>
            <a:defPPr>
              <a:defRPr lang="en-US"/>
            </a:defPPr>
            <a:lvl1pPr indent="355600">
              <a:defRPr sz="1600">
                <a:latin typeface="+mn-ea"/>
                <a:ea typeface="+mn-ea"/>
              </a:defRPr>
            </a:lvl1pPr>
          </a:lstStyle>
          <a:p>
            <a:r>
              <a:rPr lang="zh-CN" altLang="en-US" sz="1400" dirty="0" smtClean="0"/>
              <a:t>阅读</a:t>
            </a:r>
            <a:r>
              <a:rPr lang="en-US" altLang="zh-CN" sz="1400" dirty="0" smtClean="0"/>
              <a:t>《</a:t>
            </a:r>
            <a:r>
              <a:rPr lang="zh-CN" altLang="en-US" sz="1400" dirty="0"/>
              <a:t>中国联通</a:t>
            </a:r>
            <a:r>
              <a:rPr lang="en-US" altLang="zh-CN" sz="1400" dirty="0"/>
              <a:t>U-CLOUD ESB</a:t>
            </a:r>
            <a:r>
              <a:rPr lang="zh-CN" altLang="en-US" sz="1400" dirty="0"/>
              <a:t>服务规范总体说明</a:t>
            </a:r>
            <a:r>
              <a:rPr lang="en-US" altLang="zh-CN" sz="1400" dirty="0"/>
              <a:t>_v1.0</a:t>
            </a:r>
            <a:r>
              <a:rPr lang="en-US" altLang="zh-CN" sz="1400" dirty="0" smtClean="0"/>
              <a:t>》，其中详细说明了</a:t>
            </a:r>
            <a:r>
              <a:rPr lang="en-US" altLang="zh-CN" sz="1400" dirty="0"/>
              <a:t>ESB业务服务的实现方式及各种方式的特点，</a:t>
            </a:r>
            <a:r>
              <a:rPr lang="en-US" altLang="zh-CN" sz="1400" dirty="0" smtClean="0"/>
              <a:t>详细说明了服务规范文档的组成部分及服务规范文档与服务契约间的继承关系并进行了举例</a:t>
            </a:r>
            <a:r>
              <a:rPr lang="zh-CN" altLang="en-US" sz="1400" dirty="0" smtClean="0"/>
              <a:t>。</a:t>
            </a:r>
            <a:endParaRPr lang="zh-CN" altLang="en-US" sz="1400" dirty="0"/>
          </a:p>
        </p:txBody>
      </p:sp>
    </p:spTree>
    <p:extLst>
      <p:ext uri="{BB962C8B-B14F-4D97-AF65-F5344CB8AC3E}">
        <p14:creationId xmlns:p14="http://schemas.microsoft.com/office/powerpoint/2010/main" val="18028915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ESB业务</a:t>
            </a:r>
            <a:r>
              <a:rPr lang="zh-CN" altLang="en-US" dirty="0" smtClean="0"/>
              <a:t>服务清单</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50279"/>
            <a:ext cx="8820471" cy="45521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3" y="980728"/>
            <a:ext cx="8712968" cy="1169551"/>
          </a:xfrm>
          <a:prstGeom prst="rect">
            <a:avLst/>
          </a:prstGeom>
          <a:noFill/>
        </p:spPr>
        <p:txBody>
          <a:bodyPr wrap="square" rtlCol="0">
            <a:spAutoFit/>
          </a:bodyPr>
          <a:lstStyle>
            <a:defPPr>
              <a:defRPr lang="en-US"/>
            </a:defPPr>
            <a:lvl1pPr indent="355600">
              <a:defRPr sz="1600">
                <a:latin typeface="+mn-ea"/>
                <a:ea typeface="+mn-ea"/>
              </a:defRPr>
            </a:lvl1pPr>
          </a:lstStyle>
          <a:p>
            <a:r>
              <a:rPr lang="zh-CN" altLang="en-US" sz="1400" dirty="0" smtClean="0"/>
              <a:t>阅读</a:t>
            </a:r>
            <a:r>
              <a:rPr lang="en-US" altLang="zh-CN" sz="1400" dirty="0" smtClean="0"/>
              <a:t>《</a:t>
            </a:r>
            <a:r>
              <a:rPr lang="zh-CN" altLang="en-US" sz="1400" dirty="0"/>
              <a:t>服务清单</a:t>
            </a:r>
            <a:r>
              <a:rPr lang="en-US" altLang="zh-CN" sz="1400" dirty="0"/>
              <a:t>-</a:t>
            </a:r>
            <a:r>
              <a:rPr lang="zh-CN" altLang="en-US" sz="1400" dirty="0"/>
              <a:t>总体</a:t>
            </a:r>
            <a:r>
              <a:rPr lang="en-US" altLang="zh-CN" sz="1400" dirty="0" smtClean="0"/>
              <a:t>》、《</a:t>
            </a:r>
            <a:r>
              <a:rPr lang="zh-CN" altLang="en-US" sz="1400" dirty="0"/>
              <a:t>服务清单</a:t>
            </a:r>
            <a:r>
              <a:rPr lang="en-US" altLang="zh-CN" sz="1400" dirty="0"/>
              <a:t>-</a:t>
            </a:r>
            <a:r>
              <a:rPr lang="zh-CN" altLang="en-US" sz="1400" dirty="0"/>
              <a:t>电子运维</a:t>
            </a:r>
            <a:r>
              <a:rPr lang="en-US" altLang="zh-CN" sz="1400" dirty="0" smtClean="0"/>
              <a:t>-</a:t>
            </a:r>
            <a:r>
              <a:rPr lang="zh-CN" altLang="en-US" sz="1400" dirty="0" smtClean="0"/>
              <a:t>集团</a:t>
            </a:r>
            <a:r>
              <a:rPr lang="en-US" altLang="zh-CN" sz="1400" dirty="0" smtClean="0"/>
              <a:t>》、《</a:t>
            </a:r>
            <a:r>
              <a:rPr lang="zh-CN" altLang="en-US" sz="1400" dirty="0"/>
              <a:t>服务清单</a:t>
            </a:r>
            <a:r>
              <a:rPr lang="en-US" altLang="zh-CN" sz="1400" dirty="0"/>
              <a:t>-</a:t>
            </a:r>
            <a:r>
              <a:rPr lang="zh-CN" altLang="en-US" sz="1400" dirty="0"/>
              <a:t>资源管理</a:t>
            </a:r>
            <a:r>
              <a:rPr lang="en-US" altLang="zh-CN" sz="1400" dirty="0" smtClean="0"/>
              <a:t>-</a:t>
            </a:r>
            <a:r>
              <a:rPr lang="zh-CN" altLang="en-US" sz="1400" dirty="0" smtClean="0"/>
              <a:t>集团</a:t>
            </a:r>
            <a:r>
              <a:rPr lang="en-US" altLang="zh-CN" sz="1400" dirty="0" smtClean="0"/>
              <a:t>》、《</a:t>
            </a:r>
            <a:r>
              <a:rPr lang="zh-CN" altLang="en-US" sz="1400" dirty="0"/>
              <a:t>服务清单</a:t>
            </a:r>
            <a:r>
              <a:rPr lang="en-US" altLang="zh-CN" sz="1400" dirty="0"/>
              <a:t>-</a:t>
            </a:r>
            <a:r>
              <a:rPr lang="zh-CN" altLang="en-US" sz="1400" dirty="0"/>
              <a:t>电子运维</a:t>
            </a:r>
            <a:r>
              <a:rPr lang="en-US" altLang="zh-CN" sz="1400" dirty="0"/>
              <a:t>-</a:t>
            </a:r>
            <a:r>
              <a:rPr lang="zh-CN" altLang="en-US" sz="1400" dirty="0"/>
              <a:t>省分</a:t>
            </a:r>
            <a:r>
              <a:rPr lang="en-US" altLang="zh-CN" sz="1400" dirty="0" smtClean="0"/>
              <a:t>》、《</a:t>
            </a:r>
            <a:r>
              <a:rPr lang="zh-CN" altLang="en-US" sz="1400" dirty="0"/>
              <a:t>服务清单</a:t>
            </a:r>
            <a:r>
              <a:rPr lang="en-US" altLang="zh-CN" sz="1400" dirty="0"/>
              <a:t>-</a:t>
            </a:r>
            <a:r>
              <a:rPr lang="zh-CN" altLang="en-US" sz="1400" dirty="0"/>
              <a:t>资源管理</a:t>
            </a:r>
            <a:r>
              <a:rPr lang="en-US" altLang="zh-CN" sz="1400" dirty="0"/>
              <a:t>-</a:t>
            </a:r>
            <a:r>
              <a:rPr lang="zh-CN" altLang="en-US" sz="1400" dirty="0"/>
              <a:t>省分</a:t>
            </a:r>
            <a:r>
              <a:rPr lang="en-US" altLang="zh-CN" sz="1400" dirty="0" smtClean="0"/>
              <a:t>》，</a:t>
            </a:r>
            <a:r>
              <a:rPr lang="zh-CN" altLang="en-US" sz="1400" dirty="0" smtClean="0"/>
              <a:t>基于</a:t>
            </a:r>
            <a:r>
              <a:rPr lang="en-US" altLang="zh-CN" sz="1400" dirty="0" err="1" smtClean="0"/>
              <a:t>清单可以通过提供方</a:t>
            </a:r>
            <a:r>
              <a:rPr lang="en-US" altLang="zh-CN" sz="1400" dirty="0" err="1"/>
              <a:t>、</a:t>
            </a:r>
            <a:r>
              <a:rPr lang="en-US" altLang="zh-CN" sz="1400" dirty="0" err="1" smtClean="0"/>
              <a:t>消费方筛选出需提供</a:t>
            </a:r>
            <a:r>
              <a:rPr lang="en-US" altLang="zh-CN" sz="1400" dirty="0"/>
              <a:t>/</a:t>
            </a:r>
            <a:r>
              <a:rPr lang="en-US" altLang="zh-CN" sz="1400" dirty="0" err="1"/>
              <a:t>消费的服务。清单中记录了服务对应的规范文档名称，可根据文档名称搜索出具体的服务规范文档进行阅读</a:t>
            </a:r>
            <a:r>
              <a:rPr lang="zh-CN" altLang="en-US" sz="1400" dirty="0" smtClean="0"/>
              <a:t>。清单中各网管系统</a:t>
            </a:r>
            <a:r>
              <a:rPr lang="zh-CN" altLang="en-US" sz="1400" dirty="0"/>
              <a:t>名称：统称为</a:t>
            </a:r>
            <a:r>
              <a:rPr lang="en-US" altLang="zh-CN" sz="1400" dirty="0"/>
              <a:t>NMS</a:t>
            </a:r>
            <a:r>
              <a:rPr lang="zh-CN" altLang="en-US" sz="1400" dirty="0"/>
              <a:t>，专业网管系统在</a:t>
            </a:r>
            <a:r>
              <a:rPr lang="en-US" altLang="zh-CN" sz="1400" dirty="0"/>
              <a:t>NMS</a:t>
            </a:r>
            <a:r>
              <a:rPr lang="zh-CN" altLang="en-US" sz="1400" dirty="0"/>
              <a:t>前加专业代称，如传输为</a:t>
            </a:r>
            <a:r>
              <a:rPr lang="en-US" altLang="zh-CN" sz="1400" dirty="0"/>
              <a:t>T</a:t>
            </a:r>
            <a:r>
              <a:rPr lang="zh-CN" altLang="en-US" sz="1400" dirty="0"/>
              <a:t>，交换为</a:t>
            </a:r>
            <a:r>
              <a:rPr lang="en-US" altLang="zh-CN" sz="1400" dirty="0"/>
              <a:t>S</a:t>
            </a:r>
            <a:r>
              <a:rPr lang="zh-CN" altLang="en-US" sz="1400" dirty="0"/>
              <a:t>，前缀为</a:t>
            </a:r>
            <a:r>
              <a:rPr lang="en-US" altLang="zh-CN" sz="1400" dirty="0"/>
              <a:t>SB</a:t>
            </a:r>
            <a:r>
              <a:rPr lang="zh-CN" altLang="en-US" sz="1400" dirty="0"/>
              <a:t>同时代表集团及省分，</a:t>
            </a:r>
            <a:r>
              <a:rPr lang="en-US" altLang="zh-CN" sz="1400" dirty="0"/>
              <a:t>ZB</a:t>
            </a:r>
            <a:r>
              <a:rPr lang="zh-CN" altLang="en-US" sz="1400" dirty="0"/>
              <a:t>仅代表集团，</a:t>
            </a:r>
            <a:r>
              <a:rPr lang="en-US" altLang="zh-CN" sz="1400" dirty="0"/>
              <a:t>SF</a:t>
            </a:r>
            <a:r>
              <a:rPr lang="zh-CN" altLang="en-US" sz="1400" dirty="0"/>
              <a:t>仅代表省</a:t>
            </a:r>
            <a:r>
              <a:rPr lang="zh-CN" altLang="en-US" sz="1400" dirty="0" smtClean="0"/>
              <a:t>分。</a:t>
            </a:r>
            <a:endParaRPr lang="zh-CN" altLang="en-US" sz="1400" dirty="0"/>
          </a:p>
        </p:txBody>
      </p:sp>
    </p:spTree>
    <p:extLst>
      <p:ext uri="{BB962C8B-B14F-4D97-AF65-F5344CB8AC3E}">
        <p14:creationId xmlns:p14="http://schemas.microsoft.com/office/powerpoint/2010/main" val="392467676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服务与接口需求追踪关系</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73" y="1988840"/>
            <a:ext cx="897096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3" y="980728"/>
            <a:ext cx="8712968" cy="738664"/>
          </a:xfrm>
          <a:prstGeom prst="rect">
            <a:avLst/>
          </a:prstGeom>
          <a:noFill/>
        </p:spPr>
        <p:txBody>
          <a:bodyPr wrap="square" rtlCol="0">
            <a:spAutoFit/>
          </a:bodyPr>
          <a:lstStyle>
            <a:defPPr>
              <a:defRPr lang="en-US"/>
            </a:defPPr>
            <a:lvl1pPr indent="355600">
              <a:defRPr sz="1600">
                <a:latin typeface="+mn-ea"/>
                <a:ea typeface="+mn-ea"/>
              </a:defRPr>
            </a:lvl1pPr>
          </a:lstStyle>
          <a:p>
            <a:r>
              <a:rPr lang="en-US" altLang="zh-CN" sz="1400" dirty="0" err="1" smtClean="0"/>
              <a:t>阅读</a:t>
            </a:r>
            <a:r>
              <a:rPr lang="en-US" altLang="zh-CN" sz="1400" dirty="0" smtClean="0"/>
              <a:t>《</a:t>
            </a:r>
            <a:r>
              <a:rPr lang="zh-CN" altLang="en-US" sz="1400" dirty="0"/>
              <a:t>追踪关系</a:t>
            </a:r>
            <a:r>
              <a:rPr lang="en-US" altLang="zh-CN" sz="1400" dirty="0"/>
              <a:t>-</a:t>
            </a:r>
            <a:r>
              <a:rPr lang="zh-CN" altLang="en-US" sz="1400" dirty="0"/>
              <a:t>总体</a:t>
            </a:r>
            <a:r>
              <a:rPr lang="en-US" altLang="zh-CN" sz="1400" dirty="0" smtClean="0"/>
              <a:t>》、《</a:t>
            </a:r>
            <a:r>
              <a:rPr lang="zh-CN" altLang="en-US" sz="1400" dirty="0"/>
              <a:t>追踪关系</a:t>
            </a:r>
            <a:r>
              <a:rPr lang="en-US" altLang="zh-CN" sz="1400" dirty="0"/>
              <a:t>-</a:t>
            </a:r>
            <a:r>
              <a:rPr lang="zh-CN" altLang="en-US" sz="1400" dirty="0"/>
              <a:t>电子运维</a:t>
            </a:r>
            <a:r>
              <a:rPr lang="en-US" altLang="zh-CN" sz="1400" dirty="0" smtClean="0"/>
              <a:t>-</a:t>
            </a:r>
            <a:r>
              <a:rPr lang="zh-CN" altLang="en-US" sz="1400" dirty="0" smtClean="0"/>
              <a:t>集团</a:t>
            </a:r>
            <a:r>
              <a:rPr lang="en-US" altLang="zh-CN" sz="1400" dirty="0" smtClean="0"/>
              <a:t>》、《</a:t>
            </a:r>
            <a:r>
              <a:rPr lang="zh-CN" altLang="en-US" sz="1400" dirty="0"/>
              <a:t>追踪关系</a:t>
            </a:r>
            <a:r>
              <a:rPr lang="en-US" altLang="zh-CN" sz="1400" dirty="0"/>
              <a:t>-</a:t>
            </a:r>
            <a:r>
              <a:rPr lang="zh-CN" altLang="en-US" sz="1400" dirty="0"/>
              <a:t>资源管理</a:t>
            </a:r>
            <a:r>
              <a:rPr lang="en-US" altLang="zh-CN" sz="1400" dirty="0" smtClean="0"/>
              <a:t>-</a:t>
            </a:r>
            <a:r>
              <a:rPr lang="zh-CN" altLang="en-US" sz="1400" dirty="0" smtClean="0"/>
              <a:t>集团</a:t>
            </a:r>
            <a:r>
              <a:rPr lang="en-US" altLang="zh-CN" sz="1400" dirty="0" smtClean="0"/>
              <a:t>》、《</a:t>
            </a:r>
            <a:r>
              <a:rPr lang="zh-CN" altLang="en-US" sz="1400" dirty="0"/>
              <a:t>追踪关系</a:t>
            </a:r>
            <a:r>
              <a:rPr lang="en-US" altLang="zh-CN" sz="1400" dirty="0"/>
              <a:t>-</a:t>
            </a:r>
            <a:r>
              <a:rPr lang="zh-CN" altLang="en-US" sz="1400" dirty="0"/>
              <a:t>电子运维</a:t>
            </a:r>
            <a:r>
              <a:rPr lang="en-US" altLang="zh-CN" sz="1400" dirty="0"/>
              <a:t>-</a:t>
            </a:r>
            <a:r>
              <a:rPr lang="zh-CN" altLang="en-US" sz="1400" dirty="0"/>
              <a:t>省分</a:t>
            </a:r>
            <a:r>
              <a:rPr lang="en-US" altLang="zh-CN" sz="1400" dirty="0" smtClean="0"/>
              <a:t>》、《</a:t>
            </a:r>
            <a:r>
              <a:rPr lang="zh-CN" altLang="en-US" sz="1400" dirty="0"/>
              <a:t>追踪关系</a:t>
            </a:r>
            <a:r>
              <a:rPr lang="en-US" altLang="zh-CN" sz="1400" dirty="0"/>
              <a:t>-</a:t>
            </a:r>
            <a:r>
              <a:rPr lang="zh-CN" altLang="en-US" sz="1400" dirty="0"/>
              <a:t>资源管理</a:t>
            </a:r>
            <a:r>
              <a:rPr lang="en-US" altLang="zh-CN" sz="1400" dirty="0"/>
              <a:t>-</a:t>
            </a:r>
            <a:r>
              <a:rPr lang="zh-CN" altLang="en-US" sz="1400" dirty="0"/>
              <a:t>省分</a:t>
            </a:r>
            <a:r>
              <a:rPr lang="en-US" altLang="zh-CN" sz="1400" dirty="0" smtClean="0"/>
              <a:t>》，</a:t>
            </a:r>
            <a:r>
              <a:rPr lang="en-US" altLang="zh-CN" sz="1400" dirty="0" err="1" smtClean="0"/>
              <a:t>其中维护了</a:t>
            </a:r>
            <a:r>
              <a:rPr lang="zh-CN" altLang="en-US" sz="1400" dirty="0" smtClean="0"/>
              <a:t>服务</a:t>
            </a:r>
            <a:r>
              <a:rPr lang="zh-CN" altLang="en-US" sz="1400" dirty="0"/>
              <a:t>与接口需求间有对应关系</a:t>
            </a:r>
            <a:r>
              <a:rPr lang="zh-CN" altLang="en-US" sz="1400" dirty="0" smtClean="0"/>
              <a:t>，</a:t>
            </a:r>
            <a:r>
              <a:rPr lang="en-US" altLang="zh-CN" sz="1400" dirty="0" err="1" smtClean="0"/>
              <a:t>通过追踪关系可以查到服务对应的具体接口需求</a:t>
            </a:r>
            <a:r>
              <a:rPr lang="zh-CN" altLang="en-US" sz="1400" dirty="0" smtClean="0"/>
              <a:t>，或通过接口需求找到服务规范，方便掌握更多信息</a:t>
            </a:r>
            <a:r>
              <a:rPr lang="en-US" altLang="zh-CN" sz="1400" dirty="0" smtClean="0"/>
              <a:t>。</a:t>
            </a:r>
            <a:endParaRPr lang="zh-CN" altLang="en-US" sz="1400" dirty="0"/>
          </a:p>
        </p:txBody>
      </p:sp>
    </p:spTree>
    <p:extLst>
      <p:ext uri="{BB962C8B-B14F-4D97-AF65-F5344CB8AC3E}">
        <p14:creationId xmlns:p14="http://schemas.microsoft.com/office/powerpoint/2010/main" val="2302176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服务规范文档</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8784976" cy="4968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3" y="980728"/>
            <a:ext cx="8712968" cy="523220"/>
          </a:xfrm>
          <a:prstGeom prst="rect">
            <a:avLst/>
          </a:prstGeom>
          <a:noFill/>
        </p:spPr>
        <p:txBody>
          <a:bodyPr wrap="square" rtlCol="0">
            <a:spAutoFit/>
          </a:bodyPr>
          <a:lstStyle>
            <a:defPPr>
              <a:defRPr lang="en-US"/>
            </a:defPPr>
            <a:lvl1pPr indent="355600">
              <a:defRPr sz="1600">
                <a:latin typeface="+mn-ea"/>
                <a:ea typeface="+mn-ea"/>
              </a:defRPr>
            </a:lvl1pPr>
          </a:lstStyle>
          <a:p>
            <a:r>
              <a:rPr lang="en-US" altLang="zh-CN" sz="1400" dirty="0" err="1" smtClean="0"/>
              <a:t>在服务规范文档包中查找相关的文档，每个</a:t>
            </a:r>
            <a:r>
              <a:rPr lang="en-US" altLang="zh-CN" sz="1400" dirty="0" err="1"/>
              <a:t>ESB业务服务对应一个规范文档，</a:t>
            </a:r>
            <a:r>
              <a:rPr lang="en-US" altLang="zh-CN" sz="1400" dirty="0" err="1" smtClean="0"/>
              <a:t>规范文档按服务的提供方组织成相应的目录</a:t>
            </a:r>
            <a:r>
              <a:rPr lang="zh-CN" altLang="en-US" sz="1400" dirty="0" smtClean="0"/>
              <a:t>。</a:t>
            </a:r>
            <a:r>
              <a:rPr lang="en-US" altLang="zh-CN" sz="1400" dirty="0" err="1"/>
              <a:t>ESB业务服务规范</a:t>
            </a:r>
            <a:r>
              <a:rPr lang="zh-CN" altLang="en-US" sz="1400" dirty="0"/>
              <a:t>文档较多，建议通过清单中的文档名称在目录中搜索特定的规范文档。</a:t>
            </a:r>
          </a:p>
        </p:txBody>
      </p:sp>
    </p:spTree>
    <p:extLst>
      <p:ext uri="{BB962C8B-B14F-4D97-AF65-F5344CB8AC3E}">
        <p14:creationId xmlns:p14="http://schemas.microsoft.com/office/powerpoint/2010/main" val="373980675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服务开发指南</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916832"/>
            <a:ext cx="8712968" cy="47160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3" y="980728"/>
            <a:ext cx="8712968" cy="738664"/>
          </a:xfrm>
          <a:prstGeom prst="rect">
            <a:avLst/>
          </a:prstGeom>
          <a:noFill/>
        </p:spPr>
        <p:txBody>
          <a:bodyPr wrap="square" rtlCol="0">
            <a:spAutoFit/>
          </a:bodyPr>
          <a:lstStyle>
            <a:defPPr>
              <a:defRPr lang="en-US"/>
            </a:defPPr>
            <a:lvl1pPr indent="355600">
              <a:defRPr sz="1600">
                <a:latin typeface="+mn-ea"/>
                <a:ea typeface="+mn-ea"/>
              </a:defRPr>
            </a:lvl1pPr>
          </a:lstStyle>
          <a:p>
            <a:r>
              <a:rPr lang="en-US" altLang="zh-CN" sz="1400" dirty="0" err="1"/>
              <a:t>提供</a:t>
            </a:r>
            <a:r>
              <a:rPr lang="en-US" altLang="zh-CN" sz="1400" dirty="0"/>
              <a:t>/</a:t>
            </a:r>
            <a:r>
              <a:rPr lang="en-US" altLang="zh-CN" sz="1400" dirty="0" err="1"/>
              <a:t>消费ESB业务服务，均需进行代码开发，应用集成组针对服务提供及服务消费各提供了一份开发指南，</a:t>
            </a:r>
            <a:r>
              <a:rPr lang="en-US" altLang="zh-CN" sz="1400" dirty="0" err="1" smtClean="0"/>
              <a:t>分别为</a:t>
            </a:r>
            <a:r>
              <a:rPr lang="en-US" altLang="zh-CN" sz="1400" dirty="0" smtClean="0"/>
              <a:t>《</a:t>
            </a:r>
            <a:r>
              <a:rPr lang="zh-CN" altLang="en-US" sz="1400" dirty="0"/>
              <a:t>中国联通</a:t>
            </a:r>
            <a:r>
              <a:rPr lang="en-US" altLang="zh-CN" sz="1400" dirty="0"/>
              <a:t>U-Cloud </a:t>
            </a:r>
            <a:r>
              <a:rPr lang="en-US" altLang="zh-CN" sz="1400" dirty="0" err="1"/>
              <a:t>PaaS</a:t>
            </a:r>
            <a:r>
              <a:rPr lang="zh-CN" altLang="en-US" sz="1400" dirty="0"/>
              <a:t>平台</a:t>
            </a:r>
            <a:r>
              <a:rPr lang="en-US" altLang="zh-CN" sz="1400" dirty="0"/>
              <a:t>-</a:t>
            </a:r>
            <a:r>
              <a:rPr lang="zh-CN" altLang="en-US" sz="1400" dirty="0"/>
              <a:t>业务服务实现指南</a:t>
            </a:r>
            <a:r>
              <a:rPr lang="en-US" altLang="zh-CN" sz="1400" dirty="0"/>
              <a:t>_V1.0 》</a:t>
            </a:r>
            <a:r>
              <a:rPr lang="en-US" altLang="zh-CN" sz="1400" dirty="0" smtClean="0"/>
              <a:t>及《</a:t>
            </a:r>
            <a:r>
              <a:rPr lang="zh-CN" altLang="en-US" sz="1400" dirty="0"/>
              <a:t>中国联通</a:t>
            </a:r>
            <a:r>
              <a:rPr lang="en-US" altLang="zh-CN" sz="1400" dirty="0"/>
              <a:t>U-Cloud </a:t>
            </a:r>
            <a:r>
              <a:rPr lang="en-US" altLang="zh-CN" sz="1400" dirty="0" err="1"/>
              <a:t>PaaS</a:t>
            </a:r>
            <a:r>
              <a:rPr lang="zh-CN" altLang="en-US" sz="1400" dirty="0"/>
              <a:t>平台</a:t>
            </a:r>
            <a:r>
              <a:rPr lang="en-US" altLang="zh-CN" sz="1400" dirty="0"/>
              <a:t>-</a:t>
            </a:r>
            <a:r>
              <a:rPr lang="zh-CN" altLang="en-US" sz="1400" dirty="0"/>
              <a:t>业务服务消费指南</a:t>
            </a:r>
            <a:r>
              <a:rPr lang="en-US" altLang="zh-CN" sz="1400" dirty="0"/>
              <a:t>_V1.0 》，其中详细讲述了服务实现/</a:t>
            </a:r>
            <a:r>
              <a:rPr lang="en-US" altLang="zh-CN" sz="1400" dirty="0" err="1"/>
              <a:t>消费的流程及技术要点并有例子，建议在开发前阅读</a:t>
            </a:r>
            <a:r>
              <a:rPr lang="zh-CN" altLang="en-US" sz="1400" dirty="0"/>
              <a:t>。</a:t>
            </a:r>
          </a:p>
        </p:txBody>
      </p:sp>
    </p:spTree>
    <p:extLst>
      <p:ext uri="{BB962C8B-B14F-4D97-AF65-F5344CB8AC3E}">
        <p14:creationId xmlns:p14="http://schemas.microsoft.com/office/powerpoint/2010/main" val="154700662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WSDL及建表脚本</a:t>
            </a:r>
            <a:endParaRPr lang="zh-CN" altLang="en-US" dirty="0"/>
          </a:p>
        </p:txBody>
      </p:sp>
      <p:sp>
        <p:nvSpPr>
          <p:cNvPr id="4" name="TextBox 3"/>
          <p:cNvSpPr txBox="1"/>
          <p:nvPr/>
        </p:nvSpPr>
        <p:spPr>
          <a:xfrm>
            <a:off x="179513" y="980728"/>
            <a:ext cx="8712968" cy="1169551"/>
          </a:xfrm>
          <a:prstGeom prst="rect">
            <a:avLst/>
          </a:prstGeom>
          <a:noFill/>
        </p:spPr>
        <p:txBody>
          <a:bodyPr wrap="square" rtlCol="0">
            <a:spAutoFit/>
          </a:bodyPr>
          <a:lstStyle>
            <a:defPPr>
              <a:defRPr lang="en-US"/>
            </a:defPPr>
            <a:lvl1pPr indent="355600">
              <a:defRPr sz="1600">
                <a:latin typeface="+mn-ea"/>
                <a:ea typeface="+mn-ea"/>
              </a:defRPr>
            </a:lvl1pPr>
          </a:lstStyle>
          <a:p>
            <a:r>
              <a:rPr lang="en-US" altLang="zh-CN" sz="1400" dirty="0"/>
              <a:t>每个Webservice对应一个WSDL文件及配套的XSD文件，每个ODI</a:t>
            </a:r>
            <a:r>
              <a:rPr lang="en-US" altLang="zh-CN" sz="1400" dirty="0" smtClean="0"/>
              <a:t>服务对应一个建表脚本，可通过清单中的服务英文名称、编号找到服务WSDL及建表脚本</a:t>
            </a:r>
            <a:r>
              <a:rPr lang="zh-CN" altLang="en-US" sz="1400" dirty="0" smtClean="0"/>
              <a:t>。</a:t>
            </a:r>
            <a:r>
              <a:rPr lang="en-US" altLang="zh-CN" sz="1400" dirty="0"/>
              <a:t>WSDL/</a:t>
            </a:r>
            <a:r>
              <a:rPr lang="en-US" altLang="zh-CN" sz="1400" dirty="0" err="1"/>
              <a:t>XSD</a:t>
            </a:r>
            <a:r>
              <a:rPr lang="en-US" altLang="zh-CN" sz="1400" dirty="0" err="1" smtClean="0"/>
              <a:t>文件及建表脚本统一由ESB设计</a:t>
            </a:r>
            <a:r>
              <a:rPr lang="en-US" altLang="zh-CN" sz="1400" dirty="0" err="1"/>
              <a:t>，厂商需严格按照WSDL</a:t>
            </a:r>
            <a:r>
              <a:rPr lang="en-US" altLang="zh-CN" sz="1400" dirty="0"/>
              <a:t>/</a:t>
            </a:r>
            <a:r>
              <a:rPr lang="en-US" altLang="zh-CN" sz="1400" dirty="0" err="1"/>
              <a:t>XSD文件及建表脚本进行开发，若有问题需反馈到应用集成组，禁止私自修改</a:t>
            </a:r>
            <a:r>
              <a:rPr lang="en-US" altLang="zh-CN" sz="1400" dirty="0"/>
              <a:t>。</a:t>
            </a:r>
          </a:p>
          <a:p>
            <a:endParaRPr lang="en-US" altLang="zh-CN" sz="1400" dirty="0" smtClean="0"/>
          </a:p>
          <a:p>
            <a:r>
              <a:rPr lang="en-US" altLang="zh-CN" sz="1400" dirty="0" err="1" smtClean="0"/>
              <a:t>WSDL及建表脚本较多，建议通过服务清单中英文名称、服务编码搜索得到</a:t>
            </a:r>
            <a:r>
              <a:rPr lang="en-US" altLang="zh-CN" sz="1400" dirty="0" smtClean="0"/>
              <a:t>。</a:t>
            </a:r>
            <a:endParaRPr lang="zh-CN" altLang="en-US" sz="1400"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64110"/>
            <a:ext cx="4680519" cy="3905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1" y="2764110"/>
            <a:ext cx="4143375" cy="3905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7504" y="2411050"/>
            <a:ext cx="1242648" cy="307777"/>
          </a:xfrm>
          <a:prstGeom prst="rect">
            <a:avLst/>
          </a:prstGeom>
          <a:noFill/>
        </p:spPr>
        <p:txBody>
          <a:bodyPr wrap="none" rtlCol="0">
            <a:spAutoFit/>
          </a:bodyPr>
          <a:lstStyle/>
          <a:p>
            <a:r>
              <a:rPr lang="en-US" altLang="zh-CN" sz="1400" b="1" dirty="0" err="1" smtClean="0"/>
              <a:t>WSDL文件</a:t>
            </a:r>
            <a:r>
              <a:rPr lang="en-US" altLang="zh-CN" sz="1400" b="1" dirty="0" smtClean="0"/>
              <a:t>：</a:t>
            </a:r>
            <a:endParaRPr lang="zh-CN" altLang="en-US" sz="1400" b="1" dirty="0"/>
          </a:p>
        </p:txBody>
      </p:sp>
      <p:sp>
        <p:nvSpPr>
          <p:cNvPr id="10" name="TextBox 9"/>
          <p:cNvSpPr txBox="1"/>
          <p:nvPr/>
        </p:nvSpPr>
        <p:spPr>
          <a:xfrm>
            <a:off x="4860031" y="2411050"/>
            <a:ext cx="1082348" cy="307777"/>
          </a:xfrm>
          <a:prstGeom prst="rect">
            <a:avLst/>
          </a:prstGeom>
          <a:noFill/>
        </p:spPr>
        <p:txBody>
          <a:bodyPr wrap="none" rtlCol="0">
            <a:spAutoFit/>
          </a:bodyPr>
          <a:lstStyle/>
          <a:p>
            <a:r>
              <a:rPr lang="zh-CN" altLang="en-US" sz="1400" b="1" dirty="0" smtClean="0"/>
              <a:t>建表脚本</a:t>
            </a:r>
            <a:r>
              <a:rPr lang="en-US" altLang="zh-CN" sz="1400" b="1" dirty="0" smtClean="0"/>
              <a:t>：</a:t>
            </a:r>
            <a:endParaRPr lang="zh-CN" altLang="en-US" sz="1400" b="1" dirty="0"/>
          </a:p>
        </p:txBody>
      </p:sp>
    </p:spTree>
    <p:extLst>
      <p:ext uri="{BB962C8B-B14F-4D97-AF65-F5344CB8AC3E}">
        <p14:creationId xmlns:p14="http://schemas.microsoft.com/office/powerpoint/2010/main" val="11638124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服务模拟器使用指南</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13657"/>
            <a:ext cx="8712969" cy="48811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3" y="980728"/>
            <a:ext cx="8712968" cy="523220"/>
          </a:xfrm>
          <a:prstGeom prst="rect">
            <a:avLst/>
          </a:prstGeom>
          <a:noFill/>
        </p:spPr>
        <p:txBody>
          <a:bodyPr wrap="square" rtlCol="0">
            <a:spAutoFit/>
          </a:bodyPr>
          <a:lstStyle>
            <a:defPPr>
              <a:defRPr lang="en-US"/>
            </a:defPPr>
            <a:lvl1pPr indent="355600">
              <a:defRPr sz="1600">
                <a:latin typeface="+mn-ea"/>
                <a:ea typeface="+mn-ea"/>
              </a:defRPr>
            </a:lvl1pPr>
          </a:lstStyle>
          <a:p>
            <a:r>
              <a:rPr lang="zh-CN" altLang="en-US" sz="1400" dirty="0" smtClean="0"/>
              <a:t>阅读</a:t>
            </a:r>
            <a:r>
              <a:rPr lang="en-US" altLang="zh-CN" sz="1400" dirty="0" smtClean="0"/>
              <a:t>《</a:t>
            </a:r>
            <a:r>
              <a:rPr lang="zh-CN" altLang="en-US" sz="1400" dirty="0"/>
              <a:t>中国联通</a:t>
            </a:r>
            <a:r>
              <a:rPr lang="en-US" altLang="zh-CN" sz="1400" dirty="0"/>
              <a:t>U-Cloud </a:t>
            </a:r>
            <a:r>
              <a:rPr lang="en-US" altLang="zh-CN" sz="1400" dirty="0" err="1"/>
              <a:t>PaaS</a:t>
            </a:r>
            <a:r>
              <a:rPr lang="zh-CN" altLang="en-US" sz="1400" dirty="0"/>
              <a:t>平台</a:t>
            </a:r>
            <a:r>
              <a:rPr lang="en-US" altLang="zh-CN" sz="1400" dirty="0"/>
              <a:t>-</a:t>
            </a:r>
            <a:r>
              <a:rPr lang="zh-CN" altLang="en-US" sz="1400" dirty="0"/>
              <a:t>业务服务模拟器使用指南</a:t>
            </a:r>
            <a:r>
              <a:rPr lang="en-US" altLang="zh-CN" sz="1400" dirty="0"/>
              <a:t>_V1</a:t>
            </a:r>
            <a:r>
              <a:rPr lang="en-US" altLang="zh-CN" sz="1400" dirty="0" smtClean="0"/>
              <a:t>》，</a:t>
            </a:r>
            <a:r>
              <a:rPr lang="en-US" altLang="zh-CN" sz="1400" dirty="0" err="1" smtClean="0"/>
              <a:t>学习业务服务模拟器的使用方法，在完成客户端开发后，使用业务服务模拟器进行客户端的自测</a:t>
            </a:r>
            <a:r>
              <a:rPr lang="en-US" altLang="zh-CN" sz="1400" dirty="0" smtClean="0"/>
              <a:t>。</a:t>
            </a:r>
            <a:endParaRPr lang="zh-CN" altLang="en-US" sz="1400" dirty="0"/>
          </a:p>
        </p:txBody>
      </p:sp>
    </p:spTree>
    <p:extLst>
      <p:ext uri="{BB962C8B-B14F-4D97-AF65-F5344CB8AC3E}">
        <p14:creationId xmlns:p14="http://schemas.microsoft.com/office/powerpoint/2010/main" val="10078610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六边形 3"/>
          <p:cNvSpPr/>
          <p:nvPr/>
        </p:nvSpPr>
        <p:spPr>
          <a:xfrm>
            <a:off x="1143000" y="337810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3</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5" name="矩形 4"/>
          <p:cNvSpPr/>
          <p:nvPr/>
        </p:nvSpPr>
        <p:spPr>
          <a:xfrm>
            <a:off x="2071688" y="3378100"/>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latin typeface="微软雅黑" pitchFamily="34" charset="-122"/>
                <a:ea typeface="微软雅黑" pitchFamily="34" charset="-122"/>
              </a:rPr>
              <a:t>项目计划及接口改造时间要求</a:t>
            </a:r>
          </a:p>
        </p:txBody>
      </p:sp>
      <p:cxnSp>
        <p:nvCxnSpPr>
          <p:cNvPr id="6" name="直接连接符 5"/>
          <p:cNvCxnSpPr>
            <a:cxnSpLocks noChangeShapeType="1"/>
            <a:stCxn id="4" idx="2"/>
            <a:endCxn id="5" idx="1"/>
          </p:cNvCxnSpPr>
          <p:nvPr/>
        </p:nvCxnSpPr>
        <p:spPr bwMode="auto">
          <a:xfrm>
            <a:off x="1714500" y="3627338"/>
            <a:ext cx="357188" cy="1587"/>
          </a:xfrm>
          <a:prstGeom prst="line">
            <a:avLst/>
          </a:prstGeom>
          <a:noFill/>
          <a:ln w="28575" algn="ctr">
            <a:solidFill>
              <a:srgbClr val="000000"/>
            </a:solidFill>
            <a:round/>
            <a:headEnd/>
            <a:tailEnd/>
          </a:ln>
        </p:spPr>
      </p:cxnSp>
      <p:sp>
        <p:nvSpPr>
          <p:cNvPr id="7" name="六边形 6"/>
          <p:cNvSpPr/>
          <p:nvPr/>
        </p:nvSpPr>
        <p:spPr>
          <a:xfrm>
            <a:off x="1143000" y="409247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4</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2071688" y="4092475"/>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smtClean="0">
                <a:solidFill>
                  <a:sysClr val="windowText" lastClr="000000"/>
                </a:solidFill>
                <a:latin typeface="微软雅黑" pitchFamily="34" charset="-122"/>
                <a:ea typeface="微软雅黑" pitchFamily="34" charset="-122"/>
              </a:rPr>
              <a:t>ESB</a:t>
            </a:r>
            <a:r>
              <a:rPr lang="zh-CN" altLang="en-US" kern="0" dirty="0" smtClean="0">
                <a:solidFill>
                  <a:sysClr val="windowText" lastClr="000000"/>
                </a:solidFill>
                <a:latin typeface="微软雅黑" pitchFamily="34" charset="-122"/>
                <a:ea typeface="微软雅黑" pitchFamily="34" charset="-122"/>
              </a:rPr>
              <a:t>业务服务开发总体流程</a:t>
            </a:r>
            <a:endParaRPr lang="zh-CN" altLang="en-US" kern="0" dirty="0">
              <a:solidFill>
                <a:sysClr val="windowText" lastClr="000000"/>
              </a:solidFill>
              <a:latin typeface="微软雅黑" pitchFamily="34" charset="-122"/>
              <a:ea typeface="微软雅黑" pitchFamily="34" charset="-122"/>
            </a:endParaRPr>
          </a:p>
        </p:txBody>
      </p:sp>
      <p:cxnSp>
        <p:nvCxnSpPr>
          <p:cNvPr id="9" name="直接连接符 8"/>
          <p:cNvCxnSpPr>
            <a:cxnSpLocks noChangeShapeType="1"/>
            <a:stCxn id="7" idx="2"/>
            <a:endCxn id="8" idx="1"/>
          </p:cNvCxnSpPr>
          <p:nvPr/>
        </p:nvCxnSpPr>
        <p:spPr bwMode="auto">
          <a:xfrm>
            <a:off x="1714500" y="4341713"/>
            <a:ext cx="357188" cy="1587"/>
          </a:xfrm>
          <a:prstGeom prst="line">
            <a:avLst/>
          </a:prstGeom>
          <a:noFill/>
          <a:ln w="28575" algn="ctr">
            <a:solidFill>
              <a:srgbClr val="000000"/>
            </a:solidFill>
            <a:round/>
            <a:headEnd/>
            <a:tailEnd/>
          </a:ln>
        </p:spPr>
      </p:cxnSp>
      <p:sp>
        <p:nvSpPr>
          <p:cNvPr id="10" name="六边形 9"/>
          <p:cNvSpPr/>
          <p:nvPr/>
        </p:nvSpPr>
        <p:spPr>
          <a:xfrm>
            <a:off x="1143000" y="480685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5</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1" name="矩形 10"/>
          <p:cNvSpPr/>
          <p:nvPr/>
        </p:nvSpPr>
        <p:spPr>
          <a:xfrm>
            <a:off x="2071688" y="4806850"/>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err="1" smtClean="0">
                <a:solidFill>
                  <a:sysClr val="windowText" lastClr="000000"/>
                </a:solidFill>
                <a:latin typeface="微软雅黑" pitchFamily="34" charset="-122"/>
                <a:ea typeface="微软雅黑" pitchFamily="34" charset="-122"/>
              </a:rPr>
              <a:t>ESB业务服务规范使用说明</a:t>
            </a:r>
            <a:endParaRPr lang="zh-CN" altLang="en-US" kern="0" dirty="0">
              <a:solidFill>
                <a:sysClr val="windowText" lastClr="000000"/>
              </a:solidFill>
              <a:latin typeface="微软雅黑" pitchFamily="34" charset="-122"/>
              <a:ea typeface="微软雅黑" pitchFamily="34" charset="-122"/>
            </a:endParaRPr>
          </a:p>
        </p:txBody>
      </p:sp>
      <p:cxnSp>
        <p:nvCxnSpPr>
          <p:cNvPr id="12" name="直接连接符 11"/>
          <p:cNvCxnSpPr>
            <a:cxnSpLocks noChangeShapeType="1"/>
            <a:stCxn id="10" idx="2"/>
            <a:endCxn id="11" idx="1"/>
          </p:cNvCxnSpPr>
          <p:nvPr/>
        </p:nvCxnSpPr>
        <p:spPr bwMode="auto">
          <a:xfrm>
            <a:off x="1714500" y="5057675"/>
            <a:ext cx="357188" cy="1588"/>
          </a:xfrm>
          <a:prstGeom prst="line">
            <a:avLst/>
          </a:prstGeom>
          <a:noFill/>
          <a:ln w="28575" algn="ctr">
            <a:solidFill>
              <a:srgbClr val="000000"/>
            </a:solidFill>
            <a:round/>
            <a:headEnd/>
            <a:tailEnd/>
          </a:ln>
        </p:spPr>
      </p:cxnSp>
      <p:sp>
        <p:nvSpPr>
          <p:cNvPr id="13" name="六边形 12"/>
          <p:cNvSpPr/>
          <p:nvPr/>
        </p:nvSpPr>
        <p:spPr>
          <a:xfrm>
            <a:off x="1143000" y="552122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6</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4" name="矩形 13"/>
          <p:cNvSpPr/>
          <p:nvPr/>
        </p:nvSpPr>
        <p:spPr>
          <a:xfrm>
            <a:off x="2071688" y="5521225"/>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en-US" altLang="zh-CN" kern="0" dirty="0" smtClean="0">
                <a:solidFill>
                  <a:sysClr val="windowText" lastClr="000000"/>
                </a:solidFill>
                <a:latin typeface="微软雅黑" pitchFamily="34" charset="-122"/>
                <a:ea typeface="微软雅黑" pitchFamily="34" charset="-122"/>
              </a:rPr>
              <a:t>ESB</a:t>
            </a:r>
            <a:r>
              <a:rPr lang="zh-CN" altLang="en-US" kern="0" dirty="0" smtClean="0">
                <a:solidFill>
                  <a:sysClr val="windowText" lastClr="000000"/>
                </a:solidFill>
                <a:latin typeface="微软雅黑" pitchFamily="34" charset="-122"/>
                <a:ea typeface="微软雅黑" pitchFamily="34" charset="-122"/>
              </a:rPr>
              <a:t>服务开发测试及反馈要求</a:t>
            </a:r>
            <a:endParaRPr lang="zh-CN" altLang="en-US" kern="0" dirty="0">
              <a:solidFill>
                <a:sysClr val="windowText" lastClr="000000"/>
              </a:solidFill>
              <a:latin typeface="微软雅黑" pitchFamily="34" charset="-122"/>
              <a:ea typeface="微软雅黑" pitchFamily="34" charset="-122"/>
            </a:endParaRPr>
          </a:p>
        </p:txBody>
      </p:sp>
      <p:cxnSp>
        <p:nvCxnSpPr>
          <p:cNvPr id="15" name="直接连接符 14"/>
          <p:cNvCxnSpPr>
            <a:cxnSpLocks noChangeShapeType="1"/>
            <a:stCxn id="13" idx="2"/>
            <a:endCxn id="14" idx="1"/>
          </p:cNvCxnSpPr>
          <p:nvPr/>
        </p:nvCxnSpPr>
        <p:spPr bwMode="auto">
          <a:xfrm>
            <a:off x="1714500" y="5772050"/>
            <a:ext cx="357188" cy="1588"/>
          </a:xfrm>
          <a:prstGeom prst="line">
            <a:avLst/>
          </a:prstGeom>
          <a:noFill/>
          <a:ln w="28575" algn="ctr">
            <a:solidFill>
              <a:srgbClr val="000000"/>
            </a:solidFill>
            <a:round/>
            <a:headEnd/>
            <a:tailEnd/>
          </a:ln>
        </p:spPr>
      </p:cxnSp>
      <p:sp>
        <p:nvSpPr>
          <p:cNvPr id="16" name="六边形 15"/>
          <p:cNvSpPr/>
          <p:nvPr/>
        </p:nvSpPr>
        <p:spPr>
          <a:xfrm>
            <a:off x="1143000" y="1922537"/>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7" name="矩形 16"/>
          <p:cNvSpPr/>
          <p:nvPr/>
        </p:nvSpPr>
        <p:spPr>
          <a:xfrm>
            <a:off x="2071688" y="1922537"/>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zh-CN" altLang="en-US" kern="0" dirty="0">
                <a:solidFill>
                  <a:schemeClr val="bg1"/>
                </a:solidFill>
                <a:latin typeface="微软雅黑" pitchFamily="34" charset="-122"/>
                <a:ea typeface="微软雅黑" pitchFamily="34" charset="-122"/>
              </a:rPr>
              <a:t>本期配套改造</a:t>
            </a: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a:t>
            </a:r>
            <a:r>
              <a:rPr lang="zh-CN" altLang="en-US" kern="0" dirty="0" smtClean="0">
                <a:solidFill>
                  <a:schemeClr val="bg1"/>
                </a:solidFill>
                <a:latin typeface="微软雅黑" pitchFamily="34" charset="-122"/>
                <a:ea typeface="微软雅黑" pitchFamily="34" charset="-122"/>
              </a:rPr>
              <a:t>服务</a:t>
            </a:r>
            <a:endParaRPr lang="zh-CN" altLang="en-US" kern="0" dirty="0">
              <a:solidFill>
                <a:schemeClr val="bg1"/>
              </a:solidFill>
              <a:latin typeface="微软雅黑" pitchFamily="34" charset="-122"/>
              <a:ea typeface="微软雅黑" pitchFamily="34" charset="-122"/>
            </a:endParaRPr>
          </a:p>
        </p:txBody>
      </p:sp>
      <p:cxnSp>
        <p:nvCxnSpPr>
          <p:cNvPr id="18" name="直接连接符 17"/>
          <p:cNvCxnSpPr>
            <a:cxnSpLocks noChangeShapeType="1"/>
            <a:stCxn id="16" idx="2"/>
            <a:endCxn id="17" idx="1"/>
          </p:cNvCxnSpPr>
          <p:nvPr/>
        </p:nvCxnSpPr>
        <p:spPr bwMode="auto">
          <a:xfrm>
            <a:off x="1714500" y="2171775"/>
            <a:ext cx="357188" cy="1587"/>
          </a:xfrm>
          <a:prstGeom prst="line">
            <a:avLst/>
          </a:prstGeom>
          <a:noFill/>
          <a:ln w="28575" algn="ctr">
            <a:solidFill>
              <a:srgbClr val="000000"/>
            </a:solidFill>
            <a:round/>
            <a:headEnd/>
            <a:tailEnd/>
          </a:ln>
        </p:spPr>
      </p:cxnSp>
      <p:sp>
        <p:nvSpPr>
          <p:cNvPr id="19" name="六边形 18"/>
          <p:cNvSpPr/>
          <p:nvPr/>
        </p:nvSpPr>
        <p:spPr>
          <a:xfrm>
            <a:off x="1143000" y="2636912"/>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矩形 19"/>
          <p:cNvSpPr/>
          <p:nvPr/>
        </p:nvSpPr>
        <p:spPr>
          <a:xfrm>
            <a:off x="2071688" y="2636912"/>
            <a:ext cx="5715000" cy="500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zh-CN" altLang="en-US" kern="0" dirty="0" smtClean="0">
                <a:solidFill>
                  <a:sysClr val="windowText" lastClr="000000"/>
                </a:solidFill>
                <a:latin typeface="微软雅黑" pitchFamily="34" charset="-122"/>
                <a:ea typeface="微软雅黑" pitchFamily="34" charset="-122"/>
              </a:rPr>
              <a:t>集团省分集成互联方案介绍</a:t>
            </a:r>
            <a:endParaRPr lang="zh-CN" altLang="en-US" kern="0" dirty="0">
              <a:solidFill>
                <a:sysClr val="windowText" lastClr="000000"/>
              </a:solidFill>
              <a:latin typeface="微软雅黑" pitchFamily="34" charset="-122"/>
              <a:ea typeface="微软雅黑" pitchFamily="34" charset="-122"/>
            </a:endParaRPr>
          </a:p>
        </p:txBody>
      </p:sp>
      <p:cxnSp>
        <p:nvCxnSpPr>
          <p:cNvPr id="21" name="直接连接符 20"/>
          <p:cNvCxnSpPr>
            <a:cxnSpLocks noChangeShapeType="1"/>
            <a:stCxn id="19" idx="2"/>
            <a:endCxn id="20" idx="1"/>
          </p:cNvCxnSpPr>
          <p:nvPr/>
        </p:nvCxnSpPr>
        <p:spPr bwMode="auto">
          <a:xfrm>
            <a:off x="1714500" y="2886150"/>
            <a:ext cx="357188" cy="1587"/>
          </a:xfrm>
          <a:prstGeom prst="line">
            <a:avLst/>
          </a:prstGeom>
          <a:noFill/>
          <a:ln w="28575" algn="ctr">
            <a:solidFill>
              <a:srgbClr val="000000"/>
            </a:solidFill>
            <a:round/>
            <a:headEnd/>
            <a:tailEnd/>
          </a:ln>
        </p:spPr>
      </p:cxnSp>
    </p:spTree>
    <p:extLst>
      <p:ext uri="{BB962C8B-B14F-4D97-AF65-F5344CB8AC3E}">
        <p14:creationId xmlns:p14="http://schemas.microsoft.com/office/powerpoint/2010/main" val="303774299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代理服务生产器</a:t>
            </a:r>
            <a:r>
              <a:rPr lang="en-US" altLang="zh-CN" dirty="0" smtClean="0"/>
              <a:t>-</a:t>
            </a:r>
            <a:r>
              <a:rPr lang="en-US" altLang="zh-CN" dirty="0" err="1" smtClean="0"/>
              <a:t>省分</a:t>
            </a:r>
            <a:endParaRPr lang="zh-CN" altLang="en-US" dirty="0"/>
          </a:p>
        </p:txBody>
      </p:sp>
      <p:sp>
        <p:nvSpPr>
          <p:cNvPr id="6" name="TextBox 5"/>
          <p:cNvSpPr txBox="1"/>
          <p:nvPr/>
        </p:nvSpPr>
        <p:spPr>
          <a:xfrm>
            <a:off x="179513" y="1032991"/>
            <a:ext cx="8712968" cy="523220"/>
          </a:xfrm>
          <a:prstGeom prst="rect">
            <a:avLst/>
          </a:prstGeom>
          <a:noFill/>
        </p:spPr>
        <p:txBody>
          <a:bodyPr wrap="square" rtlCol="0">
            <a:spAutoFit/>
          </a:bodyPr>
          <a:lstStyle>
            <a:defPPr>
              <a:defRPr lang="en-US"/>
            </a:defPPr>
            <a:lvl1pPr indent="355600">
              <a:defRPr sz="1600">
                <a:latin typeface="+mn-ea"/>
                <a:ea typeface="+mn-ea"/>
              </a:defRPr>
            </a:lvl1pPr>
          </a:lstStyle>
          <a:p>
            <a:r>
              <a:rPr lang="zh-CN" altLang="en-US" sz="1400" dirty="0" smtClean="0"/>
              <a:t>如下图，代理服务生产器可以批量读取</a:t>
            </a:r>
            <a:r>
              <a:rPr lang="en-US" altLang="zh-CN" sz="1400" dirty="0" smtClean="0"/>
              <a:t>Webservice信息，自动生成代理服务并部署在接口机上。若需生成代理的Webservice较少，也可采用逐个生成的操作方式。</a:t>
            </a:r>
            <a:endParaRPr lang="zh-CN" altLang="en-US" sz="1400" dirty="0"/>
          </a:p>
        </p:txBody>
      </p:sp>
      <p:grpSp>
        <p:nvGrpSpPr>
          <p:cNvPr id="7" name="组合 6"/>
          <p:cNvGrpSpPr/>
          <p:nvPr/>
        </p:nvGrpSpPr>
        <p:grpSpPr>
          <a:xfrm>
            <a:off x="107504" y="1539205"/>
            <a:ext cx="8829675" cy="4543425"/>
            <a:chOff x="107504" y="1484784"/>
            <a:chExt cx="8829675" cy="454342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84784"/>
              <a:ext cx="8829675" cy="4543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08104" y="1556792"/>
              <a:ext cx="3312368" cy="369332"/>
            </a:xfrm>
            <a:prstGeom prst="rect">
              <a:avLst/>
            </a:prstGeom>
            <a:solidFill>
              <a:schemeClr val="accent1">
                <a:lumMod val="20000"/>
                <a:lumOff val="80000"/>
              </a:schemeClr>
            </a:solidFill>
          </p:spPr>
          <p:txBody>
            <a:bodyPr wrap="square" rtlCol="0">
              <a:spAutoFit/>
            </a:bodyPr>
            <a:lstStyle/>
            <a:p>
              <a:pPr algn="ctr"/>
              <a:r>
                <a:rPr lang="zh-CN" altLang="en-US" dirty="0" smtClean="0">
                  <a:solidFill>
                    <a:srgbClr val="FF0000"/>
                  </a:solidFill>
                </a:rPr>
                <a:t>导入要生成代理的</a:t>
              </a:r>
              <a:r>
                <a:rPr lang="en-US" altLang="zh-CN" dirty="0" err="1" smtClean="0">
                  <a:solidFill>
                    <a:srgbClr val="FF0000"/>
                  </a:solidFill>
                </a:rPr>
                <a:t>Webservice</a:t>
              </a:r>
              <a:endParaRPr lang="zh-CN" altLang="en-US" dirty="0">
                <a:solidFill>
                  <a:srgbClr val="FF0000"/>
                </a:solidFill>
              </a:endParaRPr>
            </a:p>
          </p:txBody>
        </p:sp>
      </p:grpSp>
      <p:grpSp>
        <p:nvGrpSpPr>
          <p:cNvPr id="5" name="组合 4"/>
          <p:cNvGrpSpPr/>
          <p:nvPr/>
        </p:nvGrpSpPr>
        <p:grpSpPr>
          <a:xfrm>
            <a:off x="266129" y="2259285"/>
            <a:ext cx="8770367" cy="4410075"/>
            <a:chOff x="266129" y="2204864"/>
            <a:chExt cx="8770367" cy="4410075"/>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29" y="2204864"/>
              <a:ext cx="8770367" cy="4410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26795" y="2348880"/>
              <a:ext cx="3312368" cy="369332"/>
            </a:xfrm>
            <a:prstGeom prst="rect">
              <a:avLst/>
            </a:prstGeom>
            <a:solidFill>
              <a:schemeClr val="accent1">
                <a:lumMod val="20000"/>
                <a:lumOff val="80000"/>
              </a:schemeClr>
            </a:solidFill>
          </p:spPr>
          <p:txBody>
            <a:bodyPr wrap="square" rtlCol="0">
              <a:spAutoFit/>
            </a:bodyPr>
            <a:lstStyle/>
            <a:p>
              <a:pPr algn="ctr"/>
              <a:r>
                <a:rPr lang="zh-CN" altLang="en-US" dirty="0" smtClean="0">
                  <a:solidFill>
                    <a:srgbClr val="FF0000"/>
                  </a:solidFill>
                </a:rPr>
                <a:t>生成代理服务并输出结果</a:t>
              </a:r>
              <a:endParaRPr lang="zh-CN" altLang="en-US" dirty="0">
                <a:solidFill>
                  <a:srgbClr val="FF0000"/>
                </a:solidFill>
              </a:endParaRPr>
            </a:p>
          </p:txBody>
        </p:sp>
      </p:grpSp>
    </p:spTree>
    <p:extLst>
      <p:ext uri="{BB962C8B-B14F-4D97-AF65-F5344CB8AC3E}">
        <p14:creationId xmlns:p14="http://schemas.microsoft.com/office/powerpoint/2010/main" val="3126324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六边形 3"/>
          <p:cNvSpPr/>
          <p:nvPr/>
        </p:nvSpPr>
        <p:spPr>
          <a:xfrm>
            <a:off x="1143000" y="337810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3</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5" name="矩形 4"/>
          <p:cNvSpPr/>
          <p:nvPr/>
        </p:nvSpPr>
        <p:spPr>
          <a:xfrm>
            <a:off x="2071688" y="3378100"/>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项目计划及接口改造时间要求</a:t>
            </a:r>
          </a:p>
        </p:txBody>
      </p:sp>
      <p:cxnSp>
        <p:nvCxnSpPr>
          <p:cNvPr id="6" name="直接连接符 5"/>
          <p:cNvCxnSpPr>
            <a:cxnSpLocks noChangeShapeType="1"/>
            <a:stCxn id="4" idx="2"/>
            <a:endCxn id="5" idx="1"/>
          </p:cNvCxnSpPr>
          <p:nvPr/>
        </p:nvCxnSpPr>
        <p:spPr bwMode="auto">
          <a:xfrm>
            <a:off x="1714500" y="3627338"/>
            <a:ext cx="357188" cy="1587"/>
          </a:xfrm>
          <a:prstGeom prst="line">
            <a:avLst/>
          </a:prstGeom>
          <a:noFill/>
          <a:ln w="28575" algn="ctr">
            <a:solidFill>
              <a:srgbClr val="000000"/>
            </a:solidFill>
            <a:round/>
            <a:headEnd/>
            <a:tailEnd/>
          </a:ln>
        </p:spPr>
      </p:cxnSp>
      <p:sp>
        <p:nvSpPr>
          <p:cNvPr id="7" name="六边形 6"/>
          <p:cNvSpPr/>
          <p:nvPr/>
        </p:nvSpPr>
        <p:spPr>
          <a:xfrm>
            <a:off x="1143000" y="409247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4</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2071688" y="4092475"/>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业务服务开发总体流程</a:t>
            </a:r>
          </a:p>
        </p:txBody>
      </p:sp>
      <p:cxnSp>
        <p:nvCxnSpPr>
          <p:cNvPr id="9" name="直接连接符 8"/>
          <p:cNvCxnSpPr>
            <a:cxnSpLocks noChangeShapeType="1"/>
            <a:stCxn id="7" idx="2"/>
            <a:endCxn id="8" idx="1"/>
          </p:cNvCxnSpPr>
          <p:nvPr/>
        </p:nvCxnSpPr>
        <p:spPr bwMode="auto">
          <a:xfrm>
            <a:off x="1714500" y="4341713"/>
            <a:ext cx="357188" cy="1587"/>
          </a:xfrm>
          <a:prstGeom prst="line">
            <a:avLst/>
          </a:prstGeom>
          <a:noFill/>
          <a:ln w="28575" algn="ctr">
            <a:solidFill>
              <a:srgbClr val="000000"/>
            </a:solidFill>
            <a:round/>
            <a:headEnd/>
            <a:tailEnd/>
          </a:ln>
        </p:spPr>
      </p:cxnSp>
      <p:sp>
        <p:nvSpPr>
          <p:cNvPr id="10" name="六边形 9"/>
          <p:cNvSpPr/>
          <p:nvPr/>
        </p:nvSpPr>
        <p:spPr>
          <a:xfrm>
            <a:off x="1143000" y="4806850"/>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5</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1" name="矩形 10"/>
          <p:cNvSpPr/>
          <p:nvPr/>
        </p:nvSpPr>
        <p:spPr>
          <a:xfrm>
            <a:off x="2071688" y="4806850"/>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en-US" altLang="zh-CN" kern="0" dirty="0" err="1">
                <a:solidFill>
                  <a:schemeClr val="bg1"/>
                </a:solidFill>
                <a:latin typeface="微软雅黑" pitchFamily="34" charset="-122"/>
                <a:ea typeface="微软雅黑" pitchFamily="34" charset="-122"/>
              </a:rPr>
              <a:t>ESB业务服务规范使用说明</a:t>
            </a:r>
            <a:endParaRPr lang="zh-CN" altLang="en-US" kern="0" dirty="0">
              <a:solidFill>
                <a:schemeClr val="bg1"/>
              </a:solidFill>
              <a:latin typeface="微软雅黑" pitchFamily="34" charset="-122"/>
              <a:ea typeface="微软雅黑" pitchFamily="34" charset="-122"/>
            </a:endParaRPr>
          </a:p>
        </p:txBody>
      </p:sp>
      <p:cxnSp>
        <p:nvCxnSpPr>
          <p:cNvPr id="12" name="直接连接符 11"/>
          <p:cNvCxnSpPr>
            <a:cxnSpLocks noChangeShapeType="1"/>
            <a:stCxn id="10" idx="2"/>
            <a:endCxn id="11" idx="1"/>
          </p:cNvCxnSpPr>
          <p:nvPr/>
        </p:nvCxnSpPr>
        <p:spPr bwMode="auto">
          <a:xfrm>
            <a:off x="1714500" y="5057675"/>
            <a:ext cx="357188" cy="1588"/>
          </a:xfrm>
          <a:prstGeom prst="line">
            <a:avLst/>
          </a:prstGeom>
          <a:noFill/>
          <a:ln w="28575" algn="ctr">
            <a:solidFill>
              <a:srgbClr val="000000"/>
            </a:solidFill>
            <a:round/>
            <a:headEnd/>
            <a:tailEnd/>
          </a:ln>
        </p:spPr>
      </p:cxnSp>
      <p:sp>
        <p:nvSpPr>
          <p:cNvPr id="13" name="六边形 12"/>
          <p:cNvSpPr/>
          <p:nvPr/>
        </p:nvSpPr>
        <p:spPr>
          <a:xfrm>
            <a:off x="1143000" y="5521225"/>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6</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4" name="矩形 13"/>
          <p:cNvSpPr/>
          <p:nvPr/>
        </p:nvSpPr>
        <p:spPr>
          <a:xfrm>
            <a:off x="2071688" y="5521225"/>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服务开发测试及反馈要求</a:t>
            </a:r>
          </a:p>
        </p:txBody>
      </p:sp>
      <p:cxnSp>
        <p:nvCxnSpPr>
          <p:cNvPr id="15" name="直接连接符 14"/>
          <p:cNvCxnSpPr>
            <a:cxnSpLocks noChangeShapeType="1"/>
            <a:stCxn id="13" idx="2"/>
            <a:endCxn id="14" idx="1"/>
          </p:cNvCxnSpPr>
          <p:nvPr/>
        </p:nvCxnSpPr>
        <p:spPr bwMode="auto">
          <a:xfrm>
            <a:off x="1714500" y="5772050"/>
            <a:ext cx="357188" cy="1588"/>
          </a:xfrm>
          <a:prstGeom prst="line">
            <a:avLst/>
          </a:prstGeom>
          <a:noFill/>
          <a:ln w="28575" algn="ctr">
            <a:solidFill>
              <a:srgbClr val="000000"/>
            </a:solidFill>
            <a:round/>
            <a:headEnd/>
            <a:tailEnd/>
          </a:ln>
        </p:spPr>
      </p:cxnSp>
      <p:sp>
        <p:nvSpPr>
          <p:cNvPr id="16" name="六边形 15"/>
          <p:cNvSpPr/>
          <p:nvPr/>
        </p:nvSpPr>
        <p:spPr>
          <a:xfrm>
            <a:off x="1143000" y="1922537"/>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1</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17" name="矩形 16"/>
          <p:cNvSpPr/>
          <p:nvPr/>
        </p:nvSpPr>
        <p:spPr>
          <a:xfrm>
            <a:off x="2071688" y="1922537"/>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r>
              <a:rPr lang="zh-CN" altLang="en-US" kern="0" dirty="0">
                <a:solidFill>
                  <a:schemeClr val="bg1"/>
                </a:solidFill>
                <a:latin typeface="微软雅黑" pitchFamily="34" charset="-122"/>
                <a:ea typeface="微软雅黑" pitchFamily="34" charset="-122"/>
              </a:rPr>
              <a:t>本期配套改造</a:t>
            </a:r>
            <a:r>
              <a:rPr lang="en-US" altLang="zh-CN" kern="0" dirty="0">
                <a:solidFill>
                  <a:schemeClr val="bg1"/>
                </a:solidFill>
                <a:latin typeface="微软雅黑" pitchFamily="34" charset="-122"/>
                <a:ea typeface="微软雅黑" pitchFamily="34" charset="-122"/>
              </a:rPr>
              <a:t>ESB</a:t>
            </a:r>
            <a:r>
              <a:rPr lang="zh-CN" altLang="en-US" kern="0" dirty="0">
                <a:solidFill>
                  <a:schemeClr val="bg1"/>
                </a:solidFill>
                <a:latin typeface="微软雅黑" pitchFamily="34" charset="-122"/>
                <a:ea typeface="微软雅黑" pitchFamily="34" charset="-122"/>
              </a:rPr>
              <a:t>业务</a:t>
            </a:r>
            <a:r>
              <a:rPr lang="zh-CN" altLang="en-US" kern="0" dirty="0" smtClean="0">
                <a:solidFill>
                  <a:schemeClr val="bg1"/>
                </a:solidFill>
                <a:latin typeface="微软雅黑" pitchFamily="34" charset="-122"/>
                <a:ea typeface="微软雅黑" pitchFamily="34" charset="-122"/>
              </a:rPr>
              <a:t>服务</a:t>
            </a:r>
            <a:endParaRPr lang="zh-CN" altLang="en-US" kern="0" dirty="0">
              <a:solidFill>
                <a:schemeClr val="bg1"/>
              </a:solidFill>
              <a:latin typeface="微软雅黑" pitchFamily="34" charset="-122"/>
              <a:ea typeface="微软雅黑" pitchFamily="34" charset="-122"/>
            </a:endParaRPr>
          </a:p>
        </p:txBody>
      </p:sp>
      <p:cxnSp>
        <p:nvCxnSpPr>
          <p:cNvPr id="18" name="直接连接符 17"/>
          <p:cNvCxnSpPr>
            <a:cxnSpLocks noChangeShapeType="1"/>
            <a:stCxn id="16" idx="2"/>
            <a:endCxn id="17" idx="1"/>
          </p:cNvCxnSpPr>
          <p:nvPr/>
        </p:nvCxnSpPr>
        <p:spPr bwMode="auto">
          <a:xfrm>
            <a:off x="1714500" y="2171775"/>
            <a:ext cx="357188" cy="1587"/>
          </a:xfrm>
          <a:prstGeom prst="line">
            <a:avLst/>
          </a:prstGeom>
          <a:noFill/>
          <a:ln w="28575" algn="ctr">
            <a:solidFill>
              <a:srgbClr val="000000"/>
            </a:solidFill>
            <a:round/>
            <a:headEnd/>
            <a:tailEnd/>
          </a:ln>
        </p:spPr>
      </p:cxnSp>
      <p:sp>
        <p:nvSpPr>
          <p:cNvPr id="19" name="六边形 18"/>
          <p:cNvSpPr/>
          <p:nvPr/>
        </p:nvSpPr>
        <p:spPr>
          <a:xfrm>
            <a:off x="1143000" y="2636912"/>
            <a:ext cx="571500" cy="500063"/>
          </a:xfrm>
          <a:prstGeom prst="hexagon">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altLang="zh-CN" sz="2000" b="1" kern="0" dirty="0">
                <a:solidFill>
                  <a:sysClr val="window" lastClr="FFFFFF"/>
                </a:solidFill>
                <a:latin typeface="Arial Unicode MS" pitchFamily="34" charset="-122"/>
                <a:ea typeface="Arial Unicode MS" pitchFamily="34" charset="-122"/>
                <a:cs typeface="Arial Unicode MS" pitchFamily="34" charset="-122"/>
              </a:rPr>
              <a:t>2</a:t>
            </a:r>
            <a:endParaRPr lang="zh-CN" altLang="en-US" sz="2000" b="1" kern="0" dirty="0">
              <a:solidFill>
                <a:sysClr val="window" lastClr="FFFFFF"/>
              </a:solidFill>
              <a:latin typeface="Arial Unicode MS" pitchFamily="34" charset="-122"/>
              <a:ea typeface="Arial Unicode MS" pitchFamily="34" charset="-122"/>
              <a:cs typeface="Arial Unicode MS" pitchFamily="34" charset="-122"/>
            </a:endParaRPr>
          </a:p>
        </p:txBody>
      </p:sp>
      <p:sp>
        <p:nvSpPr>
          <p:cNvPr id="20" name="矩形 19"/>
          <p:cNvSpPr/>
          <p:nvPr/>
        </p:nvSpPr>
        <p:spPr>
          <a:xfrm>
            <a:off x="2071688" y="2636912"/>
            <a:ext cx="5715000" cy="500063"/>
          </a:xfrm>
          <a:prstGeom prst="rect">
            <a:avLst/>
          </a:prstGeom>
          <a:solidFill>
            <a:srgbClr val="C00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pPr>
            <a:r>
              <a:rPr lang="zh-CN" altLang="en-US" kern="0" dirty="0">
                <a:solidFill>
                  <a:schemeClr val="bg1"/>
                </a:solidFill>
                <a:latin typeface="微软雅黑" pitchFamily="34" charset="-122"/>
                <a:ea typeface="微软雅黑" pitchFamily="34" charset="-122"/>
              </a:rPr>
              <a:t>集团省分集成互联方案介绍</a:t>
            </a:r>
          </a:p>
        </p:txBody>
      </p:sp>
      <p:cxnSp>
        <p:nvCxnSpPr>
          <p:cNvPr id="21" name="直接连接符 20"/>
          <p:cNvCxnSpPr>
            <a:cxnSpLocks noChangeShapeType="1"/>
            <a:stCxn id="19" idx="2"/>
            <a:endCxn id="20" idx="1"/>
          </p:cNvCxnSpPr>
          <p:nvPr/>
        </p:nvCxnSpPr>
        <p:spPr bwMode="auto">
          <a:xfrm>
            <a:off x="1714500" y="2886150"/>
            <a:ext cx="357188" cy="1587"/>
          </a:xfrm>
          <a:prstGeom prst="line">
            <a:avLst/>
          </a:prstGeom>
          <a:noFill/>
          <a:ln w="28575" algn="ctr">
            <a:solidFill>
              <a:srgbClr val="000000"/>
            </a:solidFill>
            <a:round/>
            <a:headEnd/>
            <a:tailEnd/>
          </a:ln>
        </p:spPr>
      </p:cxnSp>
    </p:spTree>
    <p:extLst>
      <p:ext uri="{BB962C8B-B14F-4D97-AF65-F5344CB8AC3E}">
        <p14:creationId xmlns:p14="http://schemas.microsoft.com/office/powerpoint/2010/main" val="27078447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bwMode="auto">
          <a:xfrm>
            <a:off x="141412" y="2492896"/>
            <a:ext cx="8751068" cy="4365104"/>
          </a:xfrm>
          <a:prstGeom prst="rect">
            <a:avLst/>
          </a:prstGeom>
          <a:ln>
            <a:headEnd type="none" w="med" len="med"/>
            <a:tailEnd type="triangl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44" name="矩形 43"/>
          <p:cNvSpPr/>
          <p:nvPr/>
        </p:nvSpPr>
        <p:spPr bwMode="auto">
          <a:xfrm>
            <a:off x="141412" y="1052736"/>
            <a:ext cx="8751068" cy="1296144"/>
          </a:xfrm>
          <a:prstGeom prst="rect">
            <a:avLst/>
          </a:prstGeom>
          <a:ln>
            <a:headEnd type="none" w="med" len="med"/>
            <a:tailEnd type="triangl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2" name="标题 1"/>
          <p:cNvSpPr>
            <a:spLocks noGrp="1"/>
          </p:cNvSpPr>
          <p:nvPr>
            <p:ph type="title"/>
          </p:nvPr>
        </p:nvSpPr>
        <p:spPr/>
        <p:txBody>
          <a:bodyPr/>
          <a:lstStyle/>
          <a:p>
            <a:r>
              <a:rPr lang="en-US" altLang="zh-CN" dirty="0" err="1" smtClean="0"/>
              <a:t>Webservice服务交互及测试</a:t>
            </a:r>
            <a:endParaRPr lang="zh-CN" altLang="en-US" dirty="0"/>
          </a:p>
        </p:txBody>
      </p:sp>
      <p:sp>
        <p:nvSpPr>
          <p:cNvPr id="4" name="五边形 3"/>
          <p:cNvSpPr/>
          <p:nvPr/>
        </p:nvSpPr>
        <p:spPr bwMode="auto">
          <a:xfrm rot="5400000">
            <a:off x="1976314" y="1952836"/>
            <a:ext cx="504056" cy="1872208"/>
          </a:xfrm>
          <a:prstGeom prst="homePlate">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7" name="TextBox 6"/>
          <p:cNvSpPr txBox="1"/>
          <p:nvPr/>
        </p:nvSpPr>
        <p:spPr>
          <a:xfrm>
            <a:off x="1331640" y="2649612"/>
            <a:ext cx="1872208" cy="307777"/>
          </a:xfrm>
          <a:prstGeom prst="rect">
            <a:avLst/>
          </a:prstGeom>
          <a:noFill/>
        </p:spPr>
        <p:txBody>
          <a:bodyPr wrap="square" rtlCol="0">
            <a:spAutoFit/>
          </a:bodyPr>
          <a:lstStyle/>
          <a:p>
            <a:pPr algn="ctr"/>
            <a:r>
              <a:rPr lang="zh-CN" altLang="en-US" sz="1400" dirty="0" smtClean="0">
                <a:solidFill>
                  <a:schemeClr val="bg1"/>
                </a:solidFill>
                <a:latin typeface="+mn-ea"/>
                <a:ea typeface="+mn-ea"/>
              </a:rPr>
              <a:t>服务端代码开发完成</a:t>
            </a:r>
            <a:endParaRPr lang="zh-CN" altLang="en-US" sz="1400" dirty="0">
              <a:solidFill>
                <a:schemeClr val="bg1"/>
              </a:solidFill>
              <a:latin typeface="+mn-ea"/>
              <a:ea typeface="+mn-ea"/>
            </a:endParaRPr>
          </a:p>
        </p:txBody>
      </p:sp>
      <p:sp>
        <p:nvSpPr>
          <p:cNvPr id="9" name="矩形 8"/>
          <p:cNvSpPr/>
          <p:nvPr/>
        </p:nvSpPr>
        <p:spPr bwMode="auto">
          <a:xfrm>
            <a:off x="1292238" y="333394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本地</a:t>
            </a:r>
            <a:r>
              <a:rPr kumimoji="0" lang="zh-CN" altLang="en-US" sz="1400" i="0" u="none" strike="noStrike" cap="none" normalizeH="0" baseline="0" dirty="0" smtClean="0">
                <a:ln>
                  <a:noFill/>
                </a:ln>
                <a:solidFill>
                  <a:schemeClr val="bg1"/>
                </a:solidFill>
                <a:effectLst/>
                <a:latin typeface="+mn-ea"/>
              </a:rPr>
              <a:t>自测</a:t>
            </a:r>
          </a:p>
        </p:txBody>
      </p:sp>
      <p:sp>
        <p:nvSpPr>
          <p:cNvPr id="10" name="矩形 9"/>
          <p:cNvSpPr/>
          <p:nvPr/>
        </p:nvSpPr>
        <p:spPr bwMode="auto">
          <a:xfrm>
            <a:off x="1292238" y="3861048"/>
            <a:ext cx="1872208" cy="486773"/>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spcBef>
                <a:spcPct val="100000"/>
              </a:spcBef>
            </a:pPr>
            <a:r>
              <a:rPr lang="zh-CN" altLang="en-US" sz="1400" dirty="0">
                <a:solidFill>
                  <a:srgbClr val="FF0000"/>
                </a:solidFill>
                <a:latin typeface="+mn-ea"/>
              </a:rPr>
              <a:t>省分接口机代理</a:t>
            </a:r>
            <a:r>
              <a:rPr lang="zh-CN" altLang="en-US" sz="1400" dirty="0" smtClean="0">
                <a:solidFill>
                  <a:srgbClr val="FF0000"/>
                </a:solidFill>
                <a:latin typeface="+mn-ea"/>
              </a:rPr>
              <a:t>生</a:t>
            </a:r>
            <a:r>
              <a:rPr lang="zh-CN" altLang="en-US" sz="1400" dirty="0">
                <a:solidFill>
                  <a:srgbClr val="FF0000"/>
                </a:solidFill>
                <a:latin typeface="+mn-ea"/>
              </a:rPr>
              <a:t>成</a:t>
            </a:r>
            <a:r>
              <a:rPr lang="en-US" altLang="zh-CN" sz="1400" dirty="0" smtClean="0">
                <a:solidFill>
                  <a:schemeClr val="bg1"/>
                </a:solidFill>
                <a:latin typeface="+mn-ea"/>
              </a:rPr>
              <a:t/>
            </a:r>
            <a:br>
              <a:rPr lang="en-US" altLang="zh-CN" sz="1400" dirty="0" smtClean="0">
                <a:solidFill>
                  <a:schemeClr val="bg1"/>
                </a:solidFill>
                <a:latin typeface="+mn-ea"/>
              </a:rPr>
            </a:br>
            <a:r>
              <a:rPr lang="zh-CN" altLang="en-US" sz="1400" dirty="0" smtClean="0">
                <a:solidFill>
                  <a:schemeClr val="bg1"/>
                </a:solidFill>
                <a:latin typeface="+mn-ea"/>
              </a:rPr>
              <a:t>反馈</a:t>
            </a:r>
            <a:r>
              <a:rPr lang="zh-CN" altLang="en-US" sz="1400" dirty="0">
                <a:solidFill>
                  <a:schemeClr val="bg1"/>
                </a:solidFill>
                <a:latin typeface="+mn-ea"/>
              </a:rPr>
              <a:t>服务信息</a:t>
            </a:r>
          </a:p>
        </p:txBody>
      </p:sp>
      <p:sp>
        <p:nvSpPr>
          <p:cNvPr id="11" name="矩形 10"/>
          <p:cNvSpPr/>
          <p:nvPr/>
        </p:nvSpPr>
        <p:spPr bwMode="auto">
          <a:xfrm>
            <a:off x="1292238" y="4641614"/>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en-US" altLang="zh-CN" sz="1400" dirty="0" smtClean="0">
                <a:solidFill>
                  <a:schemeClr val="bg1"/>
                </a:solidFill>
                <a:latin typeface="+mn-ea"/>
              </a:rPr>
              <a:t>(ESB)</a:t>
            </a:r>
            <a:r>
              <a:rPr lang="en-US" altLang="zh-CN" sz="1400" dirty="0" err="1" smtClean="0">
                <a:solidFill>
                  <a:schemeClr val="bg1"/>
                </a:solidFill>
                <a:latin typeface="+mn-ea"/>
              </a:rPr>
              <a:t>ESB服务封装</a:t>
            </a:r>
            <a:endParaRPr kumimoji="0" lang="zh-CN" altLang="en-US" sz="1400" i="0" u="none" strike="noStrike" cap="none" normalizeH="0" baseline="0" dirty="0" smtClean="0">
              <a:ln>
                <a:noFill/>
              </a:ln>
              <a:solidFill>
                <a:schemeClr val="bg1"/>
              </a:solidFill>
              <a:effectLst/>
              <a:latin typeface="+mn-ea"/>
            </a:endParaRPr>
          </a:p>
        </p:txBody>
      </p:sp>
      <p:sp>
        <p:nvSpPr>
          <p:cNvPr id="12" name="矩形 11"/>
          <p:cNvSpPr/>
          <p:nvPr/>
        </p:nvSpPr>
        <p:spPr bwMode="auto">
          <a:xfrm>
            <a:off x="1292238" y="5295447"/>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en-US" altLang="zh-CN" sz="1400" dirty="0" smtClean="0">
                <a:solidFill>
                  <a:schemeClr val="bg1"/>
                </a:solidFill>
                <a:latin typeface="+mn-ea"/>
              </a:rPr>
              <a:t>(ESB)</a:t>
            </a:r>
            <a:r>
              <a:rPr lang="zh-CN" altLang="en-US" sz="1400" dirty="0" smtClean="0">
                <a:solidFill>
                  <a:schemeClr val="bg1"/>
                </a:solidFill>
                <a:latin typeface="+mn-ea"/>
              </a:rPr>
              <a:t>测试</a:t>
            </a:r>
            <a:endParaRPr kumimoji="0" lang="zh-CN" altLang="en-US" sz="1400" i="0" u="none" strike="noStrike" cap="none" normalizeH="0" baseline="0" dirty="0" smtClean="0">
              <a:ln>
                <a:noFill/>
              </a:ln>
              <a:solidFill>
                <a:schemeClr val="bg1"/>
              </a:solidFill>
              <a:effectLst/>
              <a:latin typeface="+mn-ea"/>
            </a:endParaRPr>
          </a:p>
        </p:txBody>
      </p:sp>
      <p:sp>
        <p:nvSpPr>
          <p:cNvPr id="13" name="矩形 12"/>
          <p:cNvSpPr/>
          <p:nvPr/>
        </p:nvSpPr>
        <p:spPr bwMode="auto">
          <a:xfrm>
            <a:off x="1292238" y="638132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en-US" altLang="zh-CN" sz="1400" dirty="0" smtClean="0">
                <a:solidFill>
                  <a:schemeClr val="bg1"/>
                </a:solidFill>
                <a:latin typeface="+mn-ea"/>
              </a:rPr>
              <a:t>(ESB)</a:t>
            </a:r>
            <a:r>
              <a:rPr lang="zh-CN" altLang="en-US" sz="1400" dirty="0" smtClean="0">
                <a:solidFill>
                  <a:schemeClr val="bg1"/>
                </a:solidFill>
                <a:latin typeface="+mn-ea"/>
              </a:rPr>
              <a:t>集成测试</a:t>
            </a:r>
            <a:endParaRPr kumimoji="0" lang="zh-CN" altLang="en-US" sz="1400" i="0" u="none" strike="noStrike" cap="none" normalizeH="0" baseline="0" dirty="0" smtClean="0">
              <a:ln>
                <a:noFill/>
              </a:ln>
              <a:solidFill>
                <a:schemeClr val="bg1"/>
              </a:solidFill>
              <a:effectLst/>
              <a:latin typeface="+mn-ea"/>
            </a:endParaRPr>
          </a:p>
        </p:txBody>
      </p:sp>
      <p:sp>
        <p:nvSpPr>
          <p:cNvPr id="14" name="五边形 13"/>
          <p:cNvSpPr/>
          <p:nvPr/>
        </p:nvSpPr>
        <p:spPr bwMode="auto">
          <a:xfrm rot="5400000">
            <a:off x="6300576" y="1952836"/>
            <a:ext cx="504056" cy="1872208"/>
          </a:xfrm>
          <a:prstGeom prst="homePlate">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15" name="TextBox 14"/>
          <p:cNvSpPr txBox="1"/>
          <p:nvPr/>
        </p:nvSpPr>
        <p:spPr>
          <a:xfrm>
            <a:off x="5608910" y="2649612"/>
            <a:ext cx="1872208" cy="307777"/>
          </a:xfrm>
          <a:prstGeom prst="rect">
            <a:avLst/>
          </a:prstGeom>
          <a:noFill/>
        </p:spPr>
        <p:txBody>
          <a:bodyPr wrap="square" rtlCol="0">
            <a:spAutoFit/>
          </a:bodyPr>
          <a:lstStyle/>
          <a:p>
            <a:pPr algn="ctr"/>
            <a:r>
              <a:rPr lang="zh-CN" altLang="en-US" sz="1400" dirty="0" smtClean="0">
                <a:solidFill>
                  <a:schemeClr val="bg1"/>
                </a:solidFill>
                <a:latin typeface="+mn-ea"/>
                <a:ea typeface="+mn-ea"/>
              </a:rPr>
              <a:t>客户端代码开发完成</a:t>
            </a:r>
            <a:endParaRPr lang="zh-CN" altLang="en-US" sz="1400" dirty="0">
              <a:solidFill>
                <a:schemeClr val="bg1"/>
              </a:solidFill>
              <a:latin typeface="+mn-ea"/>
              <a:ea typeface="+mn-ea"/>
            </a:endParaRPr>
          </a:p>
        </p:txBody>
      </p:sp>
      <p:sp>
        <p:nvSpPr>
          <p:cNvPr id="16" name="矩形 15"/>
          <p:cNvSpPr/>
          <p:nvPr/>
        </p:nvSpPr>
        <p:spPr bwMode="auto">
          <a:xfrm>
            <a:off x="5608910" y="350100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本地</a:t>
            </a:r>
            <a:r>
              <a:rPr kumimoji="0" lang="zh-CN" altLang="en-US" sz="1400" i="0" u="none" strike="noStrike" cap="none" normalizeH="0" baseline="0" dirty="0" smtClean="0">
                <a:ln>
                  <a:noFill/>
                </a:ln>
                <a:solidFill>
                  <a:schemeClr val="bg1"/>
                </a:solidFill>
                <a:effectLst/>
                <a:latin typeface="+mn-ea"/>
              </a:rPr>
              <a:t>自测</a:t>
            </a:r>
          </a:p>
        </p:txBody>
      </p:sp>
      <p:sp>
        <p:nvSpPr>
          <p:cNvPr id="17" name="矩形 16"/>
          <p:cNvSpPr/>
          <p:nvPr/>
        </p:nvSpPr>
        <p:spPr bwMode="auto">
          <a:xfrm>
            <a:off x="5608910" y="422108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en-US" altLang="zh-CN" sz="1400" dirty="0" smtClean="0">
                <a:solidFill>
                  <a:schemeClr val="bg1"/>
                </a:solidFill>
                <a:latin typeface="+mn-ea"/>
              </a:rPr>
              <a:t>(ESB)</a:t>
            </a:r>
            <a:r>
              <a:rPr lang="en-US" altLang="zh-CN" sz="1400" dirty="0" err="1" smtClean="0">
                <a:solidFill>
                  <a:schemeClr val="bg1"/>
                </a:solidFill>
                <a:latin typeface="+mn-ea"/>
              </a:rPr>
              <a:t>提供服务地址</a:t>
            </a:r>
            <a:endParaRPr kumimoji="0" lang="zh-CN" altLang="en-US" sz="1400" i="0" u="none" strike="noStrike" cap="none" normalizeH="0" baseline="0" dirty="0" smtClean="0">
              <a:ln>
                <a:noFill/>
              </a:ln>
              <a:solidFill>
                <a:schemeClr val="bg1"/>
              </a:solidFill>
              <a:effectLst/>
              <a:latin typeface="+mn-ea"/>
            </a:endParaRPr>
          </a:p>
        </p:txBody>
      </p:sp>
      <p:sp>
        <p:nvSpPr>
          <p:cNvPr id="18" name="矩形 17"/>
          <p:cNvSpPr/>
          <p:nvPr/>
        </p:nvSpPr>
        <p:spPr bwMode="auto">
          <a:xfrm>
            <a:off x="5608910" y="4941168"/>
            <a:ext cx="1872208" cy="360040"/>
          </a:xfrm>
          <a:prstGeom prst="rect">
            <a:avLst/>
          </a:prstGeom>
          <a:solidFill>
            <a:srgbClr val="C000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a:spcBef>
                <a:spcPct val="100000"/>
              </a:spcBef>
            </a:pPr>
            <a:r>
              <a:rPr lang="zh-CN" altLang="en-US" sz="1400" dirty="0">
                <a:solidFill>
                  <a:schemeClr val="bg1"/>
                </a:solidFill>
                <a:latin typeface="+mn-ea"/>
              </a:rPr>
              <a:t>省分接口机代理生成</a:t>
            </a:r>
          </a:p>
        </p:txBody>
      </p:sp>
      <p:sp>
        <p:nvSpPr>
          <p:cNvPr id="19" name="矩形 18"/>
          <p:cNvSpPr/>
          <p:nvPr/>
        </p:nvSpPr>
        <p:spPr bwMode="auto">
          <a:xfrm>
            <a:off x="5608910" y="566124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联调测试</a:t>
            </a:r>
            <a:endParaRPr kumimoji="0" lang="zh-CN" altLang="en-US" sz="1400" i="0" u="none" strike="noStrike" cap="none" normalizeH="0" baseline="0" dirty="0" smtClean="0">
              <a:ln>
                <a:noFill/>
              </a:ln>
              <a:solidFill>
                <a:schemeClr val="bg1"/>
              </a:solidFill>
              <a:effectLst/>
              <a:latin typeface="+mn-ea"/>
            </a:endParaRPr>
          </a:p>
        </p:txBody>
      </p:sp>
      <p:sp>
        <p:nvSpPr>
          <p:cNvPr id="20" name="矩形 19"/>
          <p:cNvSpPr/>
          <p:nvPr/>
        </p:nvSpPr>
        <p:spPr bwMode="auto">
          <a:xfrm>
            <a:off x="5608910" y="638132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en-US" altLang="zh-CN" sz="1400" dirty="0" smtClean="0">
                <a:solidFill>
                  <a:schemeClr val="bg1"/>
                </a:solidFill>
                <a:latin typeface="+mn-ea"/>
              </a:rPr>
              <a:t>(ESB)</a:t>
            </a:r>
            <a:r>
              <a:rPr lang="zh-CN" altLang="en-US" sz="1400" dirty="0" smtClean="0">
                <a:solidFill>
                  <a:schemeClr val="bg1"/>
                </a:solidFill>
                <a:latin typeface="+mn-ea"/>
              </a:rPr>
              <a:t>集成测试</a:t>
            </a:r>
            <a:endParaRPr kumimoji="0" lang="zh-CN" altLang="en-US" sz="1400" i="0" u="none" strike="noStrike" cap="none" normalizeH="0" baseline="0" dirty="0" smtClean="0">
              <a:ln>
                <a:noFill/>
              </a:ln>
              <a:solidFill>
                <a:schemeClr val="bg1"/>
              </a:solidFill>
              <a:effectLst/>
              <a:latin typeface="+mn-ea"/>
            </a:endParaRPr>
          </a:p>
        </p:txBody>
      </p:sp>
      <p:sp>
        <p:nvSpPr>
          <p:cNvPr id="22" name="TextBox 21"/>
          <p:cNvSpPr txBox="1"/>
          <p:nvPr/>
        </p:nvSpPr>
        <p:spPr>
          <a:xfrm>
            <a:off x="141412" y="1052736"/>
            <a:ext cx="1569660" cy="369332"/>
          </a:xfrm>
          <a:prstGeom prst="rect">
            <a:avLst/>
          </a:prstGeom>
          <a:noFill/>
        </p:spPr>
        <p:txBody>
          <a:bodyPr wrap="none" rtlCol="0">
            <a:spAutoFit/>
          </a:bodyPr>
          <a:lstStyle/>
          <a:p>
            <a:r>
              <a:rPr lang="zh-CN" altLang="en-US" dirty="0" smtClean="0"/>
              <a:t>交互示意图：</a:t>
            </a:r>
            <a:endParaRPr lang="zh-CN" altLang="en-US" dirty="0"/>
          </a:p>
        </p:txBody>
      </p:sp>
      <p:sp>
        <p:nvSpPr>
          <p:cNvPr id="24" name="流程图: 磁盘 23"/>
          <p:cNvSpPr/>
          <p:nvPr/>
        </p:nvSpPr>
        <p:spPr bwMode="auto">
          <a:xfrm>
            <a:off x="395536" y="1541128"/>
            <a:ext cx="1284302" cy="504056"/>
          </a:xfrm>
          <a:prstGeom prst="flowChartMagneticDisk">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kumimoji="0" lang="zh-CN" altLang="en-US" sz="1400" b="1" i="0" u="none" strike="noStrike" cap="none" normalizeH="0" baseline="0" dirty="0" smtClean="0">
                <a:ln>
                  <a:noFill/>
                </a:ln>
                <a:solidFill>
                  <a:schemeClr val="tx1"/>
                </a:solidFill>
                <a:effectLst/>
                <a:latin typeface="+mn-ea"/>
              </a:rPr>
              <a:t>应用</a:t>
            </a:r>
            <a:r>
              <a:rPr kumimoji="0" lang="en-US" altLang="zh-CN" sz="1400" b="1" i="0" u="none" strike="noStrike" cap="none" normalizeH="0" baseline="0" dirty="0" smtClean="0">
                <a:ln>
                  <a:noFill/>
                </a:ln>
                <a:solidFill>
                  <a:schemeClr val="tx1"/>
                </a:solidFill>
                <a:effectLst/>
                <a:latin typeface="+mn-ea"/>
              </a:rPr>
              <a:t>1</a:t>
            </a:r>
            <a:endParaRPr kumimoji="0" lang="zh-CN" altLang="en-US" sz="1400" b="1" i="0" u="none" strike="noStrike" cap="none" normalizeH="0" baseline="0" dirty="0" smtClean="0">
              <a:ln>
                <a:noFill/>
              </a:ln>
              <a:solidFill>
                <a:schemeClr val="tx1"/>
              </a:solidFill>
              <a:effectLst/>
              <a:latin typeface="+mn-ea"/>
            </a:endParaRPr>
          </a:p>
        </p:txBody>
      </p:sp>
      <p:sp>
        <p:nvSpPr>
          <p:cNvPr id="25" name="矩形 24"/>
          <p:cNvSpPr/>
          <p:nvPr/>
        </p:nvSpPr>
        <p:spPr bwMode="auto">
          <a:xfrm>
            <a:off x="2590673" y="1613136"/>
            <a:ext cx="1368152" cy="375704"/>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kumimoji="0" lang="en-US" altLang="zh-CN" sz="1400" b="1" i="0" u="none" strike="noStrike" cap="none" normalizeH="0" baseline="0" dirty="0" smtClean="0">
                <a:ln>
                  <a:noFill/>
                </a:ln>
                <a:solidFill>
                  <a:schemeClr val="tx1"/>
                </a:solidFill>
                <a:effectLst/>
                <a:latin typeface="+mn-ea"/>
              </a:rPr>
              <a:t>ESB</a:t>
            </a:r>
            <a:endParaRPr kumimoji="0" lang="zh-CN" altLang="en-US" sz="1400" b="1" i="0" u="none" strike="noStrike" cap="none" normalizeH="0" baseline="0" dirty="0" smtClean="0">
              <a:ln>
                <a:noFill/>
              </a:ln>
              <a:solidFill>
                <a:schemeClr val="tx1"/>
              </a:solidFill>
              <a:effectLst/>
              <a:latin typeface="+mn-ea"/>
            </a:endParaRPr>
          </a:p>
        </p:txBody>
      </p:sp>
      <p:sp>
        <p:nvSpPr>
          <p:cNvPr id="27" name="流程图: 磁盘 26"/>
          <p:cNvSpPr/>
          <p:nvPr/>
        </p:nvSpPr>
        <p:spPr bwMode="auto">
          <a:xfrm>
            <a:off x="7499059" y="1541128"/>
            <a:ext cx="1284302" cy="504056"/>
          </a:xfrm>
          <a:prstGeom prst="flowChartMagneticDisk">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kumimoji="0" lang="zh-CN" altLang="en-US" sz="1400" b="1" i="0" u="none" strike="noStrike" cap="none" normalizeH="0" baseline="0" dirty="0" smtClean="0">
                <a:ln>
                  <a:noFill/>
                </a:ln>
                <a:solidFill>
                  <a:schemeClr val="tx1"/>
                </a:solidFill>
                <a:effectLst/>
                <a:latin typeface="+mn-ea"/>
              </a:rPr>
              <a:t>应用</a:t>
            </a:r>
            <a:r>
              <a:rPr kumimoji="0" lang="en-US" altLang="zh-CN" sz="1400" b="1" i="0" u="none" strike="noStrike" cap="none" normalizeH="0" baseline="0" dirty="0" smtClean="0">
                <a:ln>
                  <a:noFill/>
                </a:ln>
                <a:solidFill>
                  <a:schemeClr val="tx1"/>
                </a:solidFill>
                <a:effectLst/>
                <a:latin typeface="+mn-ea"/>
              </a:rPr>
              <a:t>2</a:t>
            </a:r>
            <a:endParaRPr kumimoji="0" lang="zh-CN" altLang="en-US" sz="1400" b="1" i="0" u="none" strike="noStrike" cap="none" normalizeH="0" baseline="0" dirty="0" smtClean="0">
              <a:ln>
                <a:noFill/>
              </a:ln>
              <a:solidFill>
                <a:schemeClr val="tx1"/>
              </a:solidFill>
              <a:effectLst/>
              <a:latin typeface="+mn-ea"/>
            </a:endParaRPr>
          </a:p>
        </p:txBody>
      </p:sp>
      <p:cxnSp>
        <p:nvCxnSpPr>
          <p:cNvPr id="29" name="直接箭头连接符 28"/>
          <p:cNvCxnSpPr/>
          <p:nvPr/>
        </p:nvCxnSpPr>
        <p:spPr bwMode="auto">
          <a:xfrm>
            <a:off x="1679838" y="1700808"/>
            <a:ext cx="910835"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547664" y="1465039"/>
            <a:ext cx="1263487" cy="307777"/>
          </a:xfrm>
          <a:prstGeom prst="rect">
            <a:avLst/>
          </a:prstGeom>
          <a:noFill/>
        </p:spPr>
        <p:txBody>
          <a:bodyPr wrap="none" rtlCol="0">
            <a:spAutoFit/>
          </a:bodyPr>
          <a:lstStyle/>
          <a:p>
            <a:r>
              <a:rPr lang="zh-CN" altLang="en-US" sz="1400" dirty="0" smtClean="0"/>
              <a:t>调用</a:t>
            </a:r>
            <a:r>
              <a:rPr lang="en-US" altLang="zh-CN" sz="1400" dirty="0" smtClean="0"/>
              <a:t>ESB</a:t>
            </a:r>
            <a:r>
              <a:rPr lang="zh-CN" altLang="en-US" sz="1400" dirty="0" smtClean="0"/>
              <a:t>服务</a:t>
            </a:r>
            <a:endParaRPr lang="zh-CN" altLang="en-US" sz="1400" dirty="0"/>
          </a:p>
        </p:txBody>
      </p:sp>
      <p:grpSp>
        <p:nvGrpSpPr>
          <p:cNvPr id="53" name="组合 52"/>
          <p:cNvGrpSpPr/>
          <p:nvPr/>
        </p:nvGrpSpPr>
        <p:grpSpPr>
          <a:xfrm>
            <a:off x="3886817" y="1465039"/>
            <a:ext cx="3722856" cy="793478"/>
            <a:chOff x="3886817" y="1465039"/>
            <a:chExt cx="3722856" cy="793478"/>
          </a:xfrm>
        </p:grpSpPr>
        <p:sp>
          <p:nvSpPr>
            <p:cNvPr id="26" name="圆角矩形 25"/>
            <p:cNvSpPr/>
            <p:nvPr/>
          </p:nvSpPr>
          <p:spPr bwMode="auto">
            <a:xfrm>
              <a:off x="5038945" y="1613136"/>
              <a:ext cx="1368152" cy="375704"/>
            </a:xfrm>
            <a:prstGeom prst="roundRect">
              <a:avLst/>
            </a:prstGeom>
            <a:solidFill>
              <a:srgbClr val="C000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en-US" altLang="zh-CN" sz="1400" b="1" dirty="0" smtClean="0">
                  <a:solidFill>
                    <a:schemeClr val="tx1"/>
                  </a:solidFill>
                  <a:latin typeface="+mn-ea"/>
                </a:rPr>
                <a:t>(</a:t>
              </a:r>
              <a:r>
                <a:rPr lang="en-US" altLang="zh-CN" sz="1400" b="1" dirty="0" err="1" smtClean="0">
                  <a:solidFill>
                    <a:schemeClr val="tx1"/>
                  </a:solidFill>
                  <a:latin typeface="+mn-ea"/>
                </a:rPr>
                <a:t>省分</a:t>
              </a:r>
              <a:r>
                <a:rPr lang="en-US" altLang="zh-CN" sz="1400" b="1" dirty="0" smtClean="0">
                  <a:solidFill>
                    <a:schemeClr val="tx1"/>
                  </a:solidFill>
                  <a:latin typeface="+mn-ea"/>
                </a:rPr>
                <a:t>)</a:t>
              </a:r>
              <a:r>
                <a:rPr lang="zh-CN" altLang="en-US" sz="1400" b="1" dirty="0" smtClean="0">
                  <a:solidFill>
                    <a:schemeClr val="tx1"/>
                  </a:solidFill>
                  <a:latin typeface="+mn-ea"/>
                </a:rPr>
                <a:t>接口机</a:t>
              </a:r>
              <a:endParaRPr kumimoji="0" lang="zh-CN" altLang="en-US" sz="1400" b="1" i="0" u="none" strike="noStrike" cap="none" normalizeH="0" baseline="0" dirty="0" smtClean="0">
                <a:ln>
                  <a:noFill/>
                </a:ln>
                <a:solidFill>
                  <a:schemeClr val="tx1"/>
                </a:solidFill>
                <a:effectLst/>
                <a:latin typeface="+mn-ea"/>
              </a:endParaRPr>
            </a:p>
          </p:txBody>
        </p:sp>
        <p:cxnSp>
          <p:nvCxnSpPr>
            <p:cNvPr id="32" name="直接箭头连接符 31"/>
            <p:cNvCxnSpPr/>
            <p:nvPr/>
          </p:nvCxnSpPr>
          <p:spPr bwMode="auto">
            <a:xfrm>
              <a:off x="3958825" y="1700808"/>
              <a:ext cx="1080120"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3" name="TextBox 32"/>
            <p:cNvSpPr txBox="1"/>
            <p:nvPr/>
          </p:nvSpPr>
          <p:spPr>
            <a:xfrm>
              <a:off x="3886817" y="1465039"/>
              <a:ext cx="1261884" cy="307777"/>
            </a:xfrm>
            <a:prstGeom prst="rect">
              <a:avLst/>
            </a:prstGeom>
            <a:noFill/>
          </p:spPr>
          <p:txBody>
            <a:bodyPr wrap="none" rtlCol="0">
              <a:spAutoFit/>
            </a:bodyPr>
            <a:lstStyle/>
            <a:p>
              <a:r>
                <a:rPr lang="zh-CN" altLang="en-US" sz="1400" dirty="0" smtClean="0"/>
                <a:t>调用代理服务</a:t>
              </a:r>
              <a:endParaRPr lang="zh-CN" altLang="en-US" sz="1400" dirty="0"/>
            </a:p>
          </p:txBody>
        </p:sp>
        <p:cxnSp>
          <p:nvCxnSpPr>
            <p:cNvPr id="34" name="直接箭头连接符 33"/>
            <p:cNvCxnSpPr/>
            <p:nvPr/>
          </p:nvCxnSpPr>
          <p:spPr bwMode="auto">
            <a:xfrm>
              <a:off x="6407097" y="1700808"/>
              <a:ext cx="1080120"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6335089" y="1465039"/>
              <a:ext cx="1268232" cy="307777"/>
            </a:xfrm>
            <a:prstGeom prst="rect">
              <a:avLst/>
            </a:prstGeom>
            <a:noFill/>
          </p:spPr>
          <p:txBody>
            <a:bodyPr wrap="none" rtlCol="0">
              <a:spAutoFit/>
            </a:bodyPr>
            <a:lstStyle/>
            <a:p>
              <a:r>
                <a:rPr lang="zh-CN" altLang="en-US" sz="1400" dirty="0" smtClean="0"/>
                <a:t>调用</a:t>
              </a:r>
              <a:r>
                <a:rPr lang="en-US" altLang="zh-CN" sz="1400" dirty="0" smtClean="0"/>
                <a:t>Web</a:t>
              </a:r>
              <a:r>
                <a:rPr lang="zh-CN" altLang="en-US" sz="1400" dirty="0" smtClean="0"/>
                <a:t>服务</a:t>
              </a:r>
              <a:endParaRPr lang="zh-CN" altLang="en-US" sz="1400" dirty="0"/>
            </a:p>
          </p:txBody>
        </p:sp>
        <p:cxnSp>
          <p:nvCxnSpPr>
            <p:cNvPr id="37" name="直接箭头连接符 36"/>
            <p:cNvCxnSpPr/>
            <p:nvPr/>
          </p:nvCxnSpPr>
          <p:spPr bwMode="auto">
            <a:xfrm flipH="1">
              <a:off x="6421037" y="1916832"/>
              <a:ext cx="1066180"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8" name="TextBox 37"/>
            <p:cNvSpPr txBox="1"/>
            <p:nvPr/>
          </p:nvSpPr>
          <p:spPr>
            <a:xfrm>
              <a:off x="6347789" y="1950740"/>
              <a:ext cx="1261884" cy="307777"/>
            </a:xfrm>
            <a:prstGeom prst="rect">
              <a:avLst/>
            </a:prstGeom>
            <a:noFill/>
          </p:spPr>
          <p:txBody>
            <a:bodyPr wrap="none" rtlCol="0">
              <a:spAutoFit/>
            </a:bodyPr>
            <a:lstStyle/>
            <a:p>
              <a:r>
                <a:rPr lang="zh-CN" altLang="en-US" sz="1400" dirty="0" smtClean="0"/>
                <a:t>调用代理服务</a:t>
              </a:r>
              <a:endParaRPr lang="zh-CN" altLang="en-US" sz="1400" dirty="0"/>
            </a:p>
          </p:txBody>
        </p:sp>
        <p:cxnSp>
          <p:nvCxnSpPr>
            <p:cNvPr id="39" name="直接箭头连接符 38"/>
            <p:cNvCxnSpPr/>
            <p:nvPr/>
          </p:nvCxnSpPr>
          <p:spPr bwMode="auto">
            <a:xfrm flipH="1">
              <a:off x="3941191" y="1916832"/>
              <a:ext cx="1066180"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923928" y="1950740"/>
              <a:ext cx="1263487" cy="307777"/>
            </a:xfrm>
            <a:prstGeom prst="rect">
              <a:avLst/>
            </a:prstGeom>
            <a:noFill/>
          </p:spPr>
          <p:txBody>
            <a:bodyPr wrap="none" rtlCol="0">
              <a:spAutoFit/>
            </a:bodyPr>
            <a:lstStyle/>
            <a:p>
              <a:r>
                <a:rPr lang="zh-CN" altLang="en-US" sz="1400" dirty="0" smtClean="0"/>
                <a:t>调用</a:t>
              </a:r>
              <a:r>
                <a:rPr lang="en-US" altLang="zh-CN" sz="1400" dirty="0" smtClean="0"/>
                <a:t>ESB</a:t>
              </a:r>
              <a:r>
                <a:rPr lang="zh-CN" altLang="en-US" sz="1400" dirty="0" smtClean="0"/>
                <a:t>服务</a:t>
              </a:r>
              <a:endParaRPr lang="zh-CN" altLang="en-US" sz="1400" dirty="0"/>
            </a:p>
          </p:txBody>
        </p:sp>
      </p:grpSp>
      <p:cxnSp>
        <p:nvCxnSpPr>
          <p:cNvPr id="41" name="直接箭头连接符 40"/>
          <p:cNvCxnSpPr/>
          <p:nvPr/>
        </p:nvCxnSpPr>
        <p:spPr bwMode="auto">
          <a:xfrm flipH="1">
            <a:off x="1668509" y="1916832"/>
            <a:ext cx="900000"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42" name="TextBox 41"/>
          <p:cNvSpPr txBox="1"/>
          <p:nvPr/>
        </p:nvSpPr>
        <p:spPr>
          <a:xfrm>
            <a:off x="1510553" y="1950740"/>
            <a:ext cx="1268232" cy="307777"/>
          </a:xfrm>
          <a:prstGeom prst="rect">
            <a:avLst/>
          </a:prstGeom>
          <a:noFill/>
        </p:spPr>
        <p:txBody>
          <a:bodyPr wrap="none" rtlCol="0">
            <a:spAutoFit/>
          </a:bodyPr>
          <a:lstStyle/>
          <a:p>
            <a:r>
              <a:rPr lang="zh-CN" altLang="en-US" sz="1400" dirty="0" smtClean="0"/>
              <a:t>调用</a:t>
            </a:r>
            <a:r>
              <a:rPr lang="en-US" altLang="zh-CN" sz="1400" dirty="0" smtClean="0"/>
              <a:t>Web</a:t>
            </a:r>
            <a:r>
              <a:rPr lang="zh-CN" altLang="en-US" sz="1400" dirty="0" smtClean="0"/>
              <a:t>服务</a:t>
            </a:r>
            <a:endParaRPr lang="zh-CN" altLang="en-US" sz="1400" dirty="0"/>
          </a:p>
        </p:txBody>
      </p:sp>
      <p:sp>
        <p:nvSpPr>
          <p:cNvPr id="46" name="TextBox 45"/>
          <p:cNvSpPr txBox="1"/>
          <p:nvPr/>
        </p:nvSpPr>
        <p:spPr>
          <a:xfrm>
            <a:off x="186770" y="2535312"/>
            <a:ext cx="784830" cy="646331"/>
          </a:xfrm>
          <a:prstGeom prst="rect">
            <a:avLst/>
          </a:prstGeom>
          <a:noFill/>
        </p:spPr>
        <p:txBody>
          <a:bodyPr wrap="square" rtlCol="0">
            <a:spAutoFit/>
          </a:bodyPr>
          <a:lstStyle/>
          <a:p>
            <a:r>
              <a:rPr lang="zh-CN" altLang="en-US" dirty="0" smtClean="0"/>
              <a:t>提供服务</a:t>
            </a:r>
            <a:endParaRPr lang="zh-CN" altLang="en-US" dirty="0"/>
          </a:p>
        </p:txBody>
      </p:sp>
      <p:sp>
        <p:nvSpPr>
          <p:cNvPr id="47" name="TextBox 46"/>
          <p:cNvSpPr txBox="1"/>
          <p:nvPr/>
        </p:nvSpPr>
        <p:spPr>
          <a:xfrm>
            <a:off x="4474281" y="2535312"/>
            <a:ext cx="784830" cy="646331"/>
          </a:xfrm>
          <a:prstGeom prst="rect">
            <a:avLst/>
          </a:prstGeom>
          <a:noFill/>
        </p:spPr>
        <p:txBody>
          <a:bodyPr wrap="square" rtlCol="0">
            <a:spAutoFit/>
          </a:bodyPr>
          <a:lstStyle/>
          <a:p>
            <a:r>
              <a:rPr lang="zh-CN" altLang="en-US" dirty="0" smtClean="0"/>
              <a:t>消费服务</a:t>
            </a:r>
            <a:endParaRPr lang="zh-CN" altLang="en-US" dirty="0"/>
          </a:p>
        </p:txBody>
      </p:sp>
      <p:cxnSp>
        <p:nvCxnSpPr>
          <p:cNvPr id="51" name="直接箭头连接符 50"/>
          <p:cNvCxnSpPr>
            <a:stCxn id="4" idx="3"/>
            <a:endCxn id="9" idx="0"/>
          </p:cNvCxnSpPr>
          <p:nvPr/>
        </p:nvCxnSpPr>
        <p:spPr bwMode="auto">
          <a:xfrm>
            <a:off x="2228342" y="3140968"/>
            <a:ext cx="0" cy="19298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54" name="直接箭头连接符 53"/>
          <p:cNvCxnSpPr>
            <a:stCxn id="9" idx="2"/>
            <a:endCxn id="10" idx="0"/>
          </p:cNvCxnSpPr>
          <p:nvPr/>
        </p:nvCxnSpPr>
        <p:spPr bwMode="auto">
          <a:xfrm>
            <a:off x="2228342" y="3693988"/>
            <a:ext cx="0" cy="16706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56" name="直接箭头连接符 55"/>
          <p:cNvCxnSpPr>
            <a:stCxn id="10" idx="2"/>
            <a:endCxn id="11" idx="0"/>
          </p:cNvCxnSpPr>
          <p:nvPr/>
        </p:nvCxnSpPr>
        <p:spPr bwMode="auto">
          <a:xfrm>
            <a:off x="2228342" y="4347821"/>
            <a:ext cx="0" cy="293793"/>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58" name="直接箭头连接符 57"/>
          <p:cNvCxnSpPr>
            <a:stCxn id="11" idx="2"/>
            <a:endCxn id="12" idx="0"/>
          </p:cNvCxnSpPr>
          <p:nvPr/>
        </p:nvCxnSpPr>
        <p:spPr bwMode="auto">
          <a:xfrm>
            <a:off x="2228342" y="5001654"/>
            <a:ext cx="0" cy="293793"/>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0" name="直接箭头连接符 59"/>
          <p:cNvCxnSpPr>
            <a:stCxn id="12" idx="2"/>
            <a:endCxn id="13" idx="0"/>
          </p:cNvCxnSpPr>
          <p:nvPr/>
        </p:nvCxnSpPr>
        <p:spPr bwMode="auto">
          <a:xfrm>
            <a:off x="2228342" y="5655487"/>
            <a:ext cx="0" cy="725841"/>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4" name="直接箭头连接符 63"/>
          <p:cNvCxnSpPr>
            <a:stCxn id="14" idx="3"/>
            <a:endCxn id="16" idx="0"/>
          </p:cNvCxnSpPr>
          <p:nvPr/>
        </p:nvCxnSpPr>
        <p:spPr bwMode="auto">
          <a:xfrm flipH="1">
            <a:off x="6545014" y="3140968"/>
            <a:ext cx="7590" cy="36004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6" name="直接箭头连接符 65"/>
          <p:cNvCxnSpPr>
            <a:stCxn id="16" idx="2"/>
            <a:endCxn id="17" idx="0"/>
          </p:cNvCxnSpPr>
          <p:nvPr/>
        </p:nvCxnSpPr>
        <p:spPr bwMode="auto">
          <a:xfrm>
            <a:off x="6545014" y="3861048"/>
            <a:ext cx="0" cy="36004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a:stCxn id="17" idx="2"/>
            <a:endCxn id="18" idx="0"/>
          </p:cNvCxnSpPr>
          <p:nvPr/>
        </p:nvCxnSpPr>
        <p:spPr bwMode="auto">
          <a:xfrm>
            <a:off x="6545014" y="4581128"/>
            <a:ext cx="0" cy="36004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a:stCxn id="18" idx="2"/>
            <a:endCxn id="19" idx="0"/>
          </p:cNvCxnSpPr>
          <p:nvPr/>
        </p:nvCxnSpPr>
        <p:spPr bwMode="auto">
          <a:xfrm>
            <a:off x="6545014" y="5301208"/>
            <a:ext cx="0" cy="36004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2" name="直接箭头连接符 71"/>
          <p:cNvCxnSpPr>
            <a:stCxn id="19" idx="2"/>
            <a:endCxn id="20" idx="0"/>
          </p:cNvCxnSpPr>
          <p:nvPr/>
        </p:nvCxnSpPr>
        <p:spPr bwMode="auto">
          <a:xfrm>
            <a:off x="6545014" y="6021288"/>
            <a:ext cx="0" cy="36004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5" name="直接连接符 4"/>
          <p:cNvCxnSpPr/>
          <p:nvPr/>
        </p:nvCxnSpPr>
        <p:spPr bwMode="auto">
          <a:xfrm>
            <a:off x="3347864" y="2636912"/>
            <a:ext cx="538953" cy="0"/>
          </a:xfrm>
          <a:prstGeom prst="line">
            <a:avLst/>
          </a:prstGeom>
          <a:ln w="12700">
            <a:solidFill>
              <a:srgbClr val="FF3300"/>
            </a:solidFill>
            <a:prstDash val="sysDash"/>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2" name="直接连接符 51"/>
          <p:cNvCxnSpPr/>
          <p:nvPr/>
        </p:nvCxnSpPr>
        <p:spPr bwMode="auto">
          <a:xfrm>
            <a:off x="3347864" y="5655487"/>
            <a:ext cx="538953" cy="0"/>
          </a:xfrm>
          <a:prstGeom prst="line">
            <a:avLst/>
          </a:prstGeom>
          <a:ln w="12700">
            <a:solidFill>
              <a:srgbClr val="FF3300"/>
            </a:solidFill>
            <a:prstDash val="sys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TextBox 5"/>
          <p:cNvSpPr txBox="1"/>
          <p:nvPr/>
        </p:nvSpPr>
        <p:spPr>
          <a:xfrm>
            <a:off x="3398664" y="3861048"/>
            <a:ext cx="432048" cy="1200329"/>
          </a:xfrm>
          <a:prstGeom prst="rect">
            <a:avLst/>
          </a:prstGeom>
          <a:noFill/>
        </p:spPr>
        <p:txBody>
          <a:bodyPr wrap="square" rtlCol="0">
            <a:spAutoFit/>
          </a:bodyPr>
          <a:lstStyle/>
          <a:p>
            <a:r>
              <a:rPr lang="zh-CN" altLang="en-US" dirty="0" smtClean="0"/>
              <a:t>改造完成</a:t>
            </a:r>
            <a:endParaRPr lang="zh-CN" altLang="en-US" dirty="0"/>
          </a:p>
        </p:txBody>
      </p:sp>
      <p:cxnSp>
        <p:nvCxnSpPr>
          <p:cNvPr id="23" name="直接箭头连接符 22"/>
          <p:cNvCxnSpPr>
            <a:endCxn id="6" idx="0"/>
          </p:cNvCxnSpPr>
          <p:nvPr/>
        </p:nvCxnSpPr>
        <p:spPr bwMode="auto">
          <a:xfrm>
            <a:off x="3614688" y="2636912"/>
            <a:ext cx="0" cy="1224136"/>
          </a:xfrm>
          <a:prstGeom prst="straightConnector1">
            <a:avLst/>
          </a:prstGeom>
          <a:ln w="12700">
            <a:solidFill>
              <a:srgbClr val="FF3300"/>
            </a:solidFill>
            <a:prstDash val="sysDash"/>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31" name="直接箭头连接符 30"/>
          <p:cNvCxnSpPr>
            <a:endCxn id="6" idx="2"/>
          </p:cNvCxnSpPr>
          <p:nvPr/>
        </p:nvCxnSpPr>
        <p:spPr bwMode="auto">
          <a:xfrm flipH="1" flipV="1">
            <a:off x="3614688" y="5061377"/>
            <a:ext cx="2652" cy="594110"/>
          </a:xfrm>
          <a:prstGeom prst="straightConnector1">
            <a:avLst/>
          </a:prstGeom>
          <a:ln w="12700">
            <a:solidFill>
              <a:srgbClr val="FF3300"/>
            </a:solidFill>
            <a:prstDash val="sysDash"/>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141412" y="5841268"/>
            <a:ext cx="1694284" cy="523220"/>
          </a:xfrm>
          <a:prstGeom prst="rect">
            <a:avLst/>
          </a:prstGeom>
          <a:noFill/>
        </p:spPr>
        <p:txBody>
          <a:bodyPr wrap="square" rtlCol="0">
            <a:spAutoFit/>
          </a:bodyPr>
          <a:lstStyle/>
          <a:p>
            <a:r>
              <a:rPr lang="zh-CN" altLang="en-US" sz="1400" dirty="0" smtClean="0"/>
              <a:t>准入测试为集成测试的一个环节</a:t>
            </a:r>
            <a:endParaRPr lang="zh-CN" altLang="en-US" sz="1400" dirty="0"/>
          </a:p>
        </p:txBody>
      </p:sp>
      <p:cxnSp>
        <p:nvCxnSpPr>
          <p:cNvPr id="61" name="直接连接符 60"/>
          <p:cNvCxnSpPr/>
          <p:nvPr/>
        </p:nvCxnSpPr>
        <p:spPr bwMode="auto">
          <a:xfrm>
            <a:off x="7632466" y="2636912"/>
            <a:ext cx="538953" cy="0"/>
          </a:xfrm>
          <a:prstGeom prst="line">
            <a:avLst/>
          </a:prstGeom>
          <a:ln w="12700">
            <a:solidFill>
              <a:srgbClr val="FF3300"/>
            </a:solidFill>
            <a:prstDash val="sysDash"/>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3" name="直接连接符 62"/>
          <p:cNvCxnSpPr/>
          <p:nvPr/>
        </p:nvCxnSpPr>
        <p:spPr bwMode="auto">
          <a:xfrm>
            <a:off x="7632466" y="6021288"/>
            <a:ext cx="538953" cy="0"/>
          </a:xfrm>
          <a:prstGeom prst="line">
            <a:avLst/>
          </a:prstGeom>
          <a:ln w="12700">
            <a:solidFill>
              <a:srgbClr val="FF3300"/>
            </a:solidFill>
            <a:prstDash val="sys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5" name="TextBox 64"/>
          <p:cNvSpPr txBox="1"/>
          <p:nvPr/>
        </p:nvSpPr>
        <p:spPr>
          <a:xfrm>
            <a:off x="7683266" y="3861048"/>
            <a:ext cx="432048" cy="1200329"/>
          </a:xfrm>
          <a:prstGeom prst="rect">
            <a:avLst/>
          </a:prstGeom>
          <a:noFill/>
        </p:spPr>
        <p:txBody>
          <a:bodyPr wrap="square" rtlCol="0">
            <a:spAutoFit/>
          </a:bodyPr>
          <a:lstStyle/>
          <a:p>
            <a:r>
              <a:rPr lang="zh-CN" altLang="en-US" dirty="0" smtClean="0"/>
              <a:t>改造完成</a:t>
            </a:r>
            <a:endParaRPr lang="zh-CN" altLang="en-US" dirty="0"/>
          </a:p>
        </p:txBody>
      </p:sp>
      <p:cxnSp>
        <p:nvCxnSpPr>
          <p:cNvPr id="67" name="直接箭头连接符 66"/>
          <p:cNvCxnSpPr>
            <a:endCxn id="65" idx="0"/>
          </p:cNvCxnSpPr>
          <p:nvPr/>
        </p:nvCxnSpPr>
        <p:spPr bwMode="auto">
          <a:xfrm>
            <a:off x="7899290" y="2636912"/>
            <a:ext cx="0" cy="1224136"/>
          </a:xfrm>
          <a:prstGeom prst="straightConnector1">
            <a:avLst/>
          </a:prstGeom>
          <a:ln w="12700">
            <a:solidFill>
              <a:srgbClr val="FF3300"/>
            </a:solidFill>
            <a:prstDash val="sysDash"/>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9" name="直接箭头连接符 68"/>
          <p:cNvCxnSpPr>
            <a:endCxn id="65" idx="2"/>
          </p:cNvCxnSpPr>
          <p:nvPr/>
        </p:nvCxnSpPr>
        <p:spPr bwMode="auto">
          <a:xfrm flipH="1" flipV="1">
            <a:off x="7899290" y="5061377"/>
            <a:ext cx="2652" cy="959911"/>
          </a:xfrm>
          <a:prstGeom prst="straightConnector1">
            <a:avLst/>
          </a:prstGeom>
          <a:ln w="12700">
            <a:solidFill>
              <a:srgbClr val="FF3300"/>
            </a:solidFill>
            <a:prstDash val="sysDash"/>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3" name="肘形连接符 72"/>
          <p:cNvCxnSpPr>
            <a:stCxn id="12" idx="2"/>
            <a:endCxn id="17" idx="1"/>
          </p:cNvCxnSpPr>
          <p:nvPr/>
        </p:nvCxnSpPr>
        <p:spPr bwMode="auto">
          <a:xfrm rot="5400000" flipH="1" flipV="1">
            <a:off x="3291436" y="3338014"/>
            <a:ext cx="1254379" cy="3380568"/>
          </a:xfrm>
          <a:prstGeom prst="bentConnector4">
            <a:avLst>
              <a:gd name="adj1" fmla="val -18224"/>
              <a:gd name="adj2" fmla="val 63845"/>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grpSp>
        <p:nvGrpSpPr>
          <p:cNvPr id="76" name="组合 75"/>
          <p:cNvGrpSpPr/>
          <p:nvPr/>
        </p:nvGrpSpPr>
        <p:grpSpPr>
          <a:xfrm>
            <a:off x="3941191" y="1137444"/>
            <a:ext cx="3539927" cy="1140681"/>
            <a:chOff x="3941191" y="1137444"/>
            <a:chExt cx="3539927" cy="1140681"/>
          </a:xfrm>
        </p:grpSpPr>
        <p:grpSp>
          <p:nvGrpSpPr>
            <p:cNvPr id="62" name="组合 61"/>
            <p:cNvGrpSpPr/>
            <p:nvPr/>
          </p:nvGrpSpPr>
          <p:grpSpPr>
            <a:xfrm>
              <a:off x="3941191" y="1400076"/>
              <a:ext cx="3539927" cy="878049"/>
              <a:chOff x="3941191" y="888975"/>
              <a:chExt cx="3539927" cy="878049"/>
            </a:xfrm>
          </p:grpSpPr>
          <p:cxnSp>
            <p:nvCxnSpPr>
              <p:cNvPr id="57" name="直接箭头连接符 56"/>
              <p:cNvCxnSpPr/>
              <p:nvPr/>
            </p:nvCxnSpPr>
            <p:spPr bwMode="auto">
              <a:xfrm>
                <a:off x="3941191" y="1124744"/>
                <a:ext cx="3539927"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1" name="直接箭头连接符 70"/>
              <p:cNvCxnSpPr/>
              <p:nvPr/>
            </p:nvCxnSpPr>
            <p:spPr bwMode="auto">
              <a:xfrm>
                <a:off x="3941191" y="1422068"/>
                <a:ext cx="3539927" cy="0"/>
              </a:xfrm>
              <a:prstGeom prst="straightConnector1">
                <a:avLst/>
              </a:prstGeom>
              <a:ln w="12700">
                <a:headEnd type="arrow" w="med" len="med"/>
                <a:tailEnd type="none" w="med" len="med"/>
              </a:ln>
            </p:spPr>
            <p:style>
              <a:lnRef idx="1">
                <a:schemeClr val="accent4"/>
              </a:lnRef>
              <a:fillRef idx="0">
                <a:schemeClr val="accent4"/>
              </a:fillRef>
              <a:effectRef idx="0">
                <a:schemeClr val="accent4"/>
              </a:effectRef>
              <a:fontRef idx="minor">
                <a:schemeClr val="tx1"/>
              </a:fontRef>
            </p:style>
          </p:cxnSp>
          <p:sp>
            <p:nvSpPr>
              <p:cNvPr id="59" name="TextBox 58"/>
              <p:cNvSpPr txBox="1"/>
              <p:nvPr/>
            </p:nvSpPr>
            <p:spPr>
              <a:xfrm>
                <a:off x="4788024" y="888975"/>
                <a:ext cx="1298945" cy="307777"/>
              </a:xfrm>
              <a:prstGeom prst="rect">
                <a:avLst/>
              </a:prstGeom>
              <a:noFill/>
            </p:spPr>
            <p:txBody>
              <a:bodyPr wrap="none" rtlCol="0">
                <a:spAutoFit/>
              </a:bodyPr>
              <a:lstStyle/>
              <a:p>
                <a:r>
                  <a:rPr lang="zh-CN" altLang="en-US" sz="1400" dirty="0" smtClean="0">
                    <a:latin typeface="+mn-ea"/>
                    <a:ea typeface="+mn-ea"/>
                  </a:rPr>
                  <a:t>调用</a:t>
                </a:r>
                <a:r>
                  <a:rPr lang="en-US" altLang="zh-CN" sz="1400" dirty="0" smtClean="0">
                    <a:latin typeface="+mn-ea"/>
                    <a:ea typeface="+mn-ea"/>
                  </a:rPr>
                  <a:t>Web</a:t>
                </a:r>
                <a:r>
                  <a:rPr lang="zh-CN" altLang="en-US" sz="1400" dirty="0" smtClean="0">
                    <a:latin typeface="+mn-ea"/>
                    <a:ea typeface="+mn-ea"/>
                  </a:rPr>
                  <a:t>服务</a:t>
                </a:r>
                <a:endParaRPr lang="zh-CN" altLang="en-US" sz="1400" dirty="0">
                  <a:latin typeface="+mn-ea"/>
                  <a:ea typeface="+mn-ea"/>
                </a:endParaRPr>
              </a:p>
            </p:txBody>
          </p:sp>
          <p:sp>
            <p:nvSpPr>
              <p:cNvPr id="74" name="TextBox 73"/>
              <p:cNvSpPr txBox="1"/>
              <p:nvPr/>
            </p:nvSpPr>
            <p:spPr>
              <a:xfrm>
                <a:off x="4788024" y="1459247"/>
                <a:ext cx="1218603" cy="307777"/>
              </a:xfrm>
              <a:prstGeom prst="rect">
                <a:avLst/>
              </a:prstGeom>
              <a:noFill/>
            </p:spPr>
            <p:txBody>
              <a:bodyPr wrap="none" rtlCol="0">
                <a:spAutoFit/>
              </a:bodyPr>
              <a:lstStyle/>
              <a:p>
                <a:r>
                  <a:rPr lang="zh-CN" altLang="en-US" sz="1400" dirty="0" smtClean="0">
                    <a:latin typeface="+mn-ea"/>
                    <a:ea typeface="+mn-ea"/>
                  </a:rPr>
                  <a:t>调用</a:t>
                </a:r>
                <a:r>
                  <a:rPr lang="en-US" altLang="zh-CN" sz="1400" dirty="0" smtClean="0">
                    <a:latin typeface="+mn-ea"/>
                    <a:ea typeface="+mn-ea"/>
                  </a:rPr>
                  <a:t>ESB</a:t>
                </a:r>
                <a:r>
                  <a:rPr lang="zh-CN" altLang="en-US" sz="1400" dirty="0" smtClean="0">
                    <a:latin typeface="+mn-ea"/>
                    <a:ea typeface="+mn-ea"/>
                  </a:rPr>
                  <a:t>服务</a:t>
                </a:r>
                <a:endParaRPr lang="zh-CN" altLang="en-US" sz="1400" dirty="0">
                  <a:latin typeface="+mn-ea"/>
                  <a:ea typeface="+mn-ea"/>
                </a:endParaRPr>
              </a:p>
            </p:txBody>
          </p:sp>
        </p:grpSp>
        <p:sp>
          <p:nvSpPr>
            <p:cNvPr id="75" name="TextBox 74"/>
            <p:cNvSpPr txBox="1"/>
            <p:nvPr/>
          </p:nvSpPr>
          <p:spPr>
            <a:xfrm>
              <a:off x="3995936" y="1137444"/>
              <a:ext cx="923044" cy="369332"/>
            </a:xfrm>
            <a:prstGeom prst="rect">
              <a:avLst/>
            </a:prstGeom>
            <a:noFill/>
          </p:spPr>
          <p:txBody>
            <a:bodyPr wrap="square" rtlCol="0">
              <a:spAutoFit/>
            </a:bodyPr>
            <a:lstStyle/>
            <a:p>
              <a:r>
                <a:rPr lang="zh-CN" altLang="en-US" dirty="0" smtClean="0"/>
                <a:t>集团</a:t>
              </a:r>
              <a:endParaRPr lang="zh-CN" altLang="en-US" dirty="0"/>
            </a:p>
          </p:txBody>
        </p:sp>
      </p:grpSp>
    </p:spTree>
    <p:extLst>
      <p:ext uri="{BB962C8B-B14F-4D97-AF65-F5344CB8AC3E}">
        <p14:creationId xmlns:p14="http://schemas.microsoft.com/office/powerpoint/2010/main" val="2775033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down)">
                                      <p:cBhvr>
                                        <p:cTn id="1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bwMode="auto">
          <a:xfrm>
            <a:off x="141412" y="2492896"/>
            <a:ext cx="8751068" cy="4365104"/>
          </a:xfrm>
          <a:prstGeom prst="rect">
            <a:avLst/>
          </a:prstGeom>
          <a:ln>
            <a:headEnd type="none" w="med" len="med"/>
            <a:tailEnd type="triangl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44" name="矩形 43"/>
          <p:cNvSpPr/>
          <p:nvPr/>
        </p:nvSpPr>
        <p:spPr bwMode="auto">
          <a:xfrm>
            <a:off x="141412" y="1052736"/>
            <a:ext cx="8751068" cy="1296144"/>
          </a:xfrm>
          <a:prstGeom prst="rect">
            <a:avLst/>
          </a:prstGeom>
          <a:ln>
            <a:headEnd type="none" w="med" len="med"/>
            <a:tailEnd type="triangl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2" name="标题 1"/>
          <p:cNvSpPr>
            <a:spLocks noGrp="1"/>
          </p:cNvSpPr>
          <p:nvPr>
            <p:ph type="title"/>
          </p:nvPr>
        </p:nvSpPr>
        <p:spPr/>
        <p:txBody>
          <a:bodyPr/>
          <a:lstStyle/>
          <a:p>
            <a:r>
              <a:rPr lang="en-US" altLang="zh-CN" dirty="0" err="1" smtClean="0"/>
              <a:t>ODI</a:t>
            </a:r>
            <a:r>
              <a:rPr lang="en-US" altLang="zh-CN" dirty="0" err="1" smtClean="0"/>
              <a:t>服务交互及测试</a:t>
            </a:r>
            <a:endParaRPr lang="zh-CN" altLang="en-US" dirty="0"/>
          </a:p>
        </p:txBody>
      </p:sp>
      <p:sp>
        <p:nvSpPr>
          <p:cNvPr id="4" name="五边形 3"/>
          <p:cNvSpPr/>
          <p:nvPr/>
        </p:nvSpPr>
        <p:spPr bwMode="auto">
          <a:xfrm rot="5400000">
            <a:off x="2408114" y="1952836"/>
            <a:ext cx="504056" cy="1872208"/>
          </a:xfrm>
          <a:prstGeom prst="homePlate">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7" name="TextBox 6"/>
          <p:cNvSpPr txBox="1"/>
          <p:nvPr/>
        </p:nvSpPr>
        <p:spPr>
          <a:xfrm>
            <a:off x="1763440" y="2649612"/>
            <a:ext cx="1872208" cy="307777"/>
          </a:xfrm>
          <a:prstGeom prst="rect">
            <a:avLst/>
          </a:prstGeom>
          <a:noFill/>
        </p:spPr>
        <p:txBody>
          <a:bodyPr wrap="square" rtlCol="0">
            <a:spAutoFit/>
          </a:bodyPr>
          <a:lstStyle/>
          <a:p>
            <a:pPr algn="ctr"/>
            <a:r>
              <a:rPr lang="zh-CN" altLang="en-US" sz="1400" dirty="0" smtClean="0">
                <a:solidFill>
                  <a:schemeClr val="bg1"/>
                </a:solidFill>
                <a:latin typeface="+mn-ea"/>
                <a:ea typeface="+mn-ea"/>
              </a:rPr>
              <a:t>建表</a:t>
            </a:r>
            <a:r>
              <a:rPr lang="en-US" altLang="zh-CN" sz="1400" dirty="0" smtClean="0">
                <a:solidFill>
                  <a:srgbClr val="FF0000"/>
                </a:solidFill>
                <a:latin typeface="+mn-ea"/>
                <a:ea typeface="+mn-ea"/>
              </a:rPr>
              <a:t>(</a:t>
            </a:r>
            <a:r>
              <a:rPr lang="en-US" altLang="zh-CN" sz="1400" dirty="0" err="1" smtClean="0">
                <a:solidFill>
                  <a:srgbClr val="FF0000"/>
                </a:solidFill>
                <a:latin typeface="+mn-ea"/>
                <a:ea typeface="+mn-ea"/>
              </a:rPr>
              <a:t>省分：接口机</a:t>
            </a:r>
            <a:r>
              <a:rPr lang="en-US" altLang="zh-CN" sz="1400" dirty="0" smtClean="0">
                <a:solidFill>
                  <a:srgbClr val="FF0000"/>
                </a:solidFill>
                <a:latin typeface="+mn-ea"/>
                <a:ea typeface="+mn-ea"/>
              </a:rPr>
              <a:t>)</a:t>
            </a:r>
            <a:endParaRPr lang="zh-CN" altLang="en-US" sz="1400" dirty="0">
              <a:solidFill>
                <a:srgbClr val="FF0000"/>
              </a:solidFill>
              <a:latin typeface="+mn-ea"/>
              <a:ea typeface="+mn-ea"/>
            </a:endParaRPr>
          </a:p>
        </p:txBody>
      </p:sp>
      <p:sp>
        <p:nvSpPr>
          <p:cNvPr id="9" name="矩形 8"/>
          <p:cNvSpPr/>
          <p:nvPr/>
        </p:nvSpPr>
        <p:spPr bwMode="auto">
          <a:xfrm>
            <a:off x="1724038" y="333394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提取数据代码开发</a:t>
            </a:r>
            <a:endParaRPr kumimoji="0" lang="zh-CN" altLang="en-US" sz="1400" i="0" u="none" strike="noStrike" cap="none" normalizeH="0" baseline="0" dirty="0" smtClean="0">
              <a:ln>
                <a:noFill/>
              </a:ln>
              <a:solidFill>
                <a:schemeClr val="bg1"/>
              </a:solidFill>
              <a:effectLst/>
              <a:latin typeface="+mn-ea"/>
            </a:endParaRPr>
          </a:p>
        </p:txBody>
      </p:sp>
      <p:sp>
        <p:nvSpPr>
          <p:cNvPr id="10" name="矩形 9"/>
          <p:cNvSpPr/>
          <p:nvPr/>
        </p:nvSpPr>
        <p:spPr bwMode="auto">
          <a:xfrm>
            <a:off x="1724038" y="3987781"/>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代码自测</a:t>
            </a:r>
            <a:endParaRPr kumimoji="0" lang="zh-CN" altLang="en-US" sz="1400" i="0" u="none" strike="noStrike" cap="none" normalizeH="0" baseline="0" dirty="0" smtClean="0">
              <a:ln>
                <a:noFill/>
              </a:ln>
              <a:solidFill>
                <a:schemeClr val="bg1"/>
              </a:solidFill>
              <a:effectLst/>
              <a:latin typeface="+mn-ea"/>
            </a:endParaRPr>
          </a:p>
        </p:txBody>
      </p:sp>
      <p:sp>
        <p:nvSpPr>
          <p:cNvPr id="11" name="矩形 10"/>
          <p:cNvSpPr/>
          <p:nvPr/>
        </p:nvSpPr>
        <p:spPr bwMode="auto">
          <a:xfrm>
            <a:off x="1724038" y="4641614"/>
            <a:ext cx="1872208" cy="360040"/>
          </a:xfrm>
          <a:prstGeom prst="rect">
            <a:avLst/>
          </a:prstGeom>
          <a:solidFill>
            <a:srgbClr val="C000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数据库信息反馈</a:t>
            </a:r>
            <a:endParaRPr kumimoji="0" lang="zh-CN" altLang="en-US" sz="1400" i="0" u="none" strike="noStrike" cap="none" normalizeH="0" baseline="0" dirty="0" smtClean="0">
              <a:ln>
                <a:noFill/>
              </a:ln>
              <a:solidFill>
                <a:schemeClr val="bg1"/>
              </a:solidFill>
              <a:effectLst/>
              <a:latin typeface="+mn-ea"/>
            </a:endParaRPr>
          </a:p>
        </p:txBody>
      </p:sp>
      <p:sp>
        <p:nvSpPr>
          <p:cNvPr id="12" name="矩形 11"/>
          <p:cNvSpPr/>
          <p:nvPr/>
        </p:nvSpPr>
        <p:spPr bwMode="auto">
          <a:xfrm>
            <a:off x="3541097" y="5295447"/>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en-US" altLang="zh-CN" sz="1400" dirty="0" smtClean="0">
                <a:solidFill>
                  <a:schemeClr val="bg1"/>
                </a:solidFill>
                <a:latin typeface="+mn-ea"/>
              </a:rPr>
              <a:t>(ESB)</a:t>
            </a:r>
            <a:r>
              <a:rPr lang="en-US" altLang="zh-CN" sz="1400" dirty="0" err="1" smtClean="0">
                <a:solidFill>
                  <a:schemeClr val="bg1"/>
                </a:solidFill>
                <a:latin typeface="+mn-ea"/>
              </a:rPr>
              <a:t>服务封装自测</a:t>
            </a:r>
            <a:endParaRPr kumimoji="0" lang="zh-CN" altLang="en-US" sz="1400" i="0" u="none" strike="noStrike" cap="none" normalizeH="0" baseline="0" dirty="0" smtClean="0">
              <a:ln>
                <a:noFill/>
              </a:ln>
              <a:solidFill>
                <a:schemeClr val="bg1"/>
              </a:solidFill>
              <a:effectLst/>
              <a:latin typeface="+mn-ea"/>
            </a:endParaRPr>
          </a:p>
        </p:txBody>
      </p:sp>
      <p:sp>
        <p:nvSpPr>
          <p:cNvPr id="13" name="矩形 12"/>
          <p:cNvSpPr/>
          <p:nvPr/>
        </p:nvSpPr>
        <p:spPr bwMode="auto">
          <a:xfrm>
            <a:off x="3541097" y="638132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en-US" altLang="zh-CN" sz="1400" dirty="0" smtClean="0">
                <a:solidFill>
                  <a:schemeClr val="bg1"/>
                </a:solidFill>
                <a:latin typeface="+mn-ea"/>
              </a:rPr>
              <a:t>(ESB)</a:t>
            </a:r>
            <a:r>
              <a:rPr lang="zh-CN" altLang="en-US" sz="1400" dirty="0" smtClean="0">
                <a:solidFill>
                  <a:schemeClr val="bg1"/>
                </a:solidFill>
                <a:latin typeface="+mn-ea"/>
              </a:rPr>
              <a:t>集成测试</a:t>
            </a:r>
            <a:endParaRPr kumimoji="0" lang="zh-CN" altLang="en-US" sz="1400" i="0" u="none" strike="noStrike" cap="none" normalizeH="0" baseline="0" dirty="0" smtClean="0">
              <a:ln>
                <a:noFill/>
              </a:ln>
              <a:solidFill>
                <a:schemeClr val="bg1"/>
              </a:solidFill>
              <a:effectLst/>
              <a:latin typeface="+mn-ea"/>
            </a:endParaRPr>
          </a:p>
        </p:txBody>
      </p:sp>
      <p:sp>
        <p:nvSpPr>
          <p:cNvPr id="21" name="矩形 20"/>
          <p:cNvSpPr/>
          <p:nvPr/>
        </p:nvSpPr>
        <p:spPr bwMode="auto">
          <a:xfrm>
            <a:off x="3541097" y="5805264"/>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目标端联调</a:t>
            </a:r>
            <a:r>
              <a:rPr lang="en-US" altLang="zh-CN" sz="1400" dirty="0" err="1" smtClean="0">
                <a:solidFill>
                  <a:schemeClr val="bg1"/>
                </a:solidFill>
                <a:latin typeface="+mn-ea"/>
              </a:rPr>
              <a:t>测试</a:t>
            </a:r>
            <a:endParaRPr kumimoji="0" lang="zh-CN" altLang="en-US" sz="1400" i="0" u="none" strike="noStrike" cap="none" normalizeH="0" baseline="0" dirty="0" smtClean="0">
              <a:ln>
                <a:noFill/>
              </a:ln>
              <a:solidFill>
                <a:schemeClr val="bg1"/>
              </a:solidFill>
              <a:effectLst/>
              <a:latin typeface="+mn-ea"/>
            </a:endParaRPr>
          </a:p>
        </p:txBody>
      </p:sp>
      <p:sp>
        <p:nvSpPr>
          <p:cNvPr id="22" name="TextBox 21"/>
          <p:cNvSpPr txBox="1"/>
          <p:nvPr/>
        </p:nvSpPr>
        <p:spPr>
          <a:xfrm>
            <a:off x="141412" y="1052736"/>
            <a:ext cx="1569660" cy="369332"/>
          </a:xfrm>
          <a:prstGeom prst="rect">
            <a:avLst/>
          </a:prstGeom>
          <a:noFill/>
        </p:spPr>
        <p:txBody>
          <a:bodyPr wrap="none" rtlCol="0">
            <a:spAutoFit/>
          </a:bodyPr>
          <a:lstStyle/>
          <a:p>
            <a:r>
              <a:rPr lang="zh-CN" altLang="en-US" dirty="0" smtClean="0"/>
              <a:t>交互示意图：</a:t>
            </a:r>
            <a:endParaRPr lang="zh-CN" altLang="en-US" dirty="0"/>
          </a:p>
        </p:txBody>
      </p:sp>
      <p:sp>
        <p:nvSpPr>
          <p:cNvPr id="24" name="流程图: 磁盘 23"/>
          <p:cNvSpPr/>
          <p:nvPr/>
        </p:nvSpPr>
        <p:spPr bwMode="auto">
          <a:xfrm>
            <a:off x="251520" y="1541128"/>
            <a:ext cx="1284302" cy="504056"/>
          </a:xfrm>
          <a:prstGeom prst="flowChartMagneticDisk">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kumimoji="0" lang="zh-CN" altLang="en-US" sz="1400" b="1" i="0" u="none" strike="noStrike" cap="none" normalizeH="0" baseline="0" dirty="0" smtClean="0">
                <a:ln>
                  <a:noFill/>
                </a:ln>
                <a:solidFill>
                  <a:schemeClr val="tx1"/>
                </a:solidFill>
                <a:effectLst/>
                <a:latin typeface="+mn-ea"/>
              </a:rPr>
              <a:t>应用</a:t>
            </a:r>
            <a:r>
              <a:rPr kumimoji="0" lang="en-US" altLang="zh-CN" sz="1400" b="1" i="0" u="none" strike="noStrike" cap="none" normalizeH="0" baseline="0" dirty="0" smtClean="0">
                <a:ln>
                  <a:noFill/>
                </a:ln>
                <a:solidFill>
                  <a:schemeClr val="tx1"/>
                </a:solidFill>
                <a:effectLst/>
                <a:latin typeface="+mn-ea"/>
              </a:rPr>
              <a:t>1</a:t>
            </a:r>
            <a:endParaRPr kumimoji="0" lang="zh-CN" altLang="en-US" sz="1400" b="1" i="0" u="none" strike="noStrike" cap="none" normalizeH="0" baseline="0" dirty="0" smtClean="0">
              <a:ln>
                <a:noFill/>
              </a:ln>
              <a:solidFill>
                <a:schemeClr val="tx1"/>
              </a:solidFill>
              <a:effectLst/>
              <a:latin typeface="+mn-ea"/>
            </a:endParaRPr>
          </a:p>
        </p:txBody>
      </p:sp>
      <p:sp>
        <p:nvSpPr>
          <p:cNvPr id="25" name="矩形 24"/>
          <p:cNvSpPr/>
          <p:nvPr/>
        </p:nvSpPr>
        <p:spPr bwMode="auto">
          <a:xfrm>
            <a:off x="3131840" y="1063935"/>
            <a:ext cx="1368152" cy="287866"/>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kumimoji="0" lang="en-US" altLang="zh-CN" sz="1400" b="1" i="0" u="none" strike="noStrike" cap="none" normalizeH="0" baseline="0" dirty="0" smtClean="0">
                <a:ln>
                  <a:noFill/>
                </a:ln>
                <a:solidFill>
                  <a:schemeClr val="tx1"/>
                </a:solidFill>
                <a:effectLst/>
                <a:latin typeface="+mn-ea"/>
              </a:rPr>
              <a:t>ESB(</a:t>
            </a:r>
            <a:r>
              <a:rPr kumimoji="0" lang="en-US" altLang="zh-CN" sz="1400" b="1" i="0" u="none" strike="noStrike" cap="none" normalizeH="0" baseline="0" dirty="0" err="1" smtClean="0">
                <a:ln>
                  <a:noFill/>
                </a:ln>
                <a:solidFill>
                  <a:schemeClr val="tx1"/>
                </a:solidFill>
                <a:effectLst/>
                <a:latin typeface="+mn-ea"/>
              </a:rPr>
              <a:t>调度</a:t>
            </a:r>
            <a:r>
              <a:rPr kumimoji="0" lang="en-US" altLang="zh-CN" sz="1400" b="1" i="0" u="none" strike="noStrike" cap="none" normalizeH="0" baseline="0" dirty="0" smtClean="0">
                <a:ln>
                  <a:noFill/>
                </a:ln>
                <a:solidFill>
                  <a:schemeClr val="tx1"/>
                </a:solidFill>
                <a:effectLst/>
                <a:latin typeface="+mn-ea"/>
              </a:rPr>
              <a:t>)</a:t>
            </a:r>
            <a:endParaRPr kumimoji="0" lang="zh-CN" altLang="en-US" sz="1400" b="1" i="0" u="none" strike="noStrike" cap="none" normalizeH="0" baseline="0" dirty="0" smtClean="0">
              <a:ln>
                <a:noFill/>
              </a:ln>
              <a:solidFill>
                <a:schemeClr val="tx1"/>
              </a:solidFill>
              <a:effectLst/>
              <a:latin typeface="+mn-ea"/>
            </a:endParaRPr>
          </a:p>
        </p:txBody>
      </p:sp>
      <p:sp>
        <p:nvSpPr>
          <p:cNvPr id="26" name="圆角矩形 25"/>
          <p:cNvSpPr/>
          <p:nvPr/>
        </p:nvSpPr>
        <p:spPr bwMode="auto">
          <a:xfrm>
            <a:off x="4932040" y="1490301"/>
            <a:ext cx="1152128" cy="637038"/>
          </a:xfrm>
          <a:prstGeom prst="roundRect">
            <a:avLst/>
          </a:prstGeom>
          <a:solidFill>
            <a:srgbClr val="C000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zh-CN" altLang="en-US" sz="1400" b="1" dirty="0" smtClean="0">
                <a:solidFill>
                  <a:schemeClr val="tx1"/>
                </a:solidFill>
                <a:latin typeface="+mn-ea"/>
              </a:rPr>
              <a:t>省分接口机</a:t>
            </a:r>
            <a:r>
              <a:rPr lang="en-US" altLang="zh-CN" sz="1400" b="1" dirty="0" smtClean="0">
                <a:solidFill>
                  <a:schemeClr val="tx1"/>
                </a:solidFill>
                <a:latin typeface="+mn-ea"/>
              </a:rPr>
              <a:t>(</a:t>
            </a:r>
            <a:r>
              <a:rPr lang="en-US" altLang="zh-CN" sz="1400" b="1" dirty="0" err="1" smtClean="0">
                <a:solidFill>
                  <a:schemeClr val="tx1"/>
                </a:solidFill>
                <a:latin typeface="+mn-ea"/>
              </a:rPr>
              <a:t>接口表</a:t>
            </a:r>
            <a:r>
              <a:rPr lang="en-US" altLang="zh-CN" sz="1400" b="1" dirty="0" smtClean="0">
                <a:solidFill>
                  <a:schemeClr val="tx1"/>
                </a:solidFill>
                <a:latin typeface="+mn-ea"/>
              </a:rPr>
              <a:t>)</a:t>
            </a:r>
            <a:endParaRPr kumimoji="0" lang="zh-CN" altLang="en-US" sz="1400" b="1" i="0" u="none" strike="noStrike" cap="none" normalizeH="0" baseline="0" dirty="0" smtClean="0">
              <a:ln>
                <a:noFill/>
              </a:ln>
              <a:solidFill>
                <a:schemeClr val="tx1"/>
              </a:solidFill>
              <a:effectLst/>
              <a:latin typeface="+mn-ea"/>
            </a:endParaRPr>
          </a:p>
        </p:txBody>
      </p:sp>
      <p:sp>
        <p:nvSpPr>
          <p:cNvPr id="27" name="流程图: 磁盘 26"/>
          <p:cNvSpPr/>
          <p:nvPr/>
        </p:nvSpPr>
        <p:spPr bwMode="auto">
          <a:xfrm>
            <a:off x="7499059" y="1541128"/>
            <a:ext cx="1284302" cy="504056"/>
          </a:xfrm>
          <a:prstGeom prst="flowChartMagneticDisk">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kumimoji="0" lang="zh-CN" altLang="en-US" sz="1400" b="1" i="0" u="none" strike="noStrike" cap="none" normalizeH="0" baseline="0" dirty="0" smtClean="0">
                <a:ln>
                  <a:noFill/>
                </a:ln>
                <a:solidFill>
                  <a:schemeClr val="tx1"/>
                </a:solidFill>
                <a:effectLst/>
                <a:latin typeface="+mn-ea"/>
              </a:rPr>
              <a:t>应用</a:t>
            </a:r>
            <a:r>
              <a:rPr kumimoji="0" lang="en-US" altLang="zh-CN" sz="1400" b="1" i="0" u="none" strike="noStrike" cap="none" normalizeH="0" baseline="0" dirty="0" smtClean="0">
                <a:ln>
                  <a:noFill/>
                </a:ln>
                <a:solidFill>
                  <a:schemeClr val="tx1"/>
                </a:solidFill>
                <a:effectLst/>
                <a:latin typeface="+mn-ea"/>
              </a:rPr>
              <a:t>2</a:t>
            </a:r>
            <a:endParaRPr kumimoji="0" lang="zh-CN" altLang="en-US" sz="1400" b="1" i="0" u="none" strike="noStrike" cap="none" normalizeH="0" baseline="0" dirty="0" smtClean="0">
              <a:ln>
                <a:noFill/>
              </a:ln>
              <a:solidFill>
                <a:schemeClr val="tx1"/>
              </a:solidFill>
              <a:effectLst/>
              <a:latin typeface="+mn-ea"/>
            </a:endParaRPr>
          </a:p>
        </p:txBody>
      </p:sp>
      <p:sp>
        <p:nvSpPr>
          <p:cNvPr id="46" name="TextBox 45"/>
          <p:cNvSpPr txBox="1"/>
          <p:nvPr/>
        </p:nvSpPr>
        <p:spPr>
          <a:xfrm>
            <a:off x="834842" y="2535312"/>
            <a:ext cx="784830" cy="646331"/>
          </a:xfrm>
          <a:prstGeom prst="rect">
            <a:avLst/>
          </a:prstGeom>
          <a:noFill/>
        </p:spPr>
        <p:txBody>
          <a:bodyPr wrap="square" rtlCol="0">
            <a:spAutoFit/>
          </a:bodyPr>
          <a:lstStyle/>
          <a:p>
            <a:r>
              <a:rPr lang="zh-CN" altLang="en-US" dirty="0" smtClean="0"/>
              <a:t>数据源端</a:t>
            </a:r>
            <a:endParaRPr lang="zh-CN" altLang="en-US" dirty="0"/>
          </a:p>
        </p:txBody>
      </p:sp>
      <p:sp>
        <p:nvSpPr>
          <p:cNvPr id="47" name="TextBox 46"/>
          <p:cNvSpPr txBox="1"/>
          <p:nvPr/>
        </p:nvSpPr>
        <p:spPr>
          <a:xfrm>
            <a:off x="4716016" y="2535312"/>
            <a:ext cx="784830" cy="923330"/>
          </a:xfrm>
          <a:prstGeom prst="rect">
            <a:avLst/>
          </a:prstGeom>
          <a:noFill/>
        </p:spPr>
        <p:txBody>
          <a:bodyPr wrap="square" rtlCol="0">
            <a:spAutoFit/>
          </a:bodyPr>
          <a:lstStyle/>
          <a:p>
            <a:r>
              <a:rPr lang="zh-CN" altLang="en-US" dirty="0" smtClean="0"/>
              <a:t>数据目标端</a:t>
            </a:r>
            <a:endParaRPr lang="zh-CN" altLang="en-US" dirty="0"/>
          </a:p>
        </p:txBody>
      </p:sp>
      <p:cxnSp>
        <p:nvCxnSpPr>
          <p:cNvPr id="51" name="直接箭头连接符 50"/>
          <p:cNvCxnSpPr>
            <a:stCxn id="4" idx="3"/>
            <a:endCxn id="9" idx="0"/>
          </p:cNvCxnSpPr>
          <p:nvPr/>
        </p:nvCxnSpPr>
        <p:spPr bwMode="auto">
          <a:xfrm>
            <a:off x="2660142" y="3140968"/>
            <a:ext cx="0" cy="19298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54" name="直接箭头连接符 53"/>
          <p:cNvCxnSpPr>
            <a:stCxn id="9" idx="2"/>
            <a:endCxn id="10" idx="0"/>
          </p:cNvCxnSpPr>
          <p:nvPr/>
        </p:nvCxnSpPr>
        <p:spPr bwMode="auto">
          <a:xfrm>
            <a:off x="2660142" y="3693988"/>
            <a:ext cx="0" cy="293793"/>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56" name="直接箭头连接符 55"/>
          <p:cNvCxnSpPr>
            <a:stCxn id="10" idx="2"/>
            <a:endCxn id="11" idx="0"/>
          </p:cNvCxnSpPr>
          <p:nvPr/>
        </p:nvCxnSpPr>
        <p:spPr bwMode="auto">
          <a:xfrm>
            <a:off x="2660142" y="4347821"/>
            <a:ext cx="0" cy="293793"/>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0" name="直接箭头连接符 59"/>
          <p:cNvCxnSpPr>
            <a:stCxn id="12" idx="2"/>
            <a:endCxn id="21" idx="0"/>
          </p:cNvCxnSpPr>
          <p:nvPr/>
        </p:nvCxnSpPr>
        <p:spPr bwMode="auto">
          <a:xfrm>
            <a:off x="4477201" y="5655487"/>
            <a:ext cx="0" cy="149777"/>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2" name="直接箭头连接符 61"/>
          <p:cNvCxnSpPr>
            <a:stCxn id="21" idx="2"/>
            <a:endCxn id="13" idx="0"/>
          </p:cNvCxnSpPr>
          <p:nvPr/>
        </p:nvCxnSpPr>
        <p:spPr bwMode="auto">
          <a:xfrm>
            <a:off x="4477201" y="6165304"/>
            <a:ext cx="0" cy="216024"/>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2" name="流程图: 磁盘 51"/>
          <p:cNvSpPr/>
          <p:nvPr/>
        </p:nvSpPr>
        <p:spPr bwMode="auto">
          <a:xfrm>
            <a:off x="2135570" y="1541128"/>
            <a:ext cx="780246" cy="504056"/>
          </a:xfrm>
          <a:prstGeom prst="flowChartMagneticDisk">
            <a:avLst/>
          </a:prstGeom>
          <a:solidFill>
            <a:srgbClr val="FFC0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b="1" dirty="0" smtClean="0">
                <a:solidFill>
                  <a:schemeClr val="tx1"/>
                </a:solidFill>
                <a:latin typeface="+mn-ea"/>
              </a:rPr>
              <a:t>接口表</a:t>
            </a:r>
            <a:endParaRPr kumimoji="0" lang="zh-CN" altLang="en-US" sz="1400" b="1" i="0" u="none" strike="noStrike" cap="none" normalizeH="0" baseline="0" dirty="0" smtClean="0">
              <a:ln>
                <a:noFill/>
              </a:ln>
              <a:solidFill>
                <a:schemeClr val="tx1"/>
              </a:solidFill>
              <a:effectLst/>
              <a:latin typeface="+mn-ea"/>
            </a:endParaRPr>
          </a:p>
        </p:txBody>
      </p:sp>
      <p:cxnSp>
        <p:nvCxnSpPr>
          <p:cNvPr id="5" name="直接箭头连接符 4"/>
          <p:cNvCxnSpPr/>
          <p:nvPr/>
        </p:nvCxnSpPr>
        <p:spPr bwMode="auto">
          <a:xfrm>
            <a:off x="1535822" y="1613136"/>
            <a:ext cx="599748"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 name="TextBox 5"/>
          <p:cNvSpPr txBox="1"/>
          <p:nvPr/>
        </p:nvSpPr>
        <p:spPr>
          <a:xfrm>
            <a:off x="1407840" y="1351801"/>
            <a:ext cx="803930" cy="276999"/>
          </a:xfrm>
          <a:prstGeom prst="rect">
            <a:avLst/>
          </a:prstGeom>
          <a:noFill/>
        </p:spPr>
        <p:txBody>
          <a:bodyPr wrap="square" rtlCol="0">
            <a:spAutoFit/>
          </a:bodyPr>
          <a:lstStyle/>
          <a:p>
            <a:r>
              <a:rPr lang="zh-CN" altLang="en-US" sz="1200" dirty="0" smtClean="0"/>
              <a:t>提取数据</a:t>
            </a:r>
            <a:endParaRPr lang="zh-CN" altLang="en-US" sz="1200" dirty="0"/>
          </a:p>
        </p:txBody>
      </p:sp>
      <p:cxnSp>
        <p:nvCxnSpPr>
          <p:cNvPr id="23" name="直接箭头连接符 22"/>
          <p:cNvCxnSpPr/>
          <p:nvPr/>
        </p:nvCxnSpPr>
        <p:spPr bwMode="auto">
          <a:xfrm>
            <a:off x="2915816" y="1628800"/>
            <a:ext cx="2016000"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7" name="TextBox 56"/>
          <p:cNvSpPr txBox="1"/>
          <p:nvPr/>
        </p:nvSpPr>
        <p:spPr>
          <a:xfrm>
            <a:off x="3480038" y="1620034"/>
            <a:ext cx="803930" cy="276999"/>
          </a:xfrm>
          <a:prstGeom prst="rect">
            <a:avLst/>
          </a:prstGeom>
          <a:noFill/>
        </p:spPr>
        <p:txBody>
          <a:bodyPr wrap="square" rtlCol="0">
            <a:spAutoFit/>
          </a:bodyPr>
          <a:lstStyle/>
          <a:p>
            <a:r>
              <a:rPr lang="zh-CN" altLang="en-US" sz="1200" dirty="0" smtClean="0"/>
              <a:t>同步数据</a:t>
            </a:r>
            <a:endParaRPr lang="zh-CN" altLang="en-US" sz="1200" dirty="0"/>
          </a:p>
        </p:txBody>
      </p:sp>
      <p:cxnSp>
        <p:nvCxnSpPr>
          <p:cNvPr id="31" name="直接连接符 30"/>
          <p:cNvCxnSpPr>
            <a:endCxn id="25" idx="1"/>
          </p:cNvCxnSpPr>
          <p:nvPr/>
        </p:nvCxnSpPr>
        <p:spPr bwMode="auto">
          <a:xfrm flipV="1">
            <a:off x="2797262" y="1207868"/>
            <a:ext cx="334578" cy="333260"/>
          </a:xfrm>
          <a:prstGeom prst="line">
            <a:avLst/>
          </a:prstGeom>
          <a:ln w="12700">
            <a:solidFill>
              <a:srgbClr val="FF0000"/>
            </a:solidFill>
            <a:prstDash val="solid"/>
            <a:headEnd type="triangl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43" name="直接箭头连接符 42"/>
          <p:cNvCxnSpPr>
            <a:stCxn id="25" idx="3"/>
          </p:cNvCxnSpPr>
          <p:nvPr/>
        </p:nvCxnSpPr>
        <p:spPr bwMode="auto">
          <a:xfrm>
            <a:off x="4499992" y="1207868"/>
            <a:ext cx="831721" cy="282433"/>
          </a:xfrm>
          <a:prstGeom prst="straightConnector1">
            <a:avLst/>
          </a:prstGeom>
          <a:ln w="12700">
            <a:solidFill>
              <a:srgbClr val="FF0000"/>
            </a:solidFill>
            <a:prstDash val="sysDot"/>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3" name="直接箭头连接符 62"/>
          <p:cNvCxnSpPr/>
          <p:nvPr/>
        </p:nvCxnSpPr>
        <p:spPr bwMode="auto">
          <a:xfrm>
            <a:off x="6860222" y="1613136"/>
            <a:ext cx="599748"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5" name="TextBox 64"/>
          <p:cNvSpPr txBox="1"/>
          <p:nvPr/>
        </p:nvSpPr>
        <p:spPr>
          <a:xfrm>
            <a:off x="6732240" y="1351801"/>
            <a:ext cx="803930" cy="276999"/>
          </a:xfrm>
          <a:prstGeom prst="rect">
            <a:avLst/>
          </a:prstGeom>
          <a:noFill/>
        </p:spPr>
        <p:txBody>
          <a:bodyPr wrap="square" rtlCol="0">
            <a:spAutoFit/>
          </a:bodyPr>
          <a:lstStyle/>
          <a:p>
            <a:r>
              <a:rPr lang="zh-CN" altLang="en-US" sz="1200" dirty="0" smtClean="0"/>
              <a:t>处理数据</a:t>
            </a:r>
            <a:endParaRPr lang="zh-CN" altLang="en-US" sz="1200" dirty="0"/>
          </a:p>
        </p:txBody>
      </p:sp>
      <p:cxnSp>
        <p:nvCxnSpPr>
          <p:cNvPr id="67" name="直接箭头连接符 66"/>
          <p:cNvCxnSpPr/>
          <p:nvPr/>
        </p:nvCxnSpPr>
        <p:spPr bwMode="auto">
          <a:xfrm>
            <a:off x="6860222" y="1962143"/>
            <a:ext cx="599748" cy="0"/>
          </a:xfrm>
          <a:prstGeom prst="straightConnector1">
            <a:avLst/>
          </a:prstGeom>
          <a:ln w="12700">
            <a:headEnd type="arrow" w="med" len="med"/>
            <a:tailEnd type="none" w="med" len="med"/>
          </a:ln>
        </p:spPr>
        <p:style>
          <a:lnRef idx="1">
            <a:schemeClr val="accent4"/>
          </a:lnRef>
          <a:fillRef idx="0">
            <a:schemeClr val="accent4"/>
          </a:fillRef>
          <a:effectRef idx="0">
            <a:schemeClr val="accent4"/>
          </a:effectRef>
          <a:fontRef idx="minor">
            <a:schemeClr val="tx1"/>
          </a:fontRef>
        </p:style>
      </p:cxnSp>
      <p:sp>
        <p:nvSpPr>
          <p:cNvPr id="69" name="TextBox 68"/>
          <p:cNvSpPr txBox="1"/>
          <p:nvPr/>
        </p:nvSpPr>
        <p:spPr>
          <a:xfrm>
            <a:off x="6732240" y="1927865"/>
            <a:ext cx="803930" cy="276999"/>
          </a:xfrm>
          <a:prstGeom prst="rect">
            <a:avLst/>
          </a:prstGeom>
          <a:noFill/>
        </p:spPr>
        <p:txBody>
          <a:bodyPr wrap="square" rtlCol="0">
            <a:spAutoFit/>
          </a:bodyPr>
          <a:lstStyle/>
          <a:p>
            <a:r>
              <a:rPr lang="zh-CN" altLang="en-US" sz="1200" dirty="0" smtClean="0"/>
              <a:t>提取数据</a:t>
            </a:r>
            <a:endParaRPr lang="zh-CN" altLang="en-US" sz="1200" dirty="0"/>
          </a:p>
        </p:txBody>
      </p:sp>
      <p:cxnSp>
        <p:nvCxnSpPr>
          <p:cNvPr id="71" name="直接箭头连接符 70"/>
          <p:cNvCxnSpPr/>
          <p:nvPr/>
        </p:nvCxnSpPr>
        <p:spPr bwMode="auto">
          <a:xfrm>
            <a:off x="2915816" y="1962143"/>
            <a:ext cx="2016000" cy="0"/>
          </a:xfrm>
          <a:prstGeom prst="straightConnector1">
            <a:avLst/>
          </a:prstGeom>
          <a:ln w="12700">
            <a:headEnd type="arrow" w="med" len="med"/>
            <a:tailEnd type="none" w="med" len="med"/>
          </a:ln>
        </p:spPr>
        <p:style>
          <a:lnRef idx="1">
            <a:schemeClr val="accent4"/>
          </a:lnRef>
          <a:fillRef idx="0">
            <a:schemeClr val="accent4"/>
          </a:fillRef>
          <a:effectRef idx="0">
            <a:schemeClr val="accent4"/>
          </a:effectRef>
          <a:fontRef idx="minor">
            <a:schemeClr val="tx1"/>
          </a:fontRef>
        </p:style>
      </p:cxnSp>
      <p:sp>
        <p:nvSpPr>
          <p:cNvPr id="74" name="TextBox 73"/>
          <p:cNvSpPr txBox="1"/>
          <p:nvPr/>
        </p:nvSpPr>
        <p:spPr>
          <a:xfrm>
            <a:off x="3480038" y="1988840"/>
            <a:ext cx="803930" cy="276999"/>
          </a:xfrm>
          <a:prstGeom prst="rect">
            <a:avLst/>
          </a:prstGeom>
          <a:noFill/>
        </p:spPr>
        <p:txBody>
          <a:bodyPr wrap="square" rtlCol="0">
            <a:spAutoFit/>
          </a:bodyPr>
          <a:lstStyle/>
          <a:p>
            <a:r>
              <a:rPr lang="zh-CN" altLang="en-US" sz="1200" dirty="0" smtClean="0"/>
              <a:t>同步数据</a:t>
            </a:r>
            <a:endParaRPr lang="zh-CN" altLang="en-US" sz="1200" dirty="0"/>
          </a:p>
        </p:txBody>
      </p:sp>
      <p:cxnSp>
        <p:nvCxnSpPr>
          <p:cNvPr id="75" name="直接箭头连接符 74"/>
          <p:cNvCxnSpPr/>
          <p:nvPr/>
        </p:nvCxnSpPr>
        <p:spPr bwMode="auto">
          <a:xfrm>
            <a:off x="1535822" y="1965343"/>
            <a:ext cx="599748" cy="0"/>
          </a:xfrm>
          <a:prstGeom prst="straightConnector1">
            <a:avLst/>
          </a:prstGeom>
          <a:ln w="12700">
            <a:headEnd type="arrow" w="med" len="med"/>
            <a:tailEnd type="none" w="med" len="med"/>
          </a:ln>
        </p:spPr>
        <p:style>
          <a:lnRef idx="1">
            <a:schemeClr val="accent4"/>
          </a:lnRef>
          <a:fillRef idx="0">
            <a:schemeClr val="accent4"/>
          </a:fillRef>
          <a:effectRef idx="0">
            <a:schemeClr val="accent4"/>
          </a:effectRef>
          <a:fontRef idx="minor">
            <a:schemeClr val="tx1"/>
          </a:fontRef>
        </p:style>
      </p:cxnSp>
      <p:sp>
        <p:nvSpPr>
          <p:cNvPr id="76" name="TextBox 75"/>
          <p:cNvSpPr txBox="1"/>
          <p:nvPr/>
        </p:nvSpPr>
        <p:spPr>
          <a:xfrm>
            <a:off x="1407840" y="1988840"/>
            <a:ext cx="803930" cy="276999"/>
          </a:xfrm>
          <a:prstGeom prst="rect">
            <a:avLst/>
          </a:prstGeom>
          <a:noFill/>
        </p:spPr>
        <p:txBody>
          <a:bodyPr wrap="square" rtlCol="0">
            <a:spAutoFit/>
          </a:bodyPr>
          <a:lstStyle/>
          <a:p>
            <a:r>
              <a:rPr lang="zh-CN" altLang="en-US" sz="1200" dirty="0" smtClean="0"/>
              <a:t>处理数据</a:t>
            </a:r>
            <a:endParaRPr lang="zh-CN" altLang="en-US" sz="1200" dirty="0"/>
          </a:p>
        </p:txBody>
      </p:sp>
      <p:sp>
        <p:nvSpPr>
          <p:cNvPr id="77" name="五边形 76"/>
          <p:cNvSpPr/>
          <p:nvPr/>
        </p:nvSpPr>
        <p:spPr bwMode="auto">
          <a:xfrm rot="5400000">
            <a:off x="6006244" y="1952836"/>
            <a:ext cx="504056" cy="1872208"/>
          </a:xfrm>
          <a:prstGeom prst="homePlate">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endPar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78" name="TextBox 77"/>
          <p:cNvSpPr txBox="1"/>
          <p:nvPr/>
        </p:nvSpPr>
        <p:spPr>
          <a:xfrm>
            <a:off x="5361570" y="2649612"/>
            <a:ext cx="1872208" cy="307777"/>
          </a:xfrm>
          <a:prstGeom prst="rect">
            <a:avLst/>
          </a:prstGeom>
          <a:noFill/>
        </p:spPr>
        <p:txBody>
          <a:bodyPr wrap="square" rtlCol="0">
            <a:spAutoFit/>
          </a:bodyPr>
          <a:lstStyle/>
          <a:p>
            <a:pPr algn="ctr"/>
            <a:r>
              <a:rPr lang="zh-CN" altLang="en-US" sz="1400" dirty="0" smtClean="0">
                <a:solidFill>
                  <a:schemeClr val="bg1"/>
                </a:solidFill>
                <a:latin typeface="+mn-ea"/>
                <a:ea typeface="+mn-ea"/>
              </a:rPr>
              <a:t>建表</a:t>
            </a:r>
            <a:r>
              <a:rPr lang="en-US" altLang="zh-CN" sz="1400" dirty="0">
                <a:solidFill>
                  <a:srgbClr val="FF0000"/>
                </a:solidFill>
                <a:latin typeface="+mn-ea"/>
              </a:rPr>
              <a:t>(</a:t>
            </a:r>
            <a:r>
              <a:rPr lang="en-US" altLang="zh-CN" sz="1400" dirty="0" err="1">
                <a:solidFill>
                  <a:srgbClr val="FF0000"/>
                </a:solidFill>
                <a:latin typeface="+mn-ea"/>
              </a:rPr>
              <a:t>省分：接口机</a:t>
            </a:r>
            <a:r>
              <a:rPr lang="en-US" altLang="zh-CN" sz="1400" dirty="0" smtClean="0">
                <a:solidFill>
                  <a:srgbClr val="FF0000"/>
                </a:solidFill>
                <a:latin typeface="+mn-ea"/>
              </a:rPr>
              <a:t>)</a:t>
            </a:r>
            <a:endParaRPr lang="zh-CN" altLang="en-US" sz="1400" dirty="0">
              <a:solidFill>
                <a:srgbClr val="FF0000"/>
              </a:solidFill>
              <a:latin typeface="+mn-ea"/>
            </a:endParaRPr>
          </a:p>
        </p:txBody>
      </p:sp>
      <p:sp>
        <p:nvSpPr>
          <p:cNvPr id="79" name="矩形 78"/>
          <p:cNvSpPr/>
          <p:nvPr/>
        </p:nvSpPr>
        <p:spPr bwMode="auto">
          <a:xfrm>
            <a:off x="5322168" y="3333948"/>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处理数据代码开发</a:t>
            </a:r>
            <a:endParaRPr kumimoji="0" lang="zh-CN" altLang="en-US" sz="1400" i="0" u="none" strike="noStrike" cap="none" normalizeH="0" baseline="0" dirty="0" smtClean="0">
              <a:ln>
                <a:noFill/>
              </a:ln>
              <a:solidFill>
                <a:schemeClr val="bg1"/>
              </a:solidFill>
              <a:effectLst/>
              <a:latin typeface="+mn-ea"/>
            </a:endParaRPr>
          </a:p>
        </p:txBody>
      </p:sp>
      <p:sp>
        <p:nvSpPr>
          <p:cNvPr id="80" name="矩形 79"/>
          <p:cNvSpPr/>
          <p:nvPr/>
        </p:nvSpPr>
        <p:spPr bwMode="auto">
          <a:xfrm>
            <a:off x="5322168" y="3987781"/>
            <a:ext cx="1872208" cy="360040"/>
          </a:xfrm>
          <a:prstGeom prst="rect">
            <a:avLst/>
          </a:prstGeom>
          <a:solidFill>
            <a:srgbClr val="0071B5"/>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代码自测</a:t>
            </a:r>
            <a:endParaRPr kumimoji="0" lang="zh-CN" altLang="en-US" sz="1400" i="0" u="none" strike="noStrike" cap="none" normalizeH="0" baseline="0" dirty="0" smtClean="0">
              <a:ln>
                <a:noFill/>
              </a:ln>
              <a:solidFill>
                <a:schemeClr val="bg1"/>
              </a:solidFill>
              <a:effectLst/>
              <a:latin typeface="+mn-ea"/>
            </a:endParaRPr>
          </a:p>
        </p:txBody>
      </p:sp>
      <p:sp>
        <p:nvSpPr>
          <p:cNvPr id="81" name="矩形 80"/>
          <p:cNvSpPr/>
          <p:nvPr/>
        </p:nvSpPr>
        <p:spPr bwMode="auto">
          <a:xfrm>
            <a:off x="5322168" y="4641614"/>
            <a:ext cx="1872208" cy="360040"/>
          </a:xfrm>
          <a:prstGeom prst="rect">
            <a:avLst/>
          </a:prstGeom>
          <a:solidFill>
            <a:srgbClr val="C000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dirty="0" smtClean="0">
                <a:solidFill>
                  <a:schemeClr val="bg1"/>
                </a:solidFill>
                <a:latin typeface="+mn-ea"/>
              </a:rPr>
              <a:t>数据库信息反馈</a:t>
            </a:r>
            <a:endParaRPr kumimoji="0" lang="zh-CN" altLang="en-US" sz="1400" i="0" u="none" strike="noStrike" cap="none" normalizeH="0" baseline="0" dirty="0" smtClean="0">
              <a:ln>
                <a:noFill/>
              </a:ln>
              <a:solidFill>
                <a:schemeClr val="bg1"/>
              </a:solidFill>
              <a:effectLst/>
              <a:latin typeface="+mn-ea"/>
            </a:endParaRPr>
          </a:p>
        </p:txBody>
      </p:sp>
      <p:cxnSp>
        <p:nvCxnSpPr>
          <p:cNvPr id="85" name="直接箭头连接符 84"/>
          <p:cNvCxnSpPr>
            <a:stCxn id="77" idx="3"/>
            <a:endCxn id="79" idx="0"/>
          </p:cNvCxnSpPr>
          <p:nvPr/>
        </p:nvCxnSpPr>
        <p:spPr bwMode="auto">
          <a:xfrm>
            <a:off x="6258272" y="3140968"/>
            <a:ext cx="0" cy="19298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86" name="直接箭头连接符 85"/>
          <p:cNvCxnSpPr>
            <a:stCxn id="79" idx="2"/>
            <a:endCxn id="80" idx="0"/>
          </p:cNvCxnSpPr>
          <p:nvPr/>
        </p:nvCxnSpPr>
        <p:spPr bwMode="auto">
          <a:xfrm>
            <a:off x="6258272" y="3693988"/>
            <a:ext cx="0" cy="293793"/>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87" name="直接箭头连接符 86"/>
          <p:cNvCxnSpPr>
            <a:stCxn id="80" idx="2"/>
            <a:endCxn id="81" idx="0"/>
          </p:cNvCxnSpPr>
          <p:nvPr/>
        </p:nvCxnSpPr>
        <p:spPr bwMode="auto">
          <a:xfrm>
            <a:off x="6258272" y="4347821"/>
            <a:ext cx="0" cy="293793"/>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9" name="流程图: 磁盘 58"/>
          <p:cNvSpPr/>
          <p:nvPr/>
        </p:nvSpPr>
        <p:spPr bwMode="auto">
          <a:xfrm>
            <a:off x="6070610" y="1523368"/>
            <a:ext cx="780246" cy="504056"/>
          </a:xfrm>
          <a:prstGeom prst="flowChartMagneticDisk">
            <a:avLst/>
          </a:prstGeom>
          <a:solidFill>
            <a:srgbClr val="FFC000"/>
          </a:solid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100000"/>
              </a:spcBef>
              <a:spcAft>
                <a:spcPct val="0"/>
              </a:spcAft>
              <a:buClrTx/>
              <a:buSzTx/>
              <a:tabLst/>
            </a:pPr>
            <a:r>
              <a:rPr lang="zh-CN" altLang="en-US" sz="1400" b="1" dirty="0" smtClean="0">
                <a:solidFill>
                  <a:schemeClr val="tx1"/>
                </a:solidFill>
                <a:latin typeface="+mn-ea"/>
              </a:rPr>
              <a:t>接口表</a:t>
            </a:r>
            <a:endParaRPr kumimoji="0" lang="zh-CN" altLang="en-US" sz="1400" b="1" i="0" u="none" strike="noStrike" cap="none" normalizeH="0" baseline="0" dirty="0" smtClean="0">
              <a:ln>
                <a:noFill/>
              </a:ln>
              <a:solidFill>
                <a:schemeClr val="tx1"/>
              </a:solidFill>
              <a:effectLst/>
              <a:latin typeface="+mn-ea"/>
            </a:endParaRPr>
          </a:p>
        </p:txBody>
      </p:sp>
      <p:sp>
        <p:nvSpPr>
          <p:cNvPr id="8" name="TextBox 7"/>
          <p:cNvSpPr txBox="1"/>
          <p:nvPr/>
        </p:nvSpPr>
        <p:spPr>
          <a:xfrm>
            <a:off x="4499992" y="1249015"/>
            <a:ext cx="543739" cy="307777"/>
          </a:xfrm>
          <a:prstGeom prst="rect">
            <a:avLst/>
          </a:prstGeom>
          <a:noFill/>
        </p:spPr>
        <p:txBody>
          <a:bodyPr wrap="none" rtlCol="0">
            <a:spAutoFit/>
          </a:bodyPr>
          <a:lstStyle/>
          <a:p>
            <a:r>
              <a:rPr lang="zh-CN" altLang="en-US" sz="1400" dirty="0" smtClean="0"/>
              <a:t>省分</a:t>
            </a:r>
            <a:endParaRPr lang="zh-CN" altLang="en-US" sz="1400" dirty="0"/>
          </a:p>
        </p:txBody>
      </p:sp>
      <p:cxnSp>
        <p:nvCxnSpPr>
          <p:cNvPr id="15" name="直接箭头连接符 14"/>
          <p:cNvCxnSpPr>
            <a:stCxn id="25" idx="3"/>
          </p:cNvCxnSpPr>
          <p:nvPr/>
        </p:nvCxnSpPr>
        <p:spPr bwMode="auto">
          <a:xfrm>
            <a:off x="4499992" y="1207868"/>
            <a:ext cx="1816725" cy="296661"/>
          </a:xfrm>
          <a:prstGeom prst="straightConnector1">
            <a:avLst/>
          </a:prstGeom>
          <a:ln w="12700">
            <a:solidFill>
              <a:srgbClr val="FF0000"/>
            </a:solidFill>
            <a:prstDash val="solid"/>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1" name="TextBox 60"/>
          <p:cNvSpPr txBox="1"/>
          <p:nvPr/>
        </p:nvSpPr>
        <p:spPr>
          <a:xfrm>
            <a:off x="5324405" y="1045392"/>
            <a:ext cx="543739" cy="307777"/>
          </a:xfrm>
          <a:prstGeom prst="rect">
            <a:avLst/>
          </a:prstGeom>
          <a:noFill/>
        </p:spPr>
        <p:txBody>
          <a:bodyPr wrap="none" rtlCol="0">
            <a:spAutoFit/>
          </a:bodyPr>
          <a:lstStyle/>
          <a:p>
            <a:r>
              <a:rPr lang="zh-CN" altLang="en-US" sz="1400" dirty="0" smtClean="0"/>
              <a:t>集团</a:t>
            </a:r>
            <a:endParaRPr lang="zh-CN" altLang="en-US" sz="1400" dirty="0"/>
          </a:p>
        </p:txBody>
      </p:sp>
      <p:cxnSp>
        <p:nvCxnSpPr>
          <p:cNvPr id="16" name="肘形连接符 15"/>
          <p:cNvCxnSpPr>
            <a:stCxn id="11" idx="3"/>
            <a:endCxn id="12" idx="0"/>
          </p:cNvCxnSpPr>
          <p:nvPr/>
        </p:nvCxnSpPr>
        <p:spPr bwMode="auto">
          <a:xfrm>
            <a:off x="3596246" y="4821634"/>
            <a:ext cx="880955" cy="473813"/>
          </a:xfrm>
          <a:prstGeom prst="bentConnector2">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8" name="肘形连接符 17"/>
          <p:cNvCxnSpPr>
            <a:stCxn id="81" idx="1"/>
            <a:endCxn id="12" idx="0"/>
          </p:cNvCxnSpPr>
          <p:nvPr/>
        </p:nvCxnSpPr>
        <p:spPr bwMode="auto">
          <a:xfrm rot="10800000" flipV="1">
            <a:off x="4477202" y="4821633"/>
            <a:ext cx="844967" cy="473813"/>
          </a:xfrm>
          <a:prstGeom prst="bentConnector2">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6" name="直接连接符 65"/>
          <p:cNvCxnSpPr/>
          <p:nvPr/>
        </p:nvCxnSpPr>
        <p:spPr bwMode="auto">
          <a:xfrm>
            <a:off x="7632466" y="2636912"/>
            <a:ext cx="538953" cy="0"/>
          </a:xfrm>
          <a:prstGeom prst="line">
            <a:avLst/>
          </a:prstGeom>
          <a:ln w="12700">
            <a:solidFill>
              <a:srgbClr val="FF3300"/>
            </a:solidFill>
            <a:prstDash val="sysDash"/>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8" name="直接连接符 67"/>
          <p:cNvCxnSpPr/>
          <p:nvPr/>
        </p:nvCxnSpPr>
        <p:spPr bwMode="auto">
          <a:xfrm>
            <a:off x="7632466" y="6021288"/>
            <a:ext cx="538953" cy="0"/>
          </a:xfrm>
          <a:prstGeom prst="line">
            <a:avLst/>
          </a:prstGeom>
          <a:ln w="12700">
            <a:solidFill>
              <a:srgbClr val="FF3300"/>
            </a:solidFill>
            <a:prstDash val="sys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70" name="TextBox 69"/>
          <p:cNvSpPr txBox="1"/>
          <p:nvPr/>
        </p:nvSpPr>
        <p:spPr>
          <a:xfrm>
            <a:off x="7683266" y="3861048"/>
            <a:ext cx="432048" cy="1200329"/>
          </a:xfrm>
          <a:prstGeom prst="rect">
            <a:avLst/>
          </a:prstGeom>
          <a:noFill/>
        </p:spPr>
        <p:txBody>
          <a:bodyPr wrap="square" rtlCol="0">
            <a:spAutoFit/>
          </a:bodyPr>
          <a:lstStyle/>
          <a:p>
            <a:r>
              <a:rPr lang="zh-CN" altLang="en-US" dirty="0" smtClean="0"/>
              <a:t>改造完成</a:t>
            </a:r>
            <a:endParaRPr lang="zh-CN" altLang="en-US" dirty="0"/>
          </a:p>
        </p:txBody>
      </p:sp>
      <p:cxnSp>
        <p:nvCxnSpPr>
          <p:cNvPr id="72" name="直接箭头连接符 71"/>
          <p:cNvCxnSpPr>
            <a:endCxn id="70" idx="0"/>
          </p:cNvCxnSpPr>
          <p:nvPr/>
        </p:nvCxnSpPr>
        <p:spPr bwMode="auto">
          <a:xfrm>
            <a:off x="7899290" y="2636912"/>
            <a:ext cx="0" cy="1224136"/>
          </a:xfrm>
          <a:prstGeom prst="straightConnector1">
            <a:avLst/>
          </a:prstGeom>
          <a:ln w="12700">
            <a:solidFill>
              <a:srgbClr val="FF3300"/>
            </a:solidFill>
            <a:prstDash val="sysDash"/>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3" name="直接箭头连接符 72"/>
          <p:cNvCxnSpPr>
            <a:endCxn id="70" idx="2"/>
          </p:cNvCxnSpPr>
          <p:nvPr/>
        </p:nvCxnSpPr>
        <p:spPr bwMode="auto">
          <a:xfrm flipH="1" flipV="1">
            <a:off x="7899290" y="5061377"/>
            <a:ext cx="2652" cy="959911"/>
          </a:xfrm>
          <a:prstGeom prst="straightConnector1">
            <a:avLst/>
          </a:prstGeom>
          <a:ln w="12700">
            <a:solidFill>
              <a:srgbClr val="FF3300"/>
            </a:solidFill>
            <a:prstDash val="sysDash"/>
            <a:headEnd type="none" w="med" len="med"/>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4838899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厂商信息反馈</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36912"/>
            <a:ext cx="6229350" cy="176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653136"/>
            <a:ext cx="4486275" cy="176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9513" y="1116033"/>
            <a:ext cx="8712968" cy="1023742"/>
          </a:xfrm>
          <a:prstGeom prst="rect">
            <a:avLst/>
          </a:prstGeom>
          <a:noFill/>
        </p:spPr>
        <p:txBody>
          <a:bodyPr wrap="square" rtlCol="0">
            <a:spAutoFit/>
          </a:bodyPr>
          <a:lstStyle/>
          <a:p>
            <a:pPr indent="355600">
              <a:lnSpc>
                <a:spcPct val="150000"/>
              </a:lnSpc>
            </a:pPr>
            <a:r>
              <a:rPr lang="zh-CN" altLang="en-US" sz="1400" dirty="0" smtClean="0">
                <a:latin typeface="+mn-ea"/>
                <a:ea typeface="+mn-ea"/>
              </a:rPr>
              <a:t>厂商信息反馈时重点反馈厂商所负责的模块</a:t>
            </a:r>
            <a:r>
              <a:rPr lang="en-US" altLang="zh-CN" sz="1400" dirty="0" smtClean="0">
                <a:latin typeface="+mn-ea"/>
                <a:ea typeface="+mn-ea"/>
              </a:rPr>
              <a:t>/</a:t>
            </a:r>
            <a:r>
              <a:rPr lang="en-US" altLang="zh-CN" sz="1400" dirty="0" err="1" smtClean="0">
                <a:latin typeface="+mn-ea"/>
                <a:ea typeface="+mn-ea"/>
              </a:rPr>
              <a:t>系统</a:t>
            </a:r>
            <a:r>
              <a:rPr lang="zh-CN" altLang="en-US" sz="1400" dirty="0" smtClean="0">
                <a:latin typeface="+mn-ea"/>
                <a:ea typeface="+mn-ea"/>
              </a:rPr>
              <a:t>及对应的接口人、负责人信息，接口人将作为所负责模块</a:t>
            </a:r>
            <a:r>
              <a:rPr lang="en-US" altLang="zh-CN" sz="1400" dirty="0" smtClean="0">
                <a:latin typeface="+mn-ea"/>
                <a:ea typeface="+mn-ea"/>
              </a:rPr>
              <a:t>/</a:t>
            </a:r>
            <a:r>
              <a:rPr lang="en-US" altLang="zh-CN" sz="1400" dirty="0" err="1" smtClean="0">
                <a:latin typeface="+mn-ea"/>
                <a:ea typeface="+mn-ea"/>
              </a:rPr>
              <a:t>系统的主要联系人</a:t>
            </a:r>
            <a:r>
              <a:rPr lang="zh-CN" altLang="en-US" sz="1400" dirty="0" smtClean="0">
                <a:latin typeface="+mn-ea"/>
                <a:ea typeface="+mn-ea"/>
              </a:rPr>
              <a:t>。</a:t>
            </a:r>
            <a:endParaRPr lang="en-US" altLang="zh-CN" sz="1400" dirty="0" smtClean="0">
              <a:latin typeface="+mn-ea"/>
              <a:ea typeface="+mn-ea"/>
            </a:endParaRPr>
          </a:p>
          <a:p>
            <a:pPr indent="355600">
              <a:lnSpc>
                <a:spcPct val="150000"/>
              </a:lnSpc>
            </a:pPr>
            <a:r>
              <a:rPr lang="zh-CN" altLang="en-US" sz="1400" dirty="0" smtClean="0">
                <a:latin typeface="+mn-ea"/>
                <a:ea typeface="+mn-ea"/>
              </a:rPr>
              <a:t>对应模板</a:t>
            </a:r>
            <a:r>
              <a:rPr lang="en-US" altLang="zh-CN" sz="1400" dirty="0" smtClean="0">
                <a:latin typeface="+mn-ea"/>
                <a:ea typeface="+mn-ea"/>
              </a:rPr>
              <a:t>《</a:t>
            </a:r>
            <a:r>
              <a:rPr lang="zh-CN" altLang="en-US" sz="1400" dirty="0">
                <a:latin typeface="+mn-ea"/>
                <a:ea typeface="+mn-ea"/>
              </a:rPr>
              <a:t>中国联通</a:t>
            </a:r>
            <a:r>
              <a:rPr lang="en-US" altLang="zh-CN" sz="1400" dirty="0">
                <a:latin typeface="+mn-ea"/>
                <a:ea typeface="+mn-ea"/>
              </a:rPr>
              <a:t>U-Cloud</a:t>
            </a:r>
            <a:r>
              <a:rPr lang="zh-CN" altLang="en-US" sz="1400" dirty="0">
                <a:latin typeface="+mn-ea"/>
                <a:ea typeface="+mn-ea"/>
              </a:rPr>
              <a:t>项目</a:t>
            </a:r>
            <a:r>
              <a:rPr lang="en-US" altLang="zh-CN" sz="1400" dirty="0">
                <a:latin typeface="+mn-ea"/>
                <a:ea typeface="+mn-ea"/>
              </a:rPr>
              <a:t>-</a:t>
            </a:r>
            <a:r>
              <a:rPr lang="zh-CN" altLang="en-US" sz="1400" dirty="0">
                <a:latin typeface="+mn-ea"/>
                <a:ea typeface="+mn-ea"/>
              </a:rPr>
              <a:t>配套改造开发计划收集模板</a:t>
            </a:r>
            <a:r>
              <a:rPr lang="en-US" altLang="zh-CN" sz="1400" dirty="0">
                <a:latin typeface="+mn-ea"/>
                <a:ea typeface="+mn-ea"/>
              </a:rPr>
              <a:t>(xx</a:t>
            </a:r>
            <a:r>
              <a:rPr lang="zh-CN" altLang="en-US" sz="1400" dirty="0">
                <a:latin typeface="+mn-ea"/>
                <a:ea typeface="+mn-ea"/>
              </a:rPr>
              <a:t>省</a:t>
            </a:r>
            <a:r>
              <a:rPr lang="en-US" altLang="zh-CN" sz="1400" dirty="0">
                <a:latin typeface="+mn-ea"/>
                <a:ea typeface="+mn-ea"/>
              </a:rPr>
              <a:t>).</a:t>
            </a:r>
            <a:r>
              <a:rPr lang="en-US" altLang="zh-CN" sz="1400" dirty="0" err="1">
                <a:latin typeface="+mn-ea"/>
                <a:ea typeface="+mn-ea"/>
              </a:rPr>
              <a:t>xlsx</a:t>
            </a:r>
            <a:r>
              <a:rPr lang="en-US" altLang="zh-CN" sz="1400" dirty="0">
                <a:latin typeface="+mn-ea"/>
                <a:ea typeface="+mn-ea"/>
              </a:rPr>
              <a:t>》</a:t>
            </a:r>
            <a:endParaRPr lang="zh-CN" altLang="en-US" sz="1400" dirty="0">
              <a:latin typeface="+mn-ea"/>
              <a:ea typeface="+mn-ea"/>
            </a:endParaRPr>
          </a:p>
        </p:txBody>
      </p:sp>
    </p:spTree>
    <p:extLst>
      <p:ext uri="{BB962C8B-B14F-4D97-AF65-F5344CB8AC3E}">
        <p14:creationId xmlns:p14="http://schemas.microsoft.com/office/powerpoint/2010/main" val="57577701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相关服务开发计划反馈</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988840"/>
            <a:ext cx="871296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77" y="4561780"/>
            <a:ext cx="8695704" cy="22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9513" y="908720"/>
            <a:ext cx="8712968" cy="954107"/>
          </a:xfrm>
          <a:prstGeom prst="rect">
            <a:avLst/>
          </a:prstGeom>
          <a:noFill/>
        </p:spPr>
        <p:txBody>
          <a:bodyPr wrap="square" rtlCol="0">
            <a:spAutoFit/>
          </a:bodyPr>
          <a:lstStyle/>
          <a:p>
            <a:pPr indent="355600"/>
            <a:r>
              <a:rPr lang="zh-CN" altLang="en-US" sz="1400" dirty="0" smtClean="0">
                <a:latin typeface="+mn-ea"/>
                <a:ea typeface="+mn-ea"/>
              </a:rPr>
              <a:t>请各省系统</a:t>
            </a:r>
            <a:r>
              <a:rPr lang="zh-CN" altLang="en-US" sz="1400" dirty="0" smtClean="0">
                <a:latin typeface="+mn-ea"/>
                <a:ea typeface="+mn-ea"/>
              </a:rPr>
              <a:t>厂商</a:t>
            </a:r>
            <a:r>
              <a:rPr lang="en-US" altLang="zh-CN" sz="1400" dirty="0" smtClean="0">
                <a:latin typeface="+mn-ea"/>
                <a:ea typeface="+mn-ea"/>
              </a:rPr>
              <a:t>整理各自相关的待提供服务及待消费服务清单并安排开发计划</a:t>
            </a:r>
            <a:r>
              <a:rPr lang="en-US" altLang="zh-CN" sz="1400" dirty="0" smtClean="0">
                <a:latin typeface="+mn-ea"/>
                <a:ea typeface="+mn-ea"/>
              </a:rPr>
              <a:t>，将开发计划反馈到中兴ESB组，中兴ESB组将根据反馈确认是否服务遗漏并根据计划安排ESB开发及测试计划</a:t>
            </a:r>
            <a:r>
              <a:rPr lang="zh-CN" altLang="en-US" sz="1400" dirty="0" smtClean="0">
                <a:latin typeface="+mn-ea"/>
                <a:ea typeface="+mn-ea"/>
              </a:rPr>
              <a:t>。</a:t>
            </a:r>
            <a:r>
              <a:rPr lang="zh-CN" altLang="en-US" sz="1400" dirty="0">
                <a:latin typeface="+mn-ea"/>
                <a:ea typeface="+mn-ea"/>
              </a:rPr>
              <a:t>对应模板</a:t>
            </a:r>
            <a:r>
              <a:rPr lang="en-US" altLang="zh-CN" sz="1400" dirty="0">
                <a:latin typeface="+mn-ea"/>
                <a:ea typeface="+mn-ea"/>
              </a:rPr>
              <a:t>《</a:t>
            </a:r>
            <a:r>
              <a:rPr lang="zh-CN" altLang="en-US" sz="1400" dirty="0">
                <a:latin typeface="+mn-ea"/>
                <a:ea typeface="+mn-ea"/>
              </a:rPr>
              <a:t>中国联通</a:t>
            </a:r>
            <a:r>
              <a:rPr lang="en-US" altLang="zh-CN" sz="1400" dirty="0">
                <a:latin typeface="+mn-ea"/>
                <a:ea typeface="+mn-ea"/>
              </a:rPr>
              <a:t>U-Cloud</a:t>
            </a:r>
            <a:r>
              <a:rPr lang="zh-CN" altLang="en-US" sz="1400" dirty="0">
                <a:latin typeface="+mn-ea"/>
                <a:ea typeface="+mn-ea"/>
              </a:rPr>
              <a:t>项目</a:t>
            </a:r>
            <a:r>
              <a:rPr lang="en-US" altLang="zh-CN" sz="1400" dirty="0">
                <a:latin typeface="+mn-ea"/>
                <a:ea typeface="+mn-ea"/>
              </a:rPr>
              <a:t>-</a:t>
            </a:r>
            <a:r>
              <a:rPr lang="zh-CN" altLang="en-US" sz="1400" dirty="0">
                <a:latin typeface="+mn-ea"/>
                <a:ea typeface="+mn-ea"/>
              </a:rPr>
              <a:t>配套改造开发计划收集模板</a:t>
            </a:r>
            <a:r>
              <a:rPr lang="en-US" altLang="zh-CN" sz="1400" dirty="0">
                <a:latin typeface="+mn-ea"/>
                <a:ea typeface="+mn-ea"/>
              </a:rPr>
              <a:t>(xx</a:t>
            </a:r>
            <a:r>
              <a:rPr lang="zh-CN" altLang="en-US" sz="1400" dirty="0">
                <a:latin typeface="+mn-ea"/>
                <a:ea typeface="+mn-ea"/>
              </a:rPr>
              <a:t>省</a:t>
            </a:r>
            <a:r>
              <a:rPr lang="en-US" altLang="zh-CN" sz="1400" dirty="0">
                <a:latin typeface="+mn-ea"/>
                <a:ea typeface="+mn-ea"/>
              </a:rPr>
              <a:t>).</a:t>
            </a:r>
            <a:r>
              <a:rPr lang="en-US" altLang="zh-CN" sz="1400" dirty="0" err="1">
                <a:latin typeface="+mn-ea"/>
                <a:ea typeface="+mn-ea"/>
              </a:rPr>
              <a:t>xlsx</a:t>
            </a:r>
            <a:r>
              <a:rPr lang="en-US" altLang="zh-CN" sz="1400" dirty="0">
                <a:latin typeface="+mn-ea"/>
                <a:ea typeface="+mn-ea"/>
              </a:rPr>
              <a:t>》</a:t>
            </a:r>
            <a:endParaRPr lang="zh-CN" altLang="en-US" sz="1400" dirty="0">
              <a:latin typeface="+mn-ea"/>
              <a:ea typeface="+mn-ea"/>
            </a:endParaRPr>
          </a:p>
          <a:p>
            <a:pPr indent="355600"/>
            <a:endParaRPr lang="zh-CN" altLang="en-US" sz="1400" dirty="0">
              <a:latin typeface="+mn-ea"/>
              <a:ea typeface="+mn-ea"/>
            </a:endParaRPr>
          </a:p>
        </p:txBody>
      </p:sp>
      <p:sp>
        <p:nvSpPr>
          <p:cNvPr id="4" name="TextBox 3"/>
          <p:cNvSpPr txBox="1"/>
          <p:nvPr/>
        </p:nvSpPr>
        <p:spPr>
          <a:xfrm>
            <a:off x="90613" y="1650286"/>
            <a:ext cx="2088231" cy="338554"/>
          </a:xfrm>
          <a:prstGeom prst="rect">
            <a:avLst/>
          </a:prstGeom>
          <a:noFill/>
        </p:spPr>
        <p:txBody>
          <a:bodyPr wrap="square" rtlCol="0">
            <a:spAutoFit/>
          </a:bodyPr>
          <a:lstStyle/>
          <a:p>
            <a:r>
              <a:rPr lang="zh-CN" altLang="en-US" sz="1600" b="1" dirty="0" smtClean="0"/>
              <a:t>提供服务及开发计划：</a:t>
            </a:r>
            <a:endParaRPr lang="zh-CN" altLang="en-US" sz="1600" b="1" dirty="0"/>
          </a:p>
        </p:txBody>
      </p:sp>
      <p:sp>
        <p:nvSpPr>
          <p:cNvPr id="8" name="TextBox 7"/>
          <p:cNvSpPr txBox="1"/>
          <p:nvPr/>
        </p:nvSpPr>
        <p:spPr>
          <a:xfrm>
            <a:off x="90613" y="4251702"/>
            <a:ext cx="2088231" cy="338554"/>
          </a:xfrm>
          <a:prstGeom prst="rect">
            <a:avLst/>
          </a:prstGeom>
          <a:noFill/>
        </p:spPr>
        <p:txBody>
          <a:bodyPr wrap="square" rtlCol="0">
            <a:spAutoFit/>
          </a:bodyPr>
          <a:lstStyle/>
          <a:p>
            <a:r>
              <a:rPr lang="zh-CN" altLang="en-US" sz="1600" b="1" dirty="0" smtClean="0"/>
              <a:t>消费服务及开发计划：</a:t>
            </a:r>
            <a:endParaRPr lang="zh-CN" altLang="en-US" sz="1600" b="1" dirty="0"/>
          </a:p>
        </p:txBody>
      </p:sp>
    </p:spTree>
    <p:extLst>
      <p:ext uri="{BB962C8B-B14F-4D97-AF65-F5344CB8AC3E}">
        <p14:creationId xmlns:p14="http://schemas.microsoft.com/office/powerpoint/2010/main" val="159185991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Webservice信息反馈</a:t>
            </a:r>
            <a:endParaRPr lang="zh-CN" altLang="en-US" dirty="0"/>
          </a:p>
        </p:txBody>
      </p:sp>
      <p:sp>
        <p:nvSpPr>
          <p:cNvPr id="5" name="TextBox 4"/>
          <p:cNvSpPr txBox="1"/>
          <p:nvPr/>
        </p:nvSpPr>
        <p:spPr>
          <a:xfrm>
            <a:off x="179513" y="1116033"/>
            <a:ext cx="8712968" cy="1384995"/>
          </a:xfrm>
          <a:prstGeom prst="rect">
            <a:avLst/>
          </a:prstGeom>
          <a:noFill/>
        </p:spPr>
        <p:txBody>
          <a:bodyPr wrap="square" rtlCol="0">
            <a:spAutoFit/>
          </a:bodyPr>
          <a:lstStyle>
            <a:defPPr>
              <a:defRPr lang="en-US"/>
            </a:defPPr>
            <a:lvl1pPr indent="355600">
              <a:lnSpc>
                <a:spcPct val="150000"/>
              </a:lnSpc>
              <a:defRPr sz="1400">
                <a:latin typeface="+mn-ea"/>
                <a:ea typeface="+mn-ea"/>
              </a:defRPr>
            </a:lvl1pPr>
          </a:lstStyle>
          <a:p>
            <a:r>
              <a:rPr lang="en-US" altLang="zh-CN" dirty="0"/>
              <a:t>Webservice服务提供方在服务端开发完成并通过单元测试后</a:t>
            </a:r>
            <a:r>
              <a:rPr lang="en-US" altLang="zh-CN" dirty="0" smtClean="0"/>
              <a:t>，在接口机上生成代理服务，将生成好的W代理服务反馈给ESB，由ESB组进行服务的封装及联通性测试</a:t>
            </a:r>
            <a:r>
              <a:rPr lang="zh-CN" altLang="en-US" dirty="0" smtClean="0"/>
              <a:t>。</a:t>
            </a:r>
            <a:endParaRPr lang="en-US" altLang="zh-CN" dirty="0"/>
          </a:p>
          <a:p>
            <a:r>
              <a:rPr lang="zh-CN" altLang="en-US" dirty="0"/>
              <a:t>反馈</a:t>
            </a:r>
            <a:r>
              <a:rPr lang="en-US" altLang="zh-CN" dirty="0" err="1"/>
              <a:t>Webservice信息时，需准确填写下表中的各项信息，</a:t>
            </a:r>
            <a:r>
              <a:rPr lang="en-US" altLang="zh-CN" dirty="0" err="1" smtClean="0"/>
              <a:t>特别是服务英文名称及Webservice发布地址</a:t>
            </a:r>
            <a:r>
              <a:rPr lang="zh-CN" altLang="en-US" dirty="0" smtClean="0"/>
              <a:t>。</a:t>
            </a:r>
            <a:r>
              <a:rPr lang="zh-CN" altLang="en-US" dirty="0"/>
              <a:t>对应模板</a:t>
            </a:r>
            <a:r>
              <a:rPr lang="en-US" altLang="zh-CN" dirty="0"/>
              <a:t>《</a:t>
            </a:r>
            <a:r>
              <a:rPr lang="zh-CN" altLang="en-US" dirty="0"/>
              <a:t>中国联通</a:t>
            </a:r>
            <a:r>
              <a:rPr lang="en-US" altLang="zh-CN" dirty="0"/>
              <a:t>_</a:t>
            </a:r>
            <a:r>
              <a:rPr lang="en-US" altLang="zh-CN" dirty="0" err="1"/>
              <a:t>UCloud_T_XX</a:t>
            </a:r>
            <a:r>
              <a:rPr lang="zh-CN" altLang="en-US" dirty="0"/>
              <a:t>模块</a:t>
            </a:r>
            <a:r>
              <a:rPr lang="en-US" altLang="zh-CN" dirty="0"/>
              <a:t>ESB</a:t>
            </a:r>
            <a:r>
              <a:rPr lang="zh-CN" altLang="en-US" dirty="0"/>
              <a:t>接入服务信息反馈表模版</a:t>
            </a:r>
            <a:r>
              <a:rPr lang="en-US" altLang="zh-CN" dirty="0"/>
              <a:t>.</a:t>
            </a:r>
            <a:r>
              <a:rPr lang="en-US" altLang="zh-CN" dirty="0" err="1"/>
              <a:t>xlsx</a:t>
            </a:r>
            <a:r>
              <a:rPr lang="en-US" altLang="zh-CN"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852936"/>
            <a:ext cx="8568953" cy="33123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79063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数据库信息反馈</a:t>
            </a:r>
            <a:endParaRPr lang="zh-CN" altLang="en-US" dirty="0"/>
          </a:p>
        </p:txBody>
      </p:sp>
      <p:sp>
        <p:nvSpPr>
          <p:cNvPr id="5" name="TextBox 4"/>
          <p:cNvSpPr txBox="1"/>
          <p:nvPr/>
        </p:nvSpPr>
        <p:spPr>
          <a:xfrm>
            <a:off x="179513" y="1116033"/>
            <a:ext cx="8712968" cy="2031325"/>
          </a:xfrm>
          <a:prstGeom prst="rect">
            <a:avLst/>
          </a:prstGeom>
          <a:noFill/>
        </p:spPr>
        <p:txBody>
          <a:bodyPr wrap="square" rtlCol="0">
            <a:spAutoFit/>
          </a:bodyPr>
          <a:lstStyle>
            <a:defPPr>
              <a:defRPr lang="en-US"/>
            </a:defPPr>
            <a:lvl1pPr indent="355600">
              <a:lnSpc>
                <a:spcPct val="150000"/>
              </a:lnSpc>
              <a:defRPr sz="1400">
                <a:latin typeface="+mn-ea"/>
                <a:ea typeface="+mn-ea"/>
              </a:defRPr>
            </a:lvl1pPr>
          </a:lstStyle>
          <a:p>
            <a:r>
              <a:rPr lang="zh-CN" altLang="en-US" dirty="0"/>
              <a:t>若厂商所负责的模块</a:t>
            </a:r>
            <a:r>
              <a:rPr lang="en-US" altLang="zh-CN" dirty="0"/>
              <a:t>/</a:t>
            </a:r>
            <a:r>
              <a:rPr lang="en-US" altLang="zh-CN" dirty="0" err="1"/>
              <a:t>系统有相关的ODI服务</a:t>
            </a:r>
            <a:r>
              <a:rPr lang="en-US" altLang="zh-CN" dirty="0"/>
              <a:t>(</a:t>
            </a:r>
            <a:r>
              <a:rPr lang="en-US" altLang="zh-CN" dirty="0" err="1"/>
              <a:t>作为ODI服务的源端或目标端</a:t>
            </a:r>
            <a:r>
              <a:rPr lang="en-US" altLang="zh-CN" dirty="0"/>
              <a:t>)</a:t>
            </a:r>
            <a:r>
              <a:rPr lang="en-US" altLang="zh-CN" dirty="0" err="1"/>
              <a:t>时，</a:t>
            </a:r>
            <a:r>
              <a:rPr lang="en-US" altLang="zh-CN" dirty="0" err="1" smtClean="0"/>
              <a:t>需向ESB组反馈数据库信息</a:t>
            </a:r>
            <a:r>
              <a:rPr lang="zh-CN" altLang="en-US" dirty="0"/>
              <a:t>。</a:t>
            </a:r>
            <a:endParaRPr lang="en-US" altLang="zh-CN" dirty="0"/>
          </a:p>
          <a:p>
            <a:r>
              <a:rPr lang="zh-CN" altLang="en-US" dirty="0"/>
              <a:t>反馈数据库信息时，需要</a:t>
            </a:r>
            <a:r>
              <a:rPr lang="zh-CN" altLang="en-US" dirty="0" smtClean="0"/>
              <a:t>反馈接口机上的数据库</a:t>
            </a:r>
            <a:r>
              <a:rPr lang="en-US" altLang="zh-CN" dirty="0" err="1"/>
              <a:t>IP、端口、用户名、密码等信息，厂商需保证所反馈的用户对于所有ODI服务的接口表有增、删、改、查权限</a:t>
            </a:r>
            <a:r>
              <a:rPr lang="zh-CN" altLang="en-US" dirty="0"/>
              <a:t>。对应模板</a:t>
            </a:r>
            <a:r>
              <a:rPr lang="en-US" altLang="zh-CN" dirty="0"/>
              <a:t>《</a:t>
            </a:r>
            <a:r>
              <a:rPr lang="zh-CN" altLang="en-US" dirty="0"/>
              <a:t>中国联通</a:t>
            </a:r>
            <a:r>
              <a:rPr lang="en-US" altLang="zh-CN" dirty="0"/>
              <a:t>_</a:t>
            </a:r>
            <a:r>
              <a:rPr lang="en-US" altLang="zh-CN" dirty="0" err="1"/>
              <a:t>UCloud_T_XX</a:t>
            </a:r>
            <a:r>
              <a:rPr lang="zh-CN" altLang="en-US" dirty="0"/>
              <a:t>模块</a:t>
            </a:r>
            <a:r>
              <a:rPr lang="en-US" altLang="zh-CN" dirty="0"/>
              <a:t>ESB</a:t>
            </a:r>
            <a:r>
              <a:rPr lang="zh-CN" altLang="en-US" dirty="0"/>
              <a:t>接入服务信息反馈表模版</a:t>
            </a:r>
            <a:r>
              <a:rPr lang="en-US" altLang="zh-CN" dirty="0"/>
              <a:t>.</a:t>
            </a:r>
            <a:r>
              <a:rPr lang="en-US" altLang="zh-CN" dirty="0" err="1"/>
              <a:t>xlsx</a:t>
            </a:r>
            <a:r>
              <a:rPr lang="en-US" altLang="zh-CN" dirty="0"/>
              <a:t>》</a:t>
            </a:r>
          </a:p>
          <a:p>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3666158"/>
            <a:ext cx="8712968" cy="20670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52521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准入测试</a:t>
            </a:r>
            <a:endParaRPr lang="zh-CN" altLang="en-US" dirty="0"/>
          </a:p>
        </p:txBody>
      </p:sp>
      <p:sp>
        <p:nvSpPr>
          <p:cNvPr id="4" name="TextBox 3"/>
          <p:cNvSpPr txBox="1"/>
          <p:nvPr/>
        </p:nvSpPr>
        <p:spPr>
          <a:xfrm>
            <a:off x="467544" y="1334671"/>
            <a:ext cx="7560840" cy="1477328"/>
          </a:xfrm>
          <a:prstGeom prst="rect">
            <a:avLst/>
          </a:prstGeom>
          <a:noFill/>
        </p:spPr>
        <p:txBody>
          <a:bodyPr wrap="square" rtlCol="0">
            <a:spAutoFit/>
          </a:bodyPr>
          <a:lstStyle/>
          <a:p>
            <a:pPr marL="285750" indent="-285750">
              <a:buFont typeface="Wingdings" pitchFamily="2" charset="2"/>
              <a:buChar char="l"/>
            </a:pPr>
            <a:r>
              <a:rPr lang="zh-CN" altLang="en-US" dirty="0">
                <a:latin typeface="+mn-ea"/>
              </a:rPr>
              <a:t>准入测试目的</a:t>
            </a:r>
            <a:r>
              <a:rPr lang="zh-CN" altLang="en-US" dirty="0" smtClean="0">
                <a:latin typeface="+mn-ea"/>
              </a:rPr>
              <a:t>：</a:t>
            </a:r>
            <a:r>
              <a:rPr lang="zh-CN" altLang="zh-CN" dirty="0" smtClean="0"/>
              <a:t>保证</a:t>
            </a:r>
            <a:r>
              <a:rPr lang="zh-CN" altLang="zh-CN" dirty="0"/>
              <a:t>集成系统的可测性，为全面集成测试做</a:t>
            </a:r>
            <a:r>
              <a:rPr lang="zh-CN" altLang="zh-CN" dirty="0" smtClean="0"/>
              <a:t>准备</a:t>
            </a:r>
            <a:endParaRPr lang="en-US" altLang="zh-CN" dirty="0" smtClean="0">
              <a:latin typeface="+mn-ea"/>
            </a:endParaRPr>
          </a:p>
          <a:p>
            <a:pPr marL="285750" indent="-285750">
              <a:buFont typeface="Wingdings" pitchFamily="2" charset="2"/>
              <a:buChar char="l"/>
            </a:pPr>
            <a:r>
              <a:rPr lang="zh-CN" altLang="en-US" dirty="0" smtClean="0">
                <a:latin typeface="+mn-ea"/>
              </a:rPr>
              <a:t>集成厂商根据模块厂商提交的功能点及服务清单进行测试，根据测试结果判断准入测试是否通过。通过则进行全面系统测试，不通过则打回厂商，由厂商修改后再进行准入测试。</a:t>
            </a:r>
            <a:endParaRPr lang="en-US" altLang="zh-CN" dirty="0" smtClean="0">
              <a:latin typeface="+mn-ea"/>
            </a:endParaRPr>
          </a:p>
          <a:p>
            <a:pPr marL="285750" indent="-285750">
              <a:buFont typeface="Wingdings" pitchFamily="2" charset="2"/>
              <a:buChar char="l"/>
            </a:pPr>
            <a:r>
              <a:rPr lang="zh-CN" altLang="zh-CN" dirty="0"/>
              <a:t>若测试过程中出现严重问题导致测试无法进行，则准入测试不通过</a:t>
            </a:r>
            <a:endParaRPr lang="en-US" altLang="zh-CN" dirty="0">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386772855"/>
              </p:ext>
            </p:extLst>
          </p:nvPr>
        </p:nvGraphicFramePr>
        <p:xfrm>
          <a:off x="539552" y="3140968"/>
          <a:ext cx="7776864" cy="2226296"/>
        </p:xfrm>
        <a:graphic>
          <a:graphicData uri="http://schemas.openxmlformats.org/drawingml/2006/table">
            <a:tbl>
              <a:tblPr firstRow="1" bandRow="1">
                <a:tableStyleId>{00A15C55-8517-42AA-B614-E9B94910E393}</a:tableStyleId>
              </a:tblPr>
              <a:tblGrid>
                <a:gridCol w="902887"/>
                <a:gridCol w="6873977"/>
              </a:tblGrid>
              <a:tr h="515445">
                <a:tc>
                  <a:txBody>
                    <a:bodyPr/>
                    <a:lstStyle/>
                    <a:p>
                      <a:r>
                        <a:rPr lang="zh-CN" altLang="en-US" sz="1600" dirty="0" smtClean="0"/>
                        <a:t>编号</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模块准入测试通过标准</a:t>
                      </a:r>
                      <a:r>
                        <a:rPr lang="en-US" altLang="zh-CN" sz="1600" dirty="0" smtClean="0"/>
                        <a:t>(</a:t>
                      </a:r>
                      <a:r>
                        <a:rPr lang="en-US" altLang="zh-CN" sz="1600" dirty="0" err="1" smtClean="0"/>
                        <a:t>需同时满足</a:t>
                      </a:r>
                      <a:r>
                        <a:rPr lang="en-US" altLang="zh-CN" sz="1600" dirty="0" smtClean="0"/>
                        <a:t>)</a:t>
                      </a:r>
                      <a:endParaRPr lang="zh-CN" altLang="en-US" sz="1600" dirty="0" smtClean="0"/>
                    </a:p>
                    <a:p>
                      <a:endParaRPr lang="zh-CN" altLang="en-US" sz="1600" dirty="0"/>
                    </a:p>
                  </a:txBody>
                  <a:tcPr/>
                </a:tc>
              </a:tr>
              <a:tr h="488936">
                <a:tc>
                  <a:txBody>
                    <a:bodyPr/>
                    <a:lstStyle/>
                    <a:p>
                      <a:r>
                        <a:rPr lang="en-US" altLang="zh-CN" sz="1600" dirty="0" smtClean="0"/>
                        <a:t>1</a:t>
                      </a:r>
                      <a:endParaRPr lang="zh-CN" altLang="en-US" sz="1600" dirty="0"/>
                    </a:p>
                  </a:txBody>
                  <a:tcPr/>
                </a:tc>
                <a:tc>
                  <a:txBody>
                    <a:bodyPr/>
                    <a:lstStyle/>
                    <a:p>
                      <a:r>
                        <a:rPr lang="zh-CN" altLang="en-US" sz="1600" dirty="0" smtClean="0"/>
                        <a:t>主体功能点测试通过率不少于</a:t>
                      </a:r>
                      <a:r>
                        <a:rPr lang="en-US" altLang="zh-CN" sz="1600" dirty="0" smtClean="0"/>
                        <a:t>95%(</a:t>
                      </a:r>
                      <a:r>
                        <a:rPr lang="en-US" altLang="zh-CN" sz="1600" dirty="0" err="1" smtClean="0"/>
                        <a:t>配套改造则只测试接口服务</a:t>
                      </a:r>
                      <a:r>
                        <a:rPr lang="en-US" altLang="zh-CN" sz="1600" dirty="0" smtClean="0"/>
                        <a:t>)</a:t>
                      </a:r>
                      <a:endParaRPr lang="zh-CN" altLang="en-US" sz="1600" dirty="0"/>
                    </a:p>
                  </a:txBody>
                  <a:tcPr/>
                </a:tc>
              </a:tr>
              <a:tr h="492666">
                <a:tc>
                  <a:txBody>
                    <a:bodyPr/>
                    <a:lstStyle/>
                    <a:p>
                      <a:r>
                        <a:rPr lang="en-US" altLang="zh-CN" sz="1600" dirty="0" smtClean="0"/>
                        <a:t>2</a:t>
                      </a:r>
                      <a:endParaRPr lang="zh-CN" altLang="en-US" sz="1600" dirty="0"/>
                    </a:p>
                  </a:txBody>
                  <a:tcPr/>
                </a:tc>
                <a:tc>
                  <a:txBody>
                    <a:bodyPr/>
                    <a:lstStyle/>
                    <a:p>
                      <a:r>
                        <a:rPr lang="zh-CN" altLang="en-US" sz="1600" dirty="0" smtClean="0"/>
                        <a:t>开发验证环境缺陷泄露率小于</a:t>
                      </a:r>
                      <a:r>
                        <a:rPr lang="en-US" altLang="zh-CN" sz="1600" dirty="0" smtClean="0"/>
                        <a:t>25%</a:t>
                      </a:r>
                      <a:r>
                        <a:rPr lang="en-US" altLang="zh-CN" sz="1600" baseline="0" dirty="0" smtClean="0"/>
                        <a:t> </a:t>
                      </a:r>
                    </a:p>
                    <a:p>
                      <a:r>
                        <a:rPr lang="zh-CN" altLang="en-US" sz="1600" dirty="0" smtClean="0"/>
                        <a:t>缺陷泄露率</a:t>
                      </a:r>
                      <a:r>
                        <a:rPr lang="en-US" altLang="zh-CN" sz="1600" dirty="0" smtClean="0"/>
                        <a:t>=</a:t>
                      </a:r>
                      <a:r>
                        <a:rPr lang="zh-CN" altLang="en-US" sz="1600" dirty="0" smtClean="0"/>
                        <a:t>准入测试缺陷数</a:t>
                      </a:r>
                      <a:r>
                        <a:rPr lang="en-US" altLang="zh-CN" sz="1600" dirty="0" smtClean="0"/>
                        <a:t>/(</a:t>
                      </a:r>
                      <a:r>
                        <a:rPr lang="zh-CN" altLang="en-US" sz="1600" dirty="0" smtClean="0"/>
                        <a:t>开发验证环境缺陷数</a:t>
                      </a:r>
                      <a:r>
                        <a:rPr lang="en-US" altLang="zh-CN" sz="1600" dirty="0" smtClean="0"/>
                        <a:t>+</a:t>
                      </a:r>
                      <a:r>
                        <a:rPr lang="zh-CN" altLang="en-US" sz="1600" dirty="0" smtClean="0"/>
                        <a:t>准入测试缺陷</a:t>
                      </a:r>
                      <a:r>
                        <a:rPr lang="en-US" altLang="zh-CN" sz="1600" dirty="0" smtClean="0"/>
                        <a:t>) </a:t>
                      </a:r>
                      <a:endParaRPr lang="zh-CN" altLang="en-US" sz="1600" dirty="0"/>
                    </a:p>
                  </a:txBody>
                  <a:tcPr/>
                </a:tc>
              </a:tr>
              <a:tr h="492666">
                <a:tc>
                  <a:txBody>
                    <a:bodyPr/>
                    <a:lstStyle/>
                    <a:p>
                      <a:r>
                        <a:rPr lang="en-US" altLang="zh-CN" sz="1600" dirty="0" smtClean="0"/>
                        <a:t>3</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rPr>
                        <a:t>准入测试</a:t>
                      </a:r>
                      <a:r>
                        <a:rPr lang="zh-CN" altLang="zh-CN" sz="1600" kern="1200" dirty="0" smtClean="0">
                          <a:effectLst/>
                        </a:rPr>
                        <a:t>严重</a:t>
                      </a:r>
                      <a:r>
                        <a:rPr lang="zh-CN" altLang="en-US" sz="1600" kern="1200" dirty="0" smtClean="0">
                          <a:effectLst/>
                        </a:rPr>
                        <a:t>等级缺陷占比小于</a:t>
                      </a:r>
                      <a:r>
                        <a:rPr lang="en-US" altLang="zh-CN" sz="1600" kern="1200" dirty="0" smtClean="0">
                          <a:effectLst/>
                        </a:rPr>
                        <a:t>20%</a:t>
                      </a:r>
                      <a:r>
                        <a:rPr lang="zh-CN" altLang="zh-CN" sz="1600" kern="1200" dirty="0" smtClean="0">
                          <a:effectLst/>
                        </a:rPr>
                        <a:t>（接口问题按严重等级计算）</a:t>
                      </a:r>
                      <a:endParaRPr lang="en-US" altLang="zh-CN" sz="1600" kern="1200"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rPr>
                        <a:t>严重等级缺陷占比</a:t>
                      </a:r>
                      <a:r>
                        <a:rPr lang="en-US" altLang="zh-CN" sz="1600" kern="1200" dirty="0" smtClean="0">
                          <a:effectLst/>
                        </a:rPr>
                        <a:t>=</a:t>
                      </a:r>
                      <a:r>
                        <a:rPr lang="zh-CN" altLang="en-US" sz="1600" kern="1200" dirty="0" smtClean="0">
                          <a:effectLst/>
                        </a:rPr>
                        <a:t>准入测试严重等级缺陷数</a:t>
                      </a:r>
                      <a:r>
                        <a:rPr lang="en-US" altLang="zh-CN" sz="1600" kern="1200" dirty="0" smtClean="0">
                          <a:effectLst/>
                        </a:rPr>
                        <a:t>/</a:t>
                      </a:r>
                      <a:r>
                        <a:rPr lang="zh-CN" altLang="en-US" sz="1600" kern="1200" dirty="0" smtClean="0">
                          <a:effectLst/>
                        </a:rPr>
                        <a:t>准入测试发现缺陷数</a:t>
                      </a:r>
                      <a:endParaRPr lang="zh-CN" altLang="zh-CN" sz="160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52728067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申请集成测试所需提交的文档清单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17438890"/>
              </p:ext>
            </p:extLst>
          </p:nvPr>
        </p:nvGraphicFramePr>
        <p:xfrm>
          <a:off x="323528" y="1340768"/>
          <a:ext cx="8352928" cy="5056865"/>
        </p:xfrm>
        <a:graphic>
          <a:graphicData uri="http://schemas.openxmlformats.org/drawingml/2006/table">
            <a:tbl>
              <a:tblPr firstRow="1" bandRow="1">
                <a:tableStyleId>{00A15C55-8517-42AA-B614-E9B94910E393}</a:tableStyleId>
              </a:tblPr>
              <a:tblGrid>
                <a:gridCol w="3528392"/>
                <a:gridCol w="4824536"/>
              </a:tblGrid>
              <a:tr h="432542">
                <a:tc>
                  <a:txBody>
                    <a:bodyPr/>
                    <a:lstStyle/>
                    <a:p>
                      <a:r>
                        <a:rPr lang="zh-CN" altLang="en-US" sz="1400" dirty="0" smtClean="0"/>
                        <a:t>文档类型</a:t>
                      </a:r>
                      <a:endParaRPr lang="zh-CN" altLang="en-US" sz="1400" dirty="0">
                        <a:latin typeface="+mn-ea"/>
                        <a:ea typeface="+mn-ea"/>
                      </a:endParaRPr>
                    </a:p>
                  </a:txBody>
                  <a:tcPr anchor="ctr"/>
                </a:tc>
                <a:tc>
                  <a:txBody>
                    <a:bodyPr/>
                    <a:lstStyle/>
                    <a:p>
                      <a:pPr algn="ctr"/>
                      <a:r>
                        <a:rPr lang="zh-CN" altLang="en-US" sz="1400" dirty="0" smtClean="0"/>
                        <a:t>模版</a:t>
                      </a:r>
                      <a:endParaRPr lang="zh-CN" altLang="en-US" sz="1400" dirty="0">
                        <a:latin typeface="+mn-ea"/>
                        <a:ea typeface="+mn-ea"/>
                      </a:endParaRPr>
                    </a:p>
                  </a:txBody>
                  <a:tcPr anchor="ctr"/>
                </a:tc>
              </a:tr>
              <a:tr h="438549">
                <a:tc>
                  <a:txBody>
                    <a:bodyPr/>
                    <a:lstStyle/>
                    <a:p>
                      <a:r>
                        <a:rPr lang="zh-CN" altLang="en-US" sz="1400" dirty="0" smtClean="0"/>
                        <a:t>功能点清单</a:t>
                      </a:r>
                      <a:endParaRPr lang="en-US" altLang="zh-CN" sz="1400" dirty="0" smtClean="0">
                        <a:latin typeface="+mn-ea"/>
                        <a:ea typeface="+mn-ea"/>
                      </a:endParaRPr>
                    </a:p>
                  </a:txBody>
                  <a:tcPr anchor="ctr"/>
                </a:tc>
                <a:tc>
                  <a:txBody>
                    <a:bodyPr/>
                    <a:lstStyle/>
                    <a:p>
                      <a:r>
                        <a:rPr lang="zh-CN" altLang="en-US" sz="1400" dirty="0" smtClean="0"/>
                        <a:t>配套改造不需要</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提供服务清单</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t>
                      </a:r>
                      <a:r>
                        <a:rPr lang="zh-CN" altLang="en-US" sz="1400" dirty="0" smtClean="0"/>
                        <a:t>中国联通</a:t>
                      </a:r>
                      <a:r>
                        <a:rPr lang="en-US" altLang="zh-CN" sz="1400" dirty="0" smtClean="0"/>
                        <a:t>_</a:t>
                      </a:r>
                      <a:r>
                        <a:rPr lang="en-US" altLang="zh-CN" sz="1400" dirty="0" err="1" smtClean="0"/>
                        <a:t>UCloud_T_XX</a:t>
                      </a:r>
                      <a:r>
                        <a:rPr lang="zh-CN" altLang="en-US" sz="1400" dirty="0" smtClean="0"/>
                        <a:t>模块提供服务清单模版</a:t>
                      </a:r>
                      <a:r>
                        <a:rPr lang="en-US" altLang="zh-CN" sz="1400" dirty="0" smtClean="0"/>
                        <a:t>.</a:t>
                      </a:r>
                      <a:r>
                        <a:rPr lang="en-US" altLang="zh-CN" sz="1400" dirty="0" err="1" smtClean="0"/>
                        <a:t>xlsx</a:t>
                      </a:r>
                      <a:r>
                        <a:rPr lang="en-US" altLang="zh-CN" sz="1400" dirty="0" smtClean="0"/>
                        <a:t>》，</a:t>
                      </a:r>
                      <a:r>
                        <a:rPr lang="en-US" altLang="zh-CN" sz="1400" dirty="0" err="1" smtClean="0"/>
                        <a:t>可使用开发计划替代</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消费服务清单</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t>
                      </a:r>
                      <a:r>
                        <a:rPr lang="zh-CN" altLang="en-US" sz="1400" dirty="0" smtClean="0"/>
                        <a:t>中国联通</a:t>
                      </a:r>
                      <a:r>
                        <a:rPr lang="en-US" altLang="zh-CN" sz="1400" dirty="0" smtClean="0"/>
                        <a:t>_</a:t>
                      </a:r>
                      <a:r>
                        <a:rPr lang="en-US" altLang="zh-CN" sz="1400" dirty="0" err="1" smtClean="0"/>
                        <a:t>UCloud_T_XX</a:t>
                      </a:r>
                      <a:r>
                        <a:rPr lang="zh-CN" altLang="en-US" sz="1400" dirty="0" smtClean="0"/>
                        <a:t>模块消费服务清单模版</a:t>
                      </a:r>
                      <a:r>
                        <a:rPr lang="en-US" altLang="zh-CN" sz="1400" dirty="0" smtClean="0"/>
                        <a:t>.</a:t>
                      </a:r>
                      <a:r>
                        <a:rPr lang="en-US" altLang="zh-CN" sz="1400" dirty="0" err="1" smtClean="0"/>
                        <a:t>xlsx</a:t>
                      </a:r>
                      <a:r>
                        <a:rPr lang="en-US" altLang="zh-CN" sz="1400" dirty="0" smtClean="0"/>
                        <a:t>》，</a:t>
                      </a:r>
                      <a:r>
                        <a:rPr lang="en-US" altLang="zh-CN" sz="1400" dirty="0" err="1" smtClean="0"/>
                        <a:t>可使用开发计划替代</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测试用例</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t>
                      </a:r>
                      <a:r>
                        <a:rPr lang="zh-CN" altLang="en-US" sz="1400" dirty="0" smtClean="0"/>
                        <a:t>中国联通</a:t>
                      </a:r>
                      <a:r>
                        <a:rPr lang="en-US" altLang="zh-CN" sz="1400" dirty="0" smtClean="0"/>
                        <a:t>_</a:t>
                      </a:r>
                      <a:r>
                        <a:rPr lang="en-US" altLang="zh-CN" sz="1400" dirty="0" err="1" smtClean="0"/>
                        <a:t>UCloud_T_XX</a:t>
                      </a:r>
                      <a:r>
                        <a:rPr lang="zh-CN" altLang="en-US" sz="1400" dirty="0" smtClean="0"/>
                        <a:t>模块用例模版</a:t>
                      </a:r>
                      <a:r>
                        <a:rPr lang="en-US" altLang="zh-CN" sz="1400" dirty="0" smtClean="0"/>
                        <a:t>.</a:t>
                      </a:r>
                      <a:r>
                        <a:rPr lang="en-US" altLang="zh-CN" sz="1400" dirty="0" err="1" smtClean="0"/>
                        <a:t>xls</a:t>
                      </a:r>
                      <a:r>
                        <a:rPr lang="en-US" altLang="zh-CN" sz="1400" dirty="0" smtClean="0"/>
                        <a:t>》</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ESB</a:t>
                      </a:r>
                      <a:r>
                        <a:rPr lang="zh-CN" altLang="en-US" sz="1400" dirty="0" smtClean="0"/>
                        <a:t>接入服务信息反馈表</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t>
                      </a:r>
                      <a:r>
                        <a:rPr lang="zh-CN" altLang="en-US" sz="1400" dirty="0" smtClean="0"/>
                        <a:t>中国联通</a:t>
                      </a:r>
                      <a:r>
                        <a:rPr lang="en-US" altLang="zh-CN" sz="1400" dirty="0" smtClean="0"/>
                        <a:t>_</a:t>
                      </a:r>
                      <a:r>
                        <a:rPr lang="en-US" altLang="zh-CN" sz="1400" dirty="0" err="1" smtClean="0"/>
                        <a:t>UCloud_T_XX</a:t>
                      </a:r>
                      <a:r>
                        <a:rPr lang="zh-CN" altLang="en-US" sz="1400" dirty="0" smtClean="0"/>
                        <a:t>模块</a:t>
                      </a:r>
                      <a:r>
                        <a:rPr lang="en-US" altLang="zh-CN" sz="1400" dirty="0" smtClean="0"/>
                        <a:t>ESB</a:t>
                      </a:r>
                      <a:r>
                        <a:rPr lang="zh-CN" altLang="en-US" sz="1400" dirty="0" smtClean="0"/>
                        <a:t>接入服务信息反馈表模版</a:t>
                      </a:r>
                      <a:r>
                        <a:rPr lang="en-US" altLang="zh-CN" sz="1400" dirty="0" smtClean="0"/>
                        <a:t>.</a:t>
                      </a:r>
                      <a:r>
                        <a:rPr lang="en-US" altLang="zh-CN" sz="1400" dirty="0" err="1" smtClean="0"/>
                        <a:t>xlsx</a:t>
                      </a:r>
                      <a:r>
                        <a:rPr lang="en-US" altLang="zh-CN" sz="1400" dirty="0" smtClean="0"/>
                        <a:t>》</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测试执行记录</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同用例模版</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模块性能测试脚本</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厂商测试脚本打包</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模块测试缺陷清单</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t>
                      </a:r>
                      <a:r>
                        <a:rPr lang="zh-CN" altLang="en-US" sz="1400" dirty="0" smtClean="0"/>
                        <a:t>中国联通</a:t>
                      </a:r>
                      <a:r>
                        <a:rPr lang="en-US" altLang="zh-CN" sz="1400" dirty="0" smtClean="0"/>
                        <a:t>_</a:t>
                      </a:r>
                      <a:r>
                        <a:rPr lang="en-US" altLang="zh-CN" sz="1400" dirty="0" err="1" smtClean="0"/>
                        <a:t>UCloud_T_XX</a:t>
                      </a:r>
                      <a:r>
                        <a:rPr lang="zh-CN" altLang="en-US" sz="1400" dirty="0" smtClean="0"/>
                        <a:t>模块缺陷清单</a:t>
                      </a:r>
                      <a:r>
                        <a:rPr lang="en-US" altLang="zh-CN" sz="1400" dirty="0" smtClean="0"/>
                        <a:t>.</a:t>
                      </a:r>
                      <a:r>
                        <a:rPr lang="en-US" altLang="zh-CN" sz="1400" dirty="0" err="1" smtClean="0"/>
                        <a:t>xlsx</a:t>
                      </a:r>
                      <a:r>
                        <a:rPr lang="en-US" altLang="zh-CN" sz="1400" dirty="0" smtClean="0"/>
                        <a:t>》</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模块性能测试报告</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t>
                      </a:r>
                      <a:r>
                        <a:rPr lang="zh-CN" altLang="en-US" sz="1400" dirty="0" smtClean="0"/>
                        <a:t>中国联通</a:t>
                      </a:r>
                      <a:r>
                        <a:rPr lang="en-US" altLang="zh-CN" sz="1400" dirty="0" smtClean="0"/>
                        <a:t>U-</a:t>
                      </a:r>
                      <a:r>
                        <a:rPr lang="en-US" altLang="zh-CN" sz="1400" dirty="0" err="1" smtClean="0"/>
                        <a:t>Cloud_T_XX</a:t>
                      </a:r>
                      <a:r>
                        <a:rPr lang="zh-CN" altLang="en-US" sz="1400" dirty="0" smtClean="0"/>
                        <a:t>模块性能测试报告模版</a:t>
                      </a:r>
                      <a:r>
                        <a:rPr lang="en-US" altLang="zh-CN" sz="1400" dirty="0" smtClean="0"/>
                        <a:t>.doc》</a:t>
                      </a:r>
                      <a:endParaRPr lang="en-US" altLang="zh-CN" sz="1400" dirty="0" smtClean="0">
                        <a:latin typeface="+mn-ea"/>
                        <a:ea typeface="+mn-ea"/>
                      </a:endParaRPr>
                    </a:p>
                  </a:txBody>
                  <a:tcPr anchor="ctr"/>
                </a:tc>
              </a:tr>
              <a:tr h="438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模块测试报告</a:t>
                      </a:r>
                      <a:endParaRPr lang="en-US" altLang="zh-CN" sz="1400" dirty="0" smtClean="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t>
                      </a:r>
                      <a:r>
                        <a:rPr lang="zh-CN" altLang="en-US" sz="1400" dirty="0" smtClean="0"/>
                        <a:t>中国联通</a:t>
                      </a:r>
                      <a:r>
                        <a:rPr lang="en-US" altLang="zh-CN" sz="1400" dirty="0" smtClean="0"/>
                        <a:t>U-</a:t>
                      </a:r>
                      <a:r>
                        <a:rPr lang="en-US" altLang="zh-CN" sz="1400" dirty="0" err="1" smtClean="0"/>
                        <a:t>Cloud_T_XX</a:t>
                      </a:r>
                      <a:r>
                        <a:rPr lang="zh-CN" altLang="en-US" sz="1400" dirty="0" smtClean="0"/>
                        <a:t>模块测试报告模版</a:t>
                      </a:r>
                      <a:r>
                        <a:rPr lang="en-US" altLang="zh-CN" sz="1400" dirty="0" smtClean="0"/>
                        <a:t>.doc》</a:t>
                      </a:r>
                      <a:endParaRPr lang="en-US" altLang="zh-CN" sz="1400" dirty="0" smtClean="0">
                        <a:latin typeface="+mn-ea"/>
                        <a:ea typeface="+mn-ea"/>
                      </a:endParaRPr>
                    </a:p>
                  </a:txBody>
                  <a:tcPr anchor="ctr"/>
                </a:tc>
              </a:tr>
            </a:tbl>
          </a:graphicData>
        </a:graphic>
      </p:graphicFrame>
    </p:spTree>
    <p:extLst>
      <p:ext uri="{BB962C8B-B14F-4D97-AF65-F5344CB8AC3E}">
        <p14:creationId xmlns:p14="http://schemas.microsoft.com/office/powerpoint/2010/main" val="215975993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本期</a:t>
            </a:r>
            <a:r>
              <a:rPr lang="en-US" altLang="zh-CN" dirty="0" smtClean="0"/>
              <a:t>ESB</a:t>
            </a:r>
            <a:r>
              <a:rPr lang="zh-CN" altLang="en-US" dirty="0" smtClean="0"/>
              <a:t>配套改造接口</a:t>
            </a:r>
            <a:endParaRPr lang="zh-CN" altLang="en-US" dirty="0"/>
          </a:p>
        </p:txBody>
      </p:sp>
      <p:sp>
        <p:nvSpPr>
          <p:cNvPr id="8" name="TextBox 7"/>
          <p:cNvSpPr txBox="1"/>
          <p:nvPr/>
        </p:nvSpPr>
        <p:spPr>
          <a:xfrm>
            <a:off x="179513" y="980728"/>
            <a:ext cx="8712968" cy="584775"/>
          </a:xfrm>
          <a:prstGeom prst="rect">
            <a:avLst/>
          </a:prstGeom>
          <a:noFill/>
        </p:spPr>
        <p:txBody>
          <a:bodyPr wrap="square" rtlCol="0">
            <a:spAutoFit/>
          </a:bodyPr>
          <a:lstStyle/>
          <a:p>
            <a:pPr indent="355600"/>
            <a:r>
              <a:rPr lang="zh-CN" altLang="en-US" sz="1600" dirty="0" smtClean="0"/>
              <a:t>本期项目主要包括电子运维及资源管理相关接口，</a:t>
            </a:r>
            <a:r>
              <a:rPr lang="en-US" altLang="zh-CN" sz="1600" dirty="0" smtClean="0"/>
              <a:t>其中集团与省分需配合进行接口改造的是下图中4a~4d，5a、5b部分接口</a:t>
            </a:r>
            <a:r>
              <a:rPr lang="zh-CN" altLang="en-US" sz="1600" dirty="0" smtClean="0"/>
              <a:t>。</a:t>
            </a:r>
            <a:endParaRPr lang="zh-CN" alt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565503"/>
            <a:ext cx="8712968" cy="517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58383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685800" y="2967087"/>
            <a:ext cx="7772400" cy="1470025"/>
          </a:xfrm>
        </p:spPr>
        <p:txBody>
          <a:bodyPr/>
          <a:lstStyle/>
          <a:p>
            <a:r>
              <a:rPr lang="zh-CN" altLang="en-US" dirty="0" smtClean="0"/>
              <a:t>谢谢</a:t>
            </a:r>
            <a:r>
              <a:rPr lang="en-US" altLang="zh-CN" dirty="0" smtClean="0"/>
              <a:t>!</a:t>
            </a:r>
            <a:endParaRPr lang="zh-CN" altLang="en-US" dirty="0"/>
          </a:p>
        </p:txBody>
      </p:sp>
    </p:spTree>
    <p:extLst>
      <p:ext uri="{BB962C8B-B14F-4D97-AF65-F5344CB8AC3E}">
        <p14:creationId xmlns:p14="http://schemas.microsoft.com/office/powerpoint/2010/main" val="326531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电子运维</a:t>
            </a:r>
            <a:r>
              <a:rPr lang="en-US" altLang="zh-CN" dirty="0" smtClean="0"/>
              <a:t>-</a:t>
            </a:r>
            <a:r>
              <a:rPr lang="en-US" altLang="zh-CN" dirty="0" err="1" smtClean="0"/>
              <a:t>集团各网管相关服务</a:t>
            </a:r>
            <a:endParaRPr lang="zh-CN" altLang="en-US" dirty="0"/>
          </a:p>
        </p:txBody>
      </p:sp>
      <p:sp>
        <p:nvSpPr>
          <p:cNvPr id="4" name="TextBox 3"/>
          <p:cNvSpPr txBox="1"/>
          <p:nvPr/>
        </p:nvSpPr>
        <p:spPr>
          <a:xfrm>
            <a:off x="179513" y="980728"/>
            <a:ext cx="8712968" cy="1077218"/>
          </a:xfrm>
          <a:prstGeom prst="rect">
            <a:avLst/>
          </a:prstGeom>
          <a:noFill/>
        </p:spPr>
        <p:txBody>
          <a:bodyPr wrap="square" rtlCol="0">
            <a:spAutoFit/>
          </a:bodyPr>
          <a:lstStyle/>
          <a:p>
            <a:pPr indent="355600"/>
            <a:r>
              <a:rPr lang="zh-CN" altLang="en-US" sz="1600" dirty="0" smtClean="0"/>
              <a:t>电子运维相关，集团各网管相关的</a:t>
            </a:r>
            <a:r>
              <a:rPr lang="en-US" altLang="zh-CN" sz="1600" dirty="0" smtClean="0"/>
              <a:t>服务共8个，其中EOM提供6个服务，由各网管调用，实现网络告警、业务告警的导入及清除通知，手工派单的登录鉴权以及智能巡检结果导入，各网管系统均需提供一个服务供EOM使用，用于告警单状态的变更通知，网管提供的服务配套一个路由服务由ESB封装实现</a:t>
            </a:r>
            <a:r>
              <a:rPr lang="zh-CN" altLang="en-US" sz="1600" dirty="0" smtClean="0"/>
              <a:t>。</a:t>
            </a:r>
            <a:endParaRPr lang="zh-CN" alt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94731"/>
            <a:ext cx="8568953"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290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a:t>
            </a:r>
            <a:r>
              <a:rPr lang="en-US" altLang="zh-CN" dirty="0" smtClean="0"/>
              <a:t>-</a:t>
            </a:r>
            <a:r>
              <a:rPr lang="en-US" altLang="zh-CN" dirty="0" err="1" smtClean="0"/>
              <a:t>集团各网管相关服务</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420888"/>
            <a:ext cx="8712968"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3" y="980728"/>
            <a:ext cx="8712968" cy="1323439"/>
          </a:xfrm>
          <a:prstGeom prst="rect">
            <a:avLst/>
          </a:prstGeom>
          <a:noFill/>
        </p:spPr>
        <p:txBody>
          <a:bodyPr wrap="square" rtlCol="0">
            <a:spAutoFit/>
          </a:bodyPr>
          <a:lstStyle/>
          <a:p>
            <a:pPr indent="355600"/>
            <a:r>
              <a:rPr lang="zh-CN" altLang="en-US" sz="1600" dirty="0" smtClean="0"/>
              <a:t>资源相关服务</a:t>
            </a:r>
            <a:r>
              <a:rPr lang="en-US" altLang="zh-CN" sz="1600" dirty="0" smtClean="0"/>
              <a:t>，分为3类服务，其一是集团网管与资源间资源实体的批量同步服务(ODI)，</a:t>
            </a:r>
            <a:r>
              <a:rPr lang="en-US" altLang="zh-CN" sz="1600" dirty="0" err="1" smtClean="0"/>
              <a:t>其二是集团网管与资源间的资源实体实时查询服务</a:t>
            </a:r>
            <a:r>
              <a:rPr lang="en-US" altLang="zh-CN" sz="1600" dirty="0" smtClean="0"/>
              <a:t>(</a:t>
            </a:r>
            <a:r>
              <a:rPr lang="en-US" altLang="zh-CN" sz="1600" dirty="0" err="1" smtClean="0"/>
              <a:t>通用型服务及子服务</a:t>
            </a:r>
            <a:r>
              <a:rPr lang="en-US" altLang="zh-CN" sz="1600" dirty="0" smtClean="0"/>
              <a:t>)，</a:t>
            </a:r>
            <a:r>
              <a:rPr lang="en-US" altLang="zh-CN" sz="1600" dirty="0" err="1" smtClean="0"/>
              <a:t>其三是集团网管与资源间的变更通知服务</a:t>
            </a:r>
            <a:r>
              <a:rPr lang="en-US" altLang="zh-CN" sz="1600" dirty="0" smtClean="0"/>
              <a:t>(</a:t>
            </a:r>
            <a:r>
              <a:rPr lang="en-US" altLang="zh-CN" sz="1600" dirty="0" err="1" smtClean="0"/>
              <a:t>Webservice</a:t>
            </a:r>
            <a:r>
              <a:rPr lang="en-US" altLang="zh-CN" sz="1600" dirty="0" smtClean="0"/>
              <a:t>)</a:t>
            </a:r>
            <a:r>
              <a:rPr lang="zh-CN" altLang="en-US" sz="1600" dirty="0" smtClean="0"/>
              <a:t>。因资源实体种类较多，服务数量较大，集团</a:t>
            </a:r>
            <a:r>
              <a:rPr lang="zh-CN" altLang="en-US" sz="1600" dirty="0"/>
              <a:t>各网管系统相关的</a:t>
            </a:r>
            <a:r>
              <a:rPr lang="zh-CN" altLang="en-US" sz="1600" dirty="0" smtClean="0"/>
              <a:t>服务共有</a:t>
            </a:r>
            <a:r>
              <a:rPr lang="en-US" altLang="zh-CN" sz="1600" dirty="0"/>
              <a:t>265</a:t>
            </a:r>
            <a:r>
              <a:rPr lang="en-US" altLang="zh-CN" sz="1600" dirty="0" smtClean="0"/>
              <a:t>个(ODI：94，通用型服务</a:t>
            </a:r>
            <a:r>
              <a:rPr lang="zh-CN" altLang="en-US" sz="1600" dirty="0" smtClean="0"/>
              <a:t>：</a:t>
            </a:r>
            <a:r>
              <a:rPr lang="en-US" altLang="zh-CN" sz="1600" dirty="0" smtClean="0"/>
              <a:t>11</a:t>
            </a:r>
            <a:r>
              <a:rPr lang="zh-CN" altLang="en-US" sz="1600" dirty="0" smtClean="0"/>
              <a:t>，子服务：</a:t>
            </a:r>
            <a:r>
              <a:rPr lang="en-US" altLang="zh-CN" sz="1600" dirty="0" smtClean="0"/>
              <a:t>142</a:t>
            </a:r>
            <a:r>
              <a:rPr lang="zh-CN" altLang="en-US" sz="1600" dirty="0" smtClean="0"/>
              <a:t>，资源变更通知等</a:t>
            </a:r>
            <a:r>
              <a:rPr lang="en-US" altLang="zh-CN" sz="1600" dirty="0" smtClean="0"/>
              <a:t>：18)。</a:t>
            </a:r>
            <a:r>
              <a:rPr lang="en-US" altLang="zh-CN" sz="1600" dirty="0" err="1" smtClean="0"/>
              <a:t>集团传输网管与资源间通过文件实现资源实体的批量同步</a:t>
            </a:r>
            <a:r>
              <a:rPr lang="en-US" altLang="zh-CN" sz="1600" dirty="0" smtClean="0"/>
              <a:t>。</a:t>
            </a:r>
            <a:endParaRPr lang="zh-CN" altLang="en-US" sz="1600" dirty="0"/>
          </a:p>
        </p:txBody>
      </p:sp>
    </p:spTree>
    <p:extLst>
      <p:ext uri="{BB962C8B-B14F-4D97-AF65-F5344CB8AC3E}">
        <p14:creationId xmlns:p14="http://schemas.microsoft.com/office/powerpoint/2010/main" val="7052087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电子运维</a:t>
            </a:r>
            <a:r>
              <a:rPr lang="en-US" altLang="zh-CN" dirty="0" smtClean="0"/>
              <a:t>-</a:t>
            </a:r>
            <a:r>
              <a:rPr lang="en-US" altLang="zh-CN" dirty="0" err="1" smtClean="0"/>
              <a:t>省分提供服务</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68111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9513" y="980728"/>
            <a:ext cx="8712968" cy="584775"/>
          </a:xfrm>
          <a:prstGeom prst="rect">
            <a:avLst/>
          </a:prstGeom>
          <a:noFill/>
        </p:spPr>
        <p:txBody>
          <a:bodyPr wrap="square" rtlCol="0">
            <a:spAutoFit/>
          </a:bodyPr>
          <a:lstStyle/>
          <a:p>
            <a:pPr indent="355600"/>
            <a:r>
              <a:rPr lang="zh-CN" altLang="en-US" sz="1600" dirty="0" smtClean="0"/>
              <a:t>电子运维相关，省分需提供</a:t>
            </a:r>
            <a:r>
              <a:rPr lang="en-US" altLang="zh-CN" sz="1600" dirty="0" smtClean="0"/>
              <a:t>8个服务，其中CSS提供4个，各网管提供1个，CRM3个，CRM相关的3个服务为数据集成，其它5个为实时集成的消息服务</a:t>
            </a:r>
            <a:r>
              <a:rPr lang="zh-CN" altLang="en-US" sz="1600" dirty="0" smtClean="0"/>
              <a:t>。</a:t>
            </a:r>
            <a:endParaRPr lang="zh-CN" alt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87" y="5035748"/>
            <a:ext cx="8766397" cy="177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1520" y="4716433"/>
            <a:ext cx="8712968" cy="338554"/>
          </a:xfrm>
          <a:prstGeom prst="rect">
            <a:avLst/>
          </a:prstGeom>
          <a:noFill/>
        </p:spPr>
        <p:txBody>
          <a:bodyPr wrap="square" rtlCol="0">
            <a:spAutoFit/>
          </a:bodyPr>
          <a:lstStyle/>
          <a:p>
            <a:r>
              <a:rPr lang="zh-CN" altLang="en-US" sz="1600" dirty="0" smtClean="0"/>
              <a:t>省分提供的</a:t>
            </a:r>
            <a:r>
              <a:rPr lang="en-US" altLang="zh-CN" sz="1600" dirty="0" err="1" smtClean="0"/>
              <a:t>WebService服务，均配套路由服务，路由服务由ESB提供</a:t>
            </a:r>
            <a:r>
              <a:rPr lang="en-US" altLang="zh-CN" sz="1600" dirty="0" smtClean="0"/>
              <a:t>。</a:t>
            </a:r>
            <a:endParaRPr lang="zh-CN" altLang="en-US" sz="1600" dirty="0"/>
          </a:p>
        </p:txBody>
      </p:sp>
    </p:spTree>
    <p:extLst>
      <p:ext uri="{BB962C8B-B14F-4D97-AF65-F5344CB8AC3E}">
        <p14:creationId xmlns:p14="http://schemas.microsoft.com/office/powerpoint/2010/main" val="215254704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电子运维</a:t>
            </a:r>
            <a:r>
              <a:rPr lang="en-US" altLang="zh-CN" dirty="0" smtClean="0"/>
              <a:t>-</a:t>
            </a:r>
            <a:r>
              <a:rPr lang="en-US" altLang="zh-CN" dirty="0" err="1" smtClean="0"/>
              <a:t>省分消费</a:t>
            </a:r>
            <a:endParaRPr lang="zh-CN" altLang="en-US" dirty="0"/>
          </a:p>
        </p:txBody>
      </p:sp>
      <p:sp>
        <p:nvSpPr>
          <p:cNvPr id="5" name="TextBox 4"/>
          <p:cNvSpPr txBox="1"/>
          <p:nvPr/>
        </p:nvSpPr>
        <p:spPr>
          <a:xfrm>
            <a:off x="179513" y="980728"/>
            <a:ext cx="8712968" cy="830997"/>
          </a:xfrm>
          <a:prstGeom prst="rect">
            <a:avLst/>
          </a:prstGeom>
          <a:noFill/>
        </p:spPr>
        <p:txBody>
          <a:bodyPr wrap="square" rtlCol="0">
            <a:spAutoFit/>
          </a:bodyPr>
          <a:lstStyle/>
          <a:p>
            <a:pPr indent="355600"/>
            <a:r>
              <a:rPr lang="zh-CN" altLang="en-US" sz="1600" dirty="0" smtClean="0"/>
              <a:t>电子运维相关，省分需消费</a:t>
            </a:r>
            <a:r>
              <a:rPr lang="en-US" altLang="zh-CN" sz="1600" dirty="0" smtClean="0"/>
              <a:t>11个服务，均为Webservice服务，其中省分专业网管及客户网管各消费电子运维两个告警派单的服务，各网管需要调用电子运维智能巡检结果导入服务，客服系统需要调用电子运维6个服务</a:t>
            </a:r>
            <a:r>
              <a:rPr lang="zh-CN" altLang="en-US" sz="1600" dirty="0" smtClean="0"/>
              <a:t>。</a:t>
            </a:r>
            <a:endParaRPr lang="zh-CN" alt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16832"/>
            <a:ext cx="8857151" cy="435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64186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vg0GiP.jFk.4_Pp.fgqCuw"/>
</p:tagLst>
</file>

<file path=ppt/theme/theme1.xml><?xml version="1.0" encoding="utf-8"?>
<a:theme xmlns:a="http://schemas.openxmlformats.org/drawingml/2006/main" name="Theme1">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Arial" charset="0"/>
            <a:ea typeface="宋体" charset="-122"/>
          </a:defRPr>
        </a:defPPr>
      </a:lstStyle>
    </a:spDef>
    <a:lnDef>
      <a:spPr bwMode="auto">
        <a:solidFill>
          <a:schemeClr val="bg1"/>
        </a:solidFill>
        <a:ln w="9525" cap="flat" cmpd="sng" algn="ctr">
          <a:solidFill>
            <a:schemeClr val="tx1"/>
          </a:solidFill>
          <a:prstDash val="solid"/>
          <a:round/>
          <a:headEnd type="none" w="med" len="med"/>
          <a:tailEnd type="arrow"/>
        </a:ln>
        <a:effectLst/>
      </a:spPr>
      <a:body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模版">
  <a:themeElements>
    <a:clrScheme name="1_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triangle" w="med" len="med"/>
        </a:ln>
      </a:spPr>
      <a:bodyPr vert="horz" wrap="square" lIns="91440" tIns="45720" rIns="91440" bIns="45720" numCol="1" rtlCol="0" anchor="t" anchorCtr="0" compatLnSpc="1">
        <a:prstTxWarp prst="textNoShape">
          <a:avLst/>
        </a:prstTxWarp>
      </a:bodyPr>
      <a:lstStyle>
        <a:defPPr marL="342900" marR="0" indent="-342900" defTabSz="914400" rtl="0" eaLnBrk="1" fontAlgn="base" latinLnBrk="0" hangingPunct="1">
          <a:lnSpc>
            <a:spcPct val="100000"/>
          </a:lnSpc>
          <a:spcBef>
            <a:spcPct val="100000"/>
          </a:spcBef>
          <a:spcAft>
            <a:spcPct val="0"/>
          </a:spcAft>
          <a:buClrTx/>
          <a:buSzTx/>
          <a:tabLst/>
          <a:defRPr kumimoji="0" sz="1400" b="1" i="0" u="none" strike="noStrike" cap="none" normalizeH="0" baseline="0" dirty="0" smtClean="0">
            <a:ln>
              <a:noFill/>
            </a:ln>
            <a:solidFill>
              <a:schemeClr val="tx1"/>
            </a:solidFill>
            <a:effectLst/>
            <a:latin typeface="楷体_GB2312" pitchFamily="49" charset="-122"/>
            <a:ea typeface="楷体_GB2312" pitchFamily="49" charset="-122"/>
          </a:defRPr>
        </a:defPPr>
      </a:lstStyle>
      <a:style>
        <a:lnRef idx="2">
          <a:schemeClr val="accent1"/>
        </a:lnRef>
        <a:fillRef idx="1">
          <a:schemeClr val="lt1"/>
        </a:fillRef>
        <a:effectRef idx="0">
          <a:schemeClr val="accent1"/>
        </a:effectRef>
        <a:fontRef idx="minor">
          <a:schemeClr val="dk1"/>
        </a:fontRef>
      </a:style>
    </a:spDef>
    <a:lnDef>
      <a:spPr bwMode="auto">
        <a:ln w="12700">
          <a:headEnd type="none" w="med" len="med"/>
          <a:tailEnd type="triangle" w="med" len="med"/>
        </a:ln>
      </a:spPr>
      <a:bodyPr/>
      <a:lstStyle/>
      <a:style>
        <a:lnRef idx="1">
          <a:schemeClr val="accent4"/>
        </a:lnRef>
        <a:fillRef idx="0">
          <a:schemeClr val="accent4"/>
        </a:fillRef>
        <a:effectRef idx="0">
          <a:schemeClr val="accent4"/>
        </a:effectRef>
        <a:fontRef idx="minor">
          <a:schemeClr val="tx1"/>
        </a:fontRef>
      </a:style>
    </a:lnDef>
  </a:objectDefaults>
  <a:extraClrSchemeLst>
    <a:extraClrScheme>
      <a:clrScheme name="1_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Arial" charset="0"/>
            <a:ea typeface="宋体" charset="-122"/>
          </a:defRPr>
        </a:defPPr>
      </a:lstStyle>
    </a:spDef>
    <a:lnDef>
      <a:spPr bwMode="auto">
        <a:solidFill>
          <a:schemeClr val="bg1"/>
        </a:solidFill>
        <a:ln w="9525" cap="flat" cmpd="sng" algn="ctr">
          <a:solidFill>
            <a:schemeClr val="tx1"/>
          </a:solidFill>
          <a:prstDash val="solid"/>
          <a:round/>
          <a:headEnd type="none" w="med" len="med"/>
          <a:tailEnd type="arrow"/>
        </a:ln>
        <a:effectLst/>
      </a:spPr>
      <a:body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1-04_Light_HP_Template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themeOverride>
</file>

<file path=docProps/app.xml><?xml version="1.0" encoding="utf-8"?>
<Properties xmlns="http://schemas.openxmlformats.org/officeDocument/2006/extended-properties" xmlns:vt="http://schemas.openxmlformats.org/officeDocument/2006/docPropsVTypes">
  <Template>Theme1</Template>
  <TotalTime>15371</TotalTime>
  <Words>5028</Words>
  <Application>Microsoft Office PowerPoint</Application>
  <PresentationFormat>全屏显示(4:3)</PresentationFormat>
  <Paragraphs>772</Paragraphs>
  <Slides>50</Slides>
  <Notes>1</Notes>
  <HiddenSlides>0</HiddenSlides>
  <MMClips>0</MMClips>
  <ScaleCrop>false</ScaleCrop>
  <HeadingPairs>
    <vt:vector size="4" baseType="variant">
      <vt:variant>
        <vt:lpstr>主题</vt:lpstr>
      </vt:variant>
      <vt:variant>
        <vt:i4>3</vt:i4>
      </vt:variant>
      <vt:variant>
        <vt:lpstr>幻灯片标题</vt:lpstr>
      </vt:variant>
      <vt:variant>
        <vt:i4>50</vt:i4>
      </vt:variant>
    </vt:vector>
  </HeadingPairs>
  <TitlesOfParts>
    <vt:vector size="53" baseType="lpstr">
      <vt:lpstr>Theme1</vt:lpstr>
      <vt:lpstr>1_模版</vt:lpstr>
      <vt:lpstr>6_Office 主题</vt:lpstr>
      <vt:lpstr>中国联通U-Cloud项目 接口服务配套改造</vt:lpstr>
      <vt:lpstr>U-Cloud项目建设内容</vt:lpstr>
      <vt:lpstr>中兴ESB组支持人员</vt:lpstr>
      <vt:lpstr>目录</vt:lpstr>
      <vt:lpstr>本期ESB配套改造接口</vt:lpstr>
      <vt:lpstr>电子运维-集团各网管相关服务</vt:lpstr>
      <vt:lpstr>资源-集团各网管相关服务</vt:lpstr>
      <vt:lpstr>电子运维-省分提供服务</vt:lpstr>
      <vt:lpstr>电子运维-省分消费</vt:lpstr>
      <vt:lpstr>资源管理-省分提供</vt:lpstr>
      <vt:lpstr>资源管理-省分消费</vt:lpstr>
      <vt:lpstr>目录</vt:lpstr>
      <vt:lpstr>U-Cloud项目互联集成架构</vt:lpstr>
      <vt:lpstr>U-Cloud互联技术概述</vt:lpstr>
      <vt:lpstr>U-Cloud省接口机部署示意图及软硬件要求</vt:lpstr>
      <vt:lpstr>集团与省基于消息集成的互联方案</vt:lpstr>
      <vt:lpstr>集团与省基于数据集成的互联方案</vt:lpstr>
      <vt:lpstr>集团与省分工流程</vt:lpstr>
      <vt:lpstr>目录</vt:lpstr>
      <vt:lpstr>电子运维实施总体计划</vt:lpstr>
      <vt:lpstr>资源应用实施总体计划</vt:lpstr>
      <vt:lpstr>配套改造关键时间点</vt:lpstr>
      <vt:lpstr>目录</vt:lpstr>
      <vt:lpstr>ESB服务开发总体流程</vt:lpstr>
      <vt:lpstr>ESB服务开发总体流程说明</vt:lpstr>
      <vt:lpstr>提供Webservice服务流程说明</vt:lpstr>
      <vt:lpstr>消费Webservice服务流程说明</vt:lpstr>
      <vt:lpstr>ODI服务开发流程说明</vt:lpstr>
      <vt:lpstr>目录</vt:lpstr>
      <vt:lpstr>ESB业务服务相关文档清单</vt:lpstr>
      <vt:lpstr>文档下载地址</vt:lpstr>
      <vt:lpstr>集成互联方案</vt:lpstr>
      <vt:lpstr>ESB服务总体说明</vt:lpstr>
      <vt:lpstr>ESB业务服务清单</vt:lpstr>
      <vt:lpstr>服务与接口需求追踪关系</vt:lpstr>
      <vt:lpstr>服务规范文档</vt:lpstr>
      <vt:lpstr>服务开发指南</vt:lpstr>
      <vt:lpstr>WSDL及建表脚本</vt:lpstr>
      <vt:lpstr>服务模拟器使用指南</vt:lpstr>
      <vt:lpstr>代理服务生产器-省分</vt:lpstr>
      <vt:lpstr>目录</vt:lpstr>
      <vt:lpstr>Webservice服务交互及测试</vt:lpstr>
      <vt:lpstr>ODI服务交互及测试</vt:lpstr>
      <vt:lpstr>厂商信息反馈</vt:lpstr>
      <vt:lpstr>相关服务开发计划反馈</vt:lpstr>
      <vt:lpstr>Webservice信息反馈</vt:lpstr>
      <vt:lpstr>数据库信息反馈</vt:lpstr>
      <vt:lpstr>准入测试</vt:lpstr>
      <vt:lpstr>申请集成测试所需提交的文档清单</vt:lpstr>
      <vt:lpstr>谢谢!</vt:lpstr>
    </vt:vector>
  </TitlesOfParts>
  <Manager>Eric Alan Pais</Manager>
  <Company>Hewlett-Packard GDIC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PMR -Development</dc:title>
  <dc:subject>IQMS</dc:subject>
  <dc:creator>SEPG</dc:creator>
  <cp:keywords>Template</cp:keywords>
  <cp:lastModifiedBy>lichaogang</cp:lastModifiedBy>
  <cp:revision>1062</cp:revision>
  <dcterms:created xsi:type="dcterms:W3CDTF">2004-03-06T15:23:11Z</dcterms:created>
  <dcterms:modified xsi:type="dcterms:W3CDTF">2013-01-16T14:40:33Z</dcterms:modified>
  <cp:category>Template</cp:category>
</cp:coreProperties>
</file>