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763"/>
    <a:srgbClr val="3D85C6"/>
    <a:srgbClr val="6FA8DC"/>
    <a:srgbClr val="3E8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855A-89FE-4F95-A373-83CC97750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7FBEA-69D4-4379-82A3-81C4CD0E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2589-6915-453C-BC72-8EFFDAA65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E199-0763-4BAB-898F-D3926407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BC89-313B-4C3C-87B8-EE20B20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037C-BC02-41DC-90DB-CE7C09E0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86476-467F-4B6C-B76E-3195926DF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01242-C916-42DE-BD82-5541C976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8203-2463-4F75-AD6B-65ED8C99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9EAB-7698-474F-BCA3-16677E41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D97D2-FB8D-48EE-9A35-F9711F8A0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303C5-A35D-4170-B42B-135F34D5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94CE-CFA7-41E1-9D09-4207E931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748B-050B-48A9-95AB-E2DDAD09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34FFB-3191-46F1-80AE-D51CE117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04C-4208-4BB0-9A6D-4573A856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2F19-4097-470B-A123-767527FEB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12067-995B-499E-B8E2-14D0EBDB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BA98-CEB8-432C-97CA-7090CC6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B18EA-5C05-4983-B157-AFC17867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7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A4CC-A821-4661-9C8C-EE28EC1A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7F1C3-0F35-4278-B482-7B728AA05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3A4B-B82C-45AC-A7DD-30E23CE5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D130-D178-4C92-B302-D1A827B6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A2C68-8DD6-4255-B390-F9C2E6A7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EC3F-354F-42A2-904C-2AAD265A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1608-61F5-4493-8D5C-62BB5520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90C13-D255-4EDB-9FEF-5371EA2CE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3CB38-6E7E-41FB-A19C-9B4AB623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A99D-42F8-4423-9A47-A2815ADDA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66F59-F6A9-4F3F-839B-D5E06DDF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4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8DD6-0ACD-41B9-B99F-1A4C1FB0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A324-BE93-4847-B31D-4F16EF6DA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0684-FCBC-40F8-AAD7-DD4F656E2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DE24C-8277-4DBA-944A-1F58219F4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3617D-BE7F-43E2-A6D1-B84E8C7BD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16AB2-C375-483B-A5FF-4BAEC37C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3C543-0B4E-4F19-ADD9-8AD389D8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3A284-EF31-4119-B013-7BE87554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6ABF-419A-4E09-96C5-01E7AC40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34935-9843-4B96-994E-84F41323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27792-6A9D-430A-A341-026799A2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D1F4F-BEEE-429F-A7B3-3A066F53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B1768-2682-44BA-B1E5-8A379D10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57DFA-D1D3-4618-92B4-8AC855C3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D0324-EE11-43E1-AA34-65D924DD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8840-34A7-4F2C-A597-67794581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FCD9D-1575-4D62-A564-25FFB91B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26DD5-625B-4E72-9655-725AC88F1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1C883-BE75-49F4-9A25-BD31EA1F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D4F6D-0608-4EB1-8443-90D427D8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881D7-DAED-44F6-BBBA-BB96747E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2C28-054B-4394-B605-8C1A3A0A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C002C-E232-45ED-907B-0D98282CD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91550-E5AD-4652-AF5F-B3053511F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48714-02DF-406D-8547-F1BA8469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6B703-0A61-4729-AB82-DD543909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FB1ED-C2B7-4474-8FB6-A108188F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9ADC5-11C4-4770-80C1-4A61B168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EB315-1000-4025-B29B-CF3826414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9BAB-8103-43D1-9C06-CB227E05E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3126C-6D42-40A5-ABF7-BBB04ADA62F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F1F10-23CE-4F23-A9BE-F4DC71E1F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710A6-E11E-41CA-B9CC-0A41C31EC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AB8DA-4DF1-4082-9D5D-DC5AFB91C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8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A8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0F0E-BA4F-42A1-821A-1E3BB6F3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013" y="684203"/>
            <a:ext cx="9144000" cy="1831993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Montserrat" panose="02000505000000020004" pitchFamily="2" charset="0"/>
              </a:rPr>
              <a:t>USING CSS TO STYLE </a:t>
            </a:r>
            <a:br>
              <a:rPr lang="en-US" sz="6600" dirty="0">
                <a:solidFill>
                  <a:schemeClr val="bg1"/>
                </a:solidFill>
                <a:latin typeface="Montserrat" panose="02000505000000020004" pitchFamily="2" charset="0"/>
              </a:rPr>
            </a:br>
            <a:r>
              <a:rPr lang="en-US" sz="6600" dirty="0">
                <a:solidFill>
                  <a:schemeClr val="bg1"/>
                </a:solidFill>
                <a:latin typeface="Montserrat" panose="02000505000000020004" pitchFamily="2" charset="0"/>
              </a:rPr>
              <a:t>THE PDF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A9383-546C-4370-8417-8F0406D38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013" y="5300642"/>
            <a:ext cx="4980495" cy="672515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Oxygen Users Meetup, Prague, 2018</a:t>
            </a:r>
          </a:p>
          <a:p>
            <a:pPr algn="l"/>
            <a:r>
              <a:rPr lang="en-US" sz="1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 2018 </a:t>
            </a:r>
            <a:r>
              <a:rPr lang="en-US" sz="1600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Syncro</a:t>
            </a:r>
            <a:r>
              <a:rPr lang="en-US" sz="1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Soft SRL. All rights reserved.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1602E0-F3F2-4C18-BC4C-5C0DF33B265F}"/>
              </a:ext>
            </a:extLst>
          </p:cNvPr>
          <p:cNvSpPr/>
          <p:nvPr/>
        </p:nvSpPr>
        <p:spPr>
          <a:xfrm>
            <a:off x="0" y="6033155"/>
            <a:ext cx="12192000" cy="824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A78DB-BBAB-43A6-9678-8DB050F2B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687" y="6093152"/>
            <a:ext cx="2400300" cy="70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8654A-85FD-4839-B51B-D289F9762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13" y="6093152"/>
            <a:ext cx="1562100" cy="70485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8F36478-2A1B-4264-88ED-5DD2CD8463D8}"/>
              </a:ext>
            </a:extLst>
          </p:cNvPr>
          <p:cNvSpPr txBox="1">
            <a:spLocks/>
          </p:cNvSpPr>
          <p:nvPr/>
        </p:nvSpPr>
        <p:spPr>
          <a:xfrm>
            <a:off x="685013" y="3047304"/>
            <a:ext cx="6147848" cy="129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Radu </a:t>
            </a:r>
            <a:r>
              <a:rPr lang="fr-FR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Coravu</a:t>
            </a:r>
            <a:r>
              <a:rPr lang="fr-FR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fr-FR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Syncro</a:t>
            </a:r>
            <a:r>
              <a:rPr lang="fr-FR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Soft</a:t>
            </a:r>
          </a:p>
          <a:p>
            <a:pPr algn="l"/>
            <a:r>
              <a:rPr lang="fr-FR" sz="1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radu_coravu@oxygenxml.com</a:t>
            </a:r>
          </a:p>
          <a:p>
            <a:pPr algn="l"/>
            <a:r>
              <a:rPr lang="fr-FR" sz="1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</a:t>
            </a:r>
            <a:r>
              <a:rPr lang="fr-FR" sz="1600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radu_coravu</a:t>
            </a:r>
            <a:r>
              <a:rPr lang="fr-FR" sz="1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1600" dirty="0">
              <a:solidFill>
                <a:srgbClr val="07376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F6B45E-3C1A-46AD-8732-D65A5DD2C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12" y="8582"/>
            <a:ext cx="3692479" cy="60245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269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ADFED7E-5CD9-4857-914E-85C3822CEA1A}"/>
              </a:ext>
            </a:extLst>
          </p:cNvPr>
          <p:cNvSpPr/>
          <p:nvPr/>
        </p:nvSpPr>
        <p:spPr>
          <a:xfrm>
            <a:off x="0" y="0"/>
            <a:ext cx="12192000" cy="646309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758FA-D370-40C5-BDB6-865AF8DC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559" y="77314"/>
            <a:ext cx="4231310" cy="520995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" panose="02000505000000020004" pitchFamily="2" charset="0"/>
                <a:ea typeface="Roboto" panose="02000000000000000000" pitchFamily="2" charset="0"/>
              </a:rPr>
              <a:t>Using CSS to Style the PDF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7BC8AD-9B46-449A-9AFB-3AC1724FA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8" y="0"/>
            <a:ext cx="2511605" cy="64630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AA1CBB7-60B8-414D-8DAE-D298D3581B9A}"/>
              </a:ext>
            </a:extLst>
          </p:cNvPr>
          <p:cNvSpPr/>
          <p:nvPr/>
        </p:nvSpPr>
        <p:spPr>
          <a:xfrm>
            <a:off x="2831184" y="1795219"/>
            <a:ext cx="7293203" cy="196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Fonturi</a:t>
            </a:r>
            <a:r>
              <a:rPr lang="en-US" sz="24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folosite</a:t>
            </a:r>
            <a:r>
              <a:rPr lang="en-US" sz="24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457200" lvl="0" indent="-330200">
              <a:lnSpc>
                <a:spcPct val="115000"/>
              </a:lnSpc>
              <a:spcBef>
                <a:spcPts val="600"/>
              </a:spcBef>
              <a:buClr>
                <a:srgbClr val="6FA8DC"/>
              </a:buClr>
              <a:buSzPct val="150000"/>
              <a:buChar char="▸"/>
            </a:pPr>
            <a:r>
              <a:rPr lang="en-US" dirty="0">
                <a:solidFill>
                  <a:srgbClr val="073763"/>
                </a:solidFill>
                <a:latin typeface="Montserrat" panose="02000505000000020004" pitchFamily="2" charset="0"/>
              </a:rPr>
              <a:t>Titles:</a:t>
            </a:r>
            <a:r>
              <a:rPr lang="en-US" dirty="0">
                <a:solidFill>
                  <a:srgbClr val="073763"/>
                </a:solidFill>
              </a:rPr>
              <a:t> </a:t>
            </a:r>
            <a:r>
              <a:rPr lang="en-US" b="1" dirty="0">
                <a:solidFill>
                  <a:srgbClr val="073763"/>
                </a:solidFill>
                <a:latin typeface="Montserrat" panose="02000505000000020004" pitchFamily="2" charset="0"/>
              </a:rPr>
              <a:t>Montserrat</a:t>
            </a:r>
          </a:p>
          <a:p>
            <a:pPr marL="457200" lvl="0" indent="-330200">
              <a:lnSpc>
                <a:spcPct val="115000"/>
              </a:lnSpc>
              <a:buClr>
                <a:srgbClr val="6FA8DC"/>
              </a:buClr>
              <a:buSzPct val="150000"/>
              <a:buChar char="▸"/>
            </a:pPr>
            <a:r>
              <a:rPr lang="en-US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Body:</a:t>
            </a:r>
            <a:r>
              <a:rPr lang="en-US" dirty="0">
                <a:solidFill>
                  <a:srgbClr val="073763"/>
                </a:solidFill>
              </a:rPr>
              <a:t> </a:t>
            </a:r>
            <a:r>
              <a:rPr lang="en-US" b="1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Roboto</a:t>
            </a:r>
            <a:endParaRPr lang="en-US" b="1" dirty="0">
              <a:solidFill>
                <a:srgbClr val="07376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n-US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 </a:t>
            </a:r>
            <a:r>
              <a:rPr lang="en-US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fonturi</a:t>
            </a:r>
            <a:r>
              <a:rPr lang="en-US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aici</a:t>
            </a:r>
            <a:r>
              <a:rPr lang="en-US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0">
              <a:lnSpc>
                <a:spcPct val="115000"/>
              </a:lnSpc>
              <a:spcBef>
                <a:spcPts val="600"/>
              </a:spcBef>
            </a:pPr>
            <a:r>
              <a:rPr lang="en-US" u="sng" dirty="0">
                <a:solidFill>
                  <a:srgbClr val="3D85C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https://fonts.google.com/?selection.family=Montserrat:700|Roboto</a:t>
            </a:r>
            <a:endParaRPr lang="en-US" dirty="0">
              <a:solidFill>
                <a:srgbClr val="3D85C6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AC3A9-2294-4DAB-9948-83FC11199D44}"/>
              </a:ext>
            </a:extLst>
          </p:cNvPr>
          <p:cNvSpPr/>
          <p:nvPr/>
        </p:nvSpPr>
        <p:spPr>
          <a:xfrm>
            <a:off x="2837469" y="4411173"/>
            <a:ext cx="84464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sz="2400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Culori</a:t>
            </a:r>
            <a:r>
              <a:rPr lang="en-US" sz="24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folosite</a:t>
            </a:r>
            <a:r>
              <a:rPr lang="en-US" sz="24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Light blue: </a:t>
            </a:r>
            <a:r>
              <a:rPr lang="en-US" b="1" dirty="0">
                <a:solidFill>
                  <a:srgbClr val="6FA8DC"/>
                </a:solidFill>
              </a:rPr>
              <a:t>111, 168, 220 </a:t>
            </a:r>
            <a:r>
              <a:rPr lang="en-US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 Medium blue: </a:t>
            </a:r>
            <a:r>
              <a:rPr lang="en-US" b="1" dirty="0">
                <a:solidFill>
                  <a:srgbClr val="3E85C7"/>
                </a:solidFill>
              </a:rPr>
              <a:t>62, 133, 199 </a:t>
            </a:r>
            <a:r>
              <a:rPr lang="en-US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 Dark blue: </a:t>
            </a:r>
            <a:r>
              <a:rPr lang="en-US" b="1" dirty="0">
                <a:solidFill>
                  <a:srgbClr val="073763"/>
                </a:solidFill>
              </a:rPr>
              <a:t>7, 55, 99</a:t>
            </a:r>
          </a:p>
          <a:p>
            <a:pPr lvl="0">
              <a:spcBef>
                <a:spcPts val="600"/>
              </a:spcBef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11B66-96C9-43C7-99DC-4A4F55D029C8}"/>
              </a:ext>
            </a:extLst>
          </p:cNvPr>
          <p:cNvSpPr/>
          <p:nvPr/>
        </p:nvSpPr>
        <p:spPr>
          <a:xfrm>
            <a:off x="3393648" y="5477803"/>
            <a:ext cx="1432874" cy="433634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8BD6B-9AD3-49C3-AB06-A87F4FCF62CE}"/>
              </a:ext>
            </a:extLst>
          </p:cNvPr>
          <p:cNvSpPr/>
          <p:nvPr/>
        </p:nvSpPr>
        <p:spPr>
          <a:xfrm>
            <a:off x="6063001" y="5475080"/>
            <a:ext cx="1432874" cy="433634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141512-A9E4-4F7B-82A6-925176AAB27E}"/>
              </a:ext>
            </a:extLst>
          </p:cNvPr>
          <p:cNvSpPr/>
          <p:nvPr/>
        </p:nvSpPr>
        <p:spPr>
          <a:xfrm>
            <a:off x="8496692" y="5475079"/>
            <a:ext cx="1432874" cy="433634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D1B76A-B00C-4449-BC12-5A6B216FB522}"/>
              </a:ext>
            </a:extLst>
          </p:cNvPr>
          <p:cNvGrpSpPr/>
          <p:nvPr/>
        </p:nvGrpSpPr>
        <p:grpSpPr>
          <a:xfrm>
            <a:off x="0" y="746200"/>
            <a:ext cx="12288375" cy="646309"/>
            <a:chOff x="0" y="5788645"/>
            <a:chExt cx="12288375" cy="64630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220F6E-07F9-4113-AF32-6F4F765425ED}"/>
                </a:ext>
              </a:extLst>
            </p:cNvPr>
            <p:cNvSpPr/>
            <p:nvPr/>
          </p:nvSpPr>
          <p:spPr>
            <a:xfrm>
              <a:off x="0" y="5788645"/>
              <a:ext cx="12192000" cy="646309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Content Placeholder 6">
              <a:extLst>
                <a:ext uri="{FF2B5EF4-FFF2-40B4-BE49-F238E27FC236}">
                  <a16:creationId xmlns:a16="http://schemas.microsoft.com/office/drawing/2014/main" id="{52439963-A0FF-42CD-AB00-281500AB6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38" y="5788645"/>
              <a:ext cx="2511605" cy="646309"/>
            </a:xfrm>
            <a:prstGeom prst="rect">
              <a:avLst/>
            </a:prstGeom>
          </p:spPr>
        </p:pic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7B0D8E8A-0608-4ED0-A83A-F165A4385C3A}"/>
                </a:ext>
              </a:extLst>
            </p:cNvPr>
            <p:cNvSpPr txBox="1">
              <a:spLocks/>
            </p:cNvSpPr>
            <p:nvPr/>
          </p:nvSpPr>
          <p:spPr>
            <a:xfrm>
              <a:off x="7748830" y="5905084"/>
              <a:ext cx="4539545" cy="5209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bg1"/>
                  </a:solidFill>
                  <a:latin typeface="Montserrat" panose="02000505000000020004" pitchFamily="2" charset="0"/>
                  <a:ea typeface="Roboto" panose="02000000000000000000" pitchFamily="2" charset="0"/>
                </a:rPr>
                <a:t>Using CSS to Style the PDF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072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BCC1-D224-4D9B-B595-0ED95DA8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59" y="810703"/>
            <a:ext cx="11142482" cy="64631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73763"/>
                </a:solidFill>
                <a:latin typeface="Montserrat" panose="02000505000000020004" pitchFamily="2" charset="0"/>
              </a:rPr>
              <a:t>Problems with XSL-FO PDF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0016-979F-4A3F-BF0F-F69A6213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151" y="1825625"/>
            <a:ext cx="1049069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You need:</a:t>
            </a:r>
          </a:p>
          <a:p>
            <a:pPr>
              <a:lnSpc>
                <a:spcPct val="100000"/>
              </a:lnSpc>
            </a:pPr>
            <a:endParaRPr lang="en-US" sz="2600" dirty="0">
              <a:solidFill>
                <a:srgbClr val="07376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buClr>
                <a:srgbClr val="6FA8DC"/>
              </a:buClr>
            </a:pPr>
            <a:r>
              <a:rPr lang="en-US" sz="2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Good XSLT knowledge to make customizations</a:t>
            </a:r>
          </a:p>
          <a:p>
            <a:pPr>
              <a:lnSpc>
                <a:spcPct val="100000"/>
              </a:lnSpc>
              <a:buClr>
                <a:srgbClr val="6FA8DC"/>
              </a:buClr>
            </a:pPr>
            <a:endParaRPr lang="en-US" sz="2600" dirty="0">
              <a:solidFill>
                <a:srgbClr val="07376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buClr>
                <a:srgbClr val="6FA8DC"/>
              </a:buClr>
            </a:pPr>
            <a:r>
              <a:rPr lang="en-US" sz="2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Know how to create a plugin or a customization folder for the DITA OT</a:t>
            </a:r>
          </a:p>
          <a:p>
            <a:pPr>
              <a:lnSpc>
                <a:spcPct val="100000"/>
              </a:lnSpc>
              <a:buClr>
                <a:srgbClr val="6FA8DC"/>
              </a:buClr>
            </a:pPr>
            <a:endParaRPr lang="en-US" sz="2600" dirty="0">
              <a:solidFill>
                <a:srgbClr val="07376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buClr>
                <a:srgbClr val="6FA8DC"/>
              </a:buClr>
            </a:pPr>
            <a:r>
              <a:rPr lang="en-US" sz="2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Where to find various parameters and templates which need to be overwritten</a:t>
            </a:r>
          </a:p>
          <a:p>
            <a:pPr>
              <a:lnSpc>
                <a:spcPct val="100000"/>
              </a:lnSpc>
              <a:buClr>
                <a:srgbClr val="6FA8DC"/>
              </a:buClr>
            </a:pPr>
            <a:endParaRPr lang="en-US" sz="2600" dirty="0">
              <a:solidFill>
                <a:srgbClr val="07376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buClr>
                <a:srgbClr val="6FA8DC"/>
              </a:buClr>
            </a:pPr>
            <a:r>
              <a:rPr lang="en-US" sz="2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XSL-FO knowledge to make customizations</a:t>
            </a:r>
          </a:p>
          <a:p>
            <a:pPr>
              <a:lnSpc>
                <a:spcPct val="100000"/>
              </a:lnSpc>
              <a:buClr>
                <a:srgbClr val="6FA8DC"/>
              </a:buClr>
            </a:pPr>
            <a:endParaRPr lang="en-US" sz="2600" dirty="0">
              <a:solidFill>
                <a:srgbClr val="07376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buClr>
                <a:srgbClr val="6FA8DC"/>
              </a:buClr>
            </a:pPr>
            <a:r>
              <a:rPr lang="en-US" sz="2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Compatibility problems with various DITA OT versions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20CD77-A0AA-4001-A425-759657DB868F}"/>
              </a:ext>
            </a:extLst>
          </p:cNvPr>
          <p:cNvGrpSpPr/>
          <p:nvPr/>
        </p:nvGrpSpPr>
        <p:grpSpPr>
          <a:xfrm>
            <a:off x="0" y="1482"/>
            <a:ext cx="12288375" cy="646309"/>
            <a:chOff x="0" y="5788645"/>
            <a:chExt cx="12288375" cy="6463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5F0134-6F67-4E50-BD48-86D352CEC605}"/>
                </a:ext>
              </a:extLst>
            </p:cNvPr>
            <p:cNvSpPr/>
            <p:nvPr/>
          </p:nvSpPr>
          <p:spPr>
            <a:xfrm>
              <a:off x="0" y="5788645"/>
              <a:ext cx="12192000" cy="646309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6">
              <a:extLst>
                <a:ext uri="{FF2B5EF4-FFF2-40B4-BE49-F238E27FC236}">
                  <a16:creationId xmlns:a16="http://schemas.microsoft.com/office/drawing/2014/main" id="{51E6556C-A8B2-49DA-A20A-C631C0C7C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38" y="5788645"/>
              <a:ext cx="2511605" cy="646309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2AD7FCBA-B26A-40AD-BD48-75E6114AB09D}"/>
                </a:ext>
              </a:extLst>
            </p:cNvPr>
            <p:cNvSpPr txBox="1">
              <a:spLocks/>
            </p:cNvSpPr>
            <p:nvPr/>
          </p:nvSpPr>
          <p:spPr>
            <a:xfrm>
              <a:off x="7748830" y="5905084"/>
              <a:ext cx="4539545" cy="52099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bg1"/>
                  </a:solidFill>
                  <a:latin typeface="Montserrat" panose="02000505000000020004" pitchFamily="2" charset="0"/>
                  <a:ea typeface="Roboto" panose="02000000000000000000" pitchFamily="2" charset="0"/>
                </a:rPr>
                <a:t>Using CSS to Style the PDF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38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330">
            <a:extLst>
              <a:ext uri="{FF2B5EF4-FFF2-40B4-BE49-F238E27FC236}">
                <a16:creationId xmlns:a16="http://schemas.microsoft.com/office/drawing/2014/main" id="{57330F38-0969-4E42-B462-63954E528007}"/>
              </a:ext>
            </a:extLst>
          </p:cNvPr>
          <p:cNvSpPr txBox="1">
            <a:spLocks/>
          </p:cNvSpPr>
          <p:nvPr/>
        </p:nvSpPr>
        <p:spPr>
          <a:xfrm>
            <a:off x="2209949" y="975674"/>
            <a:ext cx="7772103" cy="130361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9000" dirty="0">
                <a:solidFill>
                  <a:srgbClr val="9FC5E8"/>
                </a:solidFill>
                <a:latin typeface="Montserrat" panose="02000505000000020004" pitchFamily="2" charset="0"/>
              </a:rPr>
              <a:t>THANK YOU!</a:t>
            </a:r>
          </a:p>
        </p:txBody>
      </p:sp>
      <p:sp>
        <p:nvSpPr>
          <p:cNvPr id="5" name="Shape 331">
            <a:extLst>
              <a:ext uri="{FF2B5EF4-FFF2-40B4-BE49-F238E27FC236}">
                <a16:creationId xmlns:a16="http://schemas.microsoft.com/office/drawing/2014/main" id="{6D2BA4EB-F787-4288-A19C-BDEAB8D461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374769" y="2869995"/>
            <a:ext cx="3639532" cy="829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 questions?</a:t>
            </a:r>
            <a:endParaRPr sz="3600" dirty="0">
              <a:solidFill>
                <a:srgbClr val="07376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Shape 331">
            <a:extLst>
              <a:ext uri="{FF2B5EF4-FFF2-40B4-BE49-F238E27FC236}">
                <a16:creationId xmlns:a16="http://schemas.microsoft.com/office/drawing/2014/main" id="{9A660822-AD41-4FDC-A9BC-793BD79EF4AE}"/>
              </a:ext>
            </a:extLst>
          </p:cNvPr>
          <p:cNvSpPr txBox="1">
            <a:spLocks/>
          </p:cNvSpPr>
          <p:nvPr/>
        </p:nvSpPr>
        <p:spPr>
          <a:xfrm>
            <a:off x="4590853" y="3835873"/>
            <a:ext cx="5619749" cy="19993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Radu Coravu</a:t>
            </a:r>
          </a:p>
          <a:p>
            <a:pPr marL="0" indent="0">
              <a:buNone/>
            </a:pPr>
            <a:r>
              <a:rPr lang="pl-PL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radu_coravu@oxygenxml.com</a:t>
            </a:r>
          </a:p>
          <a:p>
            <a:pPr marL="0" indent="0">
              <a:buNone/>
            </a:pPr>
            <a:r>
              <a:rPr lang="pl-PL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@radu_coravu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AEE3281-322D-4FA7-975D-2FC937986C06}"/>
              </a:ext>
            </a:extLst>
          </p:cNvPr>
          <p:cNvSpPr txBox="1">
            <a:spLocks/>
          </p:cNvSpPr>
          <p:nvPr/>
        </p:nvSpPr>
        <p:spPr>
          <a:xfrm>
            <a:off x="3988127" y="6397011"/>
            <a:ext cx="4215746" cy="355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© 2019 </a:t>
            </a:r>
            <a:r>
              <a:rPr lang="en-US" sz="1600" dirty="0" err="1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Syncro</a:t>
            </a:r>
            <a:r>
              <a:rPr lang="en-US" sz="1600" dirty="0">
                <a:solidFill>
                  <a:srgbClr val="07376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Soft SRL.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997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198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Roboto</vt:lpstr>
      <vt:lpstr>Office Theme</vt:lpstr>
      <vt:lpstr>USING CSS TO STYLE  THE PDF OUTPUT</vt:lpstr>
      <vt:lpstr>Using CSS to Style the PDF Output</vt:lpstr>
      <vt:lpstr>Problems with XSL-FO PDF generation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CSS TO STYLE  THE PDF OUTPUT</dc:title>
  <dc:creator>Dragos Cimpeanu</dc:creator>
  <cp:lastModifiedBy>Dragos Cimpeanu</cp:lastModifiedBy>
  <cp:revision>21</cp:revision>
  <dcterms:created xsi:type="dcterms:W3CDTF">2018-01-23T09:34:01Z</dcterms:created>
  <dcterms:modified xsi:type="dcterms:W3CDTF">2019-06-05T12:26:42Z</dcterms:modified>
</cp:coreProperties>
</file>