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5" d="100"/>
          <a:sy n="75" d="100"/>
        </p:scale>
        <p:origin x="2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F966-A306-47CC-9AF7-219252D2ED6E}" type="datetimeFigureOut">
              <a:rPr lang="ro-RO" smtClean="0"/>
              <a:t>05.01.2021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29B4-85FA-4921-9A47-417F70C2C33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3226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F966-A306-47CC-9AF7-219252D2ED6E}" type="datetimeFigureOut">
              <a:rPr lang="ro-RO" smtClean="0"/>
              <a:t>05.01.2021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29B4-85FA-4921-9A47-417F70C2C33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1586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F966-A306-47CC-9AF7-219252D2ED6E}" type="datetimeFigureOut">
              <a:rPr lang="ro-RO" smtClean="0"/>
              <a:t>05.01.2021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29B4-85FA-4921-9A47-417F70C2C33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9948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F966-A306-47CC-9AF7-219252D2ED6E}" type="datetimeFigureOut">
              <a:rPr lang="ro-RO" smtClean="0"/>
              <a:t>05.01.2021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29B4-85FA-4921-9A47-417F70C2C33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4508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F966-A306-47CC-9AF7-219252D2ED6E}" type="datetimeFigureOut">
              <a:rPr lang="ro-RO" smtClean="0"/>
              <a:t>05.01.2021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29B4-85FA-4921-9A47-417F70C2C33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1327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F966-A306-47CC-9AF7-219252D2ED6E}" type="datetimeFigureOut">
              <a:rPr lang="ro-RO" smtClean="0"/>
              <a:t>05.01.2021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29B4-85FA-4921-9A47-417F70C2C33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3139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F966-A306-47CC-9AF7-219252D2ED6E}" type="datetimeFigureOut">
              <a:rPr lang="ro-RO" smtClean="0"/>
              <a:t>05.01.2021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29B4-85FA-4921-9A47-417F70C2C33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652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F966-A306-47CC-9AF7-219252D2ED6E}" type="datetimeFigureOut">
              <a:rPr lang="ro-RO" smtClean="0"/>
              <a:t>05.01.2021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29B4-85FA-4921-9A47-417F70C2C33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9093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F966-A306-47CC-9AF7-219252D2ED6E}" type="datetimeFigureOut">
              <a:rPr lang="ro-RO" smtClean="0"/>
              <a:t>05.01.2021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29B4-85FA-4921-9A47-417F70C2C33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2189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F966-A306-47CC-9AF7-219252D2ED6E}" type="datetimeFigureOut">
              <a:rPr lang="ro-RO" smtClean="0"/>
              <a:t>05.01.2021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29B4-85FA-4921-9A47-417F70C2C33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71008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F966-A306-47CC-9AF7-219252D2ED6E}" type="datetimeFigureOut">
              <a:rPr lang="ro-RO" smtClean="0"/>
              <a:t>05.01.2021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29B4-85FA-4921-9A47-417F70C2C33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4782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CF966-A306-47CC-9AF7-219252D2ED6E}" type="datetimeFigureOut">
              <a:rPr lang="ro-RO" smtClean="0"/>
              <a:t>05.01.2021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029B4-85FA-4921-9A47-417F70C2C33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8137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du-ux/JDBC-Criteria-API.gi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eloper.com/java/data/filtering-data-with-the-jdbc-rowset.html" TargetMode="External"/><Relationship Id="rId2" Type="http://schemas.openxmlformats.org/officeDocument/2006/relationships/hyperlink" Target="https://blog.pavelsklenar.com/using-filteredrowset-simple-exampl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oracle.com/javase/tutorial/jdbc/basics/rowset.html" TargetMode="External"/><Relationship Id="rId4" Type="http://schemas.openxmlformats.org/officeDocument/2006/relationships/hyperlink" Target="https://www.baeldung.com/java-jdbc-rowse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JDBC Criteria API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ro-RO" dirty="0" smtClean="0"/>
              <a:t>Student: Uivari Radu-Iulian	</a:t>
            </a:r>
          </a:p>
          <a:p>
            <a:pPr algn="l"/>
            <a:r>
              <a:rPr lang="ro-RO" dirty="0" smtClean="0"/>
              <a:t>Year: III</a:t>
            </a:r>
          </a:p>
        </p:txBody>
      </p:sp>
    </p:spTree>
    <p:extLst>
      <p:ext uri="{BB962C8B-B14F-4D97-AF65-F5344CB8AC3E}">
        <p14:creationId xmlns:p14="http://schemas.microsoft.com/office/powerpoint/2010/main" val="193847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3.5). FilteredRowSet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Apply a filtering criteria in order to make only specific data visible.  It is the equivalent of executing a query using the WHERE Clause on a RowSet object without being connected to a data source or having to use a query language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393" y="3778558"/>
            <a:ext cx="3258474" cy="23984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04863" y="6311900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/>
              <a:t>RowSet classes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2355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4). Concrete Example	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 database scheme </a:t>
            </a:r>
            <a:r>
              <a:rPr lang="ro-RO" dirty="0" smtClean="0"/>
              <a:t>and its corresponding data </a:t>
            </a:r>
            <a:r>
              <a:rPr lang="en-US" dirty="0" smtClean="0"/>
              <a:t>stored </a:t>
            </a:r>
            <a:r>
              <a:rPr lang="en-US" dirty="0"/>
              <a:t>in </a:t>
            </a:r>
            <a:r>
              <a:rPr lang="en-US" dirty="0" smtClean="0"/>
              <a:t>memory</a:t>
            </a:r>
            <a:r>
              <a:rPr lang="ro-RO" dirty="0" smtClean="0"/>
              <a:t>:</a:t>
            </a:r>
          </a:p>
          <a:p>
            <a:pPr marL="0" indent="0">
              <a:buNone/>
            </a:pPr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155" y="3562296"/>
            <a:ext cx="4772187" cy="1724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78879" y="3099114"/>
            <a:ext cx="270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/>
              <a:t>Actual data</a:t>
            </a:r>
            <a:endParaRPr lang="ro-RO" dirty="0"/>
          </a:p>
        </p:txBody>
      </p:sp>
      <p:sp>
        <p:nvSpPr>
          <p:cNvPr id="8" name="TextBox 7"/>
          <p:cNvSpPr txBox="1"/>
          <p:nvPr/>
        </p:nvSpPr>
        <p:spPr>
          <a:xfrm>
            <a:off x="1980863" y="3099114"/>
            <a:ext cx="270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/>
              <a:t>Databse scheme </a:t>
            </a:r>
            <a:endParaRPr lang="ro-RO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03383"/>
            <a:ext cx="5352868" cy="168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6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4). Concrete Example	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u="sng" dirty="0" smtClean="0"/>
              <a:t>Problem description:</a:t>
            </a:r>
            <a:r>
              <a:rPr lang="ro-RO" dirty="0" smtClean="0"/>
              <a:t> - w</a:t>
            </a:r>
            <a:r>
              <a:rPr lang="en-US" dirty="0" smtClean="0"/>
              <a:t>e </a:t>
            </a:r>
            <a:r>
              <a:rPr lang="en-US" dirty="0"/>
              <a:t>would like </a:t>
            </a:r>
            <a:r>
              <a:rPr lang="en-US" dirty="0" smtClean="0"/>
              <a:t>to </a:t>
            </a:r>
            <a:r>
              <a:rPr lang="en-US" dirty="0"/>
              <a:t>filter the data based on their city (id in range [10, 19] implies city = Timisoara, id in range [20, 29] implies city </a:t>
            </a:r>
            <a:r>
              <a:rPr lang="ro-RO" dirty="0" smtClean="0"/>
              <a:t>= </a:t>
            </a:r>
            <a:r>
              <a:rPr lang="en-US" dirty="0" err="1" smtClean="0"/>
              <a:t>Cluj</a:t>
            </a:r>
            <a:r>
              <a:rPr lang="en-US" dirty="0" smtClean="0"/>
              <a:t>)</a:t>
            </a:r>
            <a:endParaRPr lang="ro-RO" dirty="0" smtClean="0"/>
          </a:p>
          <a:p>
            <a:r>
              <a:rPr lang="ro-RO" u="sng" dirty="0" smtClean="0"/>
              <a:t>Soluton:</a:t>
            </a:r>
            <a:r>
              <a:rPr lang="ro-RO" dirty="0" smtClean="0"/>
              <a:t> - we make use of the FilteredRowSet object and implement a custom filter, called CityFilter, for retrieving the specific data that we want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3551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4). Concrete Example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The custom filter implementation needs to implement a method with diffrenet signatures provided by the Predicate Java Interface: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02" y="3787988"/>
            <a:ext cx="5330965" cy="15939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717" y="3787988"/>
            <a:ext cx="5600988" cy="15939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64944" y="3252422"/>
            <a:ext cx="291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Evaluate using column name</a:t>
            </a:r>
            <a:endParaRPr lang="ro-RO" dirty="0"/>
          </a:p>
        </p:txBody>
      </p:sp>
      <p:sp>
        <p:nvSpPr>
          <p:cNvPr id="7" name="TextBox 6"/>
          <p:cNvSpPr txBox="1"/>
          <p:nvPr/>
        </p:nvSpPr>
        <p:spPr>
          <a:xfrm>
            <a:off x="1714517" y="3246904"/>
            <a:ext cx="291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Evaluate using column index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8756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4). Concrete Example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The actual filtering is done by the following method:</a:t>
            </a:r>
            <a:endParaRPr lang="ro-RO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76047"/>
            <a:ext cx="4958262" cy="40819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720" y="2776047"/>
            <a:ext cx="3953911" cy="34009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84297" y="2406715"/>
            <a:ext cx="270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u="sng" dirty="0" smtClean="0"/>
              <a:t>Method definition</a:t>
            </a:r>
            <a:endParaRPr lang="ro-RO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6938146" y="2406715"/>
            <a:ext cx="327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u="sng" dirty="0" smtClean="0"/>
              <a:t>Method output after executioon</a:t>
            </a:r>
            <a:endParaRPr lang="ro-RO" u="sng" dirty="0"/>
          </a:p>
        </p:txBody>
      </p:sp>
    </p:spTree>
    <p:extLst>
      <p:ext uri="{BB962C8B-B14F-4D97-AF65-F5344CB8AC3E}">
        <p14:creationId xmlns:p14="http://schemas.microsoft.com/office/powerpoint/2010/main" val="244814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4). Concrete Example	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You can find a complete implementation of the code here</a:t>
            </a:r>
            <a:r>
              <a:rPr lang="ro-RO" dirty="0"/>
              <a:t>: </a:t>
            </a:r>
            <a:r>
              <a:rPr lang="ro-RO" dirty="0">
                <a:hlinkClick r:id="rId2"/>
              </a:rPr>
              <a:t>https</a:t>
            </a:r>
            <a:r>
              <a:rPr lang="ro-RO">
                <a:hlinkClick r:id="rId2"/>
              </a:rPr>
              <a:t>://</a:t>
            </a:r>
            <a:r>
              <a:rPr lang="ro-RO" smtClean="0">
                <a:hlinkClick r:id="rId2"/>
              </a:rPr>
              <a:t>github.com/radu-ux/JDBC-Criteria-API.git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1323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5). References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>
                <a:hlinkClick r:id="rId2"/>
              </a:rPr>
              <a:t>https://blog.pavelsklenar.com/using-filteredrowset-simple-example</a:t>
            </a:r>
            <a:r>
              <a:rPr lang="ro-RO" dirty="0" smtClean="0">
                <a:hlinkClick r:id="rId2"/>
              </a:rPr>
              <a:t>/</a:t>
            </a:r>
            <a:endParaRPr lang="ro-RO" dirty="0" smtClean="0"/>
          </a:p>
          <a:p>
            <a:r>
              <a:rPr lang="ro-RO" dirty="0">
                <a:hlinkClick r:id="rId3"/>
              </a:rPr>
              <a:t>https://</a:t>
            </a:r>
            <a:r>
              <a:rPr lang="ro-RO" dirty="0" smtClean="0">
                <a:hlinkClick r:id="rId3"/>
              </a:rPr>
              <a:t>www.developer.com/java/data/filtering-data-with-the-jdbc-rowset.html</a:t>
            </a:r>
            <a:endParaRPr lang="ro-RO" dirty="0" smtClean="0"/>
          </a:p>
          <a:p>
            <a:r>
              <a:rPr lang="ro-RO" dirty="0">
                <a:hlinkClick r:id="rId4"/>
              </a:rPr>
              <a:t>https://</a:t>
            </a:r>
            <a:r>
              <a:rPr lang="ro-RO" dirty="0" smtClean="0">
                <a:hlinkClick r:id="rId4"/>
              </a:rPr>
              <a:t>www.baeldung.com/java-jdbc-rowset</a:t>
            </a:r>
            <a:endParaRPr lang="ro-RO" dirty="0" smtClean="0"/>
          </a:p>
          <a:p>
            <a:r>
              <a:rPr lang="ro-RO" dirty="0">
                <a:hlinkClick r:id="rId5"/>
              </a:rPr>
              <a:t>https://</a:t>
            </a:r>
            <a:r>
              <a:rPr lang="ro-RO" dirty="0" smtClean="0">
                <a:hlinkClick r:id="rId5"/>
              </a:rPr>
              <a:t>docs.oracle.com/javase/tutorial/jdbc/basics/rowset.html</a:t>
            </a:r>
            <a:endParaRPr lang="ro-RO" dirty="0" smtClean="0"/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07509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934" y="2524125"/>
            <a:ext cx="10515600" cy="1325563"/>
          </a:xfrm>
        </p:spPr>
        <p:txBody>
          <a:bodyPr/>
          <a:lstStyle/>
          <a:p>
            <a:pPr algn="ctr"/>
            <a:r>
              <a:rPr lang="ro-RO" dirty="0" smtClean="0"/>
              <a:t>Thank for your time !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7775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Table of contents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RowSet Interface</a:t>
            </a:r>
          </a:p>
          <a:p>
            <a:r>
              <a:rPr lang="ro-RO" dirty="0" smtClean="0"/>
              <a:t>Capabilities of RowSet objects</a:t>
            </a:r>
          </a:p>
          <a:p>
            <a:r>
              <a:rPr lang="ro-RO" dirty="0" smtClean="0"/>
              <a:t>Types of RowSet objects</a:t>
            </a:r>
          </a:p>
          <a:p>
            <a:r>
              <a:rPr lang="ro-RO" dirty="0" smtClean="0"/>
              <a:t>Concreate example</a:t>
            </a:r>
            <a:endParaRPr lang="ro-RO" dirty="0"/>
          </a:p>
          <a:p>
            <a:r>
              <a:rPr lang="ro-RO" dirty="0" smtClean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034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1). RowSet Interface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A RowSet object holds tabular data in a way that is more easier to use and manipulate than a </a:t>
            </a:r>
            <a:r>
              <a:rPr lang="ro-RO" dirty="0" smtClean="0"/>
              <a:t>ResultSet</a:t>
            </a:r>
            <a:endParaRPr lang="ro-RO" dirty="0"/>
          </a:p>
          <a:p>
            <a:r>
              <a:rPr lang="ro-RO" dirty="0" smtClean="0"/>
              <a:t>All </a:t>
            </a:r>
            <a:r>
              <a:rPr lang="ro-RO" dirty="0"/>
              <a:t>RowSet objects are derived from ResultSet interface, thus adding more features to the ones provided by a ResultSet object, like: Properties and JavaBeans Notification </a:t>
            </a:r>
            <a:r>
              <a:rPr lang="ro-RO" dirty="0" smtClean="0"/>
              <a:t>Mechanism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544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2). Capabilities of RowSet objects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b="1" i="1" dirty="0"/>
              <a:t>Properties:</a:t>
            </a:r>
            <a:r>
              <a:rPr lang="ro-RO" dirty="0"/>
              <a:t> -  fields that has corresponding setters and getters that describes the information a specific object </a:t>
            </a:r>
            <a:r>
              <a:rPr lang="ro-RO" dirty="0" smtClean="0"/>
              <a:t>encapsulates</a:t>
            </a:r>
          </a:p>
          <a:p>
            <a:r>
              <a:rPr lang="ro-RO" b="1" i="1" dirty="0"/>
              <a:t>JavaBeans Notification Mechanism:</a:t>
            </a:r>
            <a:r>
              <a:rPr lang="ro-RO" dirty="0"/>
              <a:t> - objects are notified when special events occur. These events include: cursor movement, update/insertion/deletion of a row, a change in the entire RowSet object</a:t>
            </a:r>
          </a:p>
        </p:txBody>
      </p:sp>
    </p:spTree>
    <p:extLst>
      <p:ext uri="{BB962C8B-B14F-4D97-AF65-F5344CB8AC3E}">
        <p14:creationId xmlns:p14="http://schemas.microsoft.com/office/powerpoint/2010/main" val="418532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3). Types of RowSet objects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o-RO" dirty="0"/>
              <a:t>There are two kinds of RowSet objects: Connected and </a:t>
            </a:r>
            <a:r>
              <a:rPr lang="ro-RO" dirty="0" smtClean="0"/>
              <a:t>Disconnected</a:t>
            </a:r>
          </a:p>
          <a:p>
            <a:r>
              <a:rPr lang="ro-RO" b="1" i="1" dirty="0"/>
              <a:t>Connected RowSet object:</a:t>
            </a:r>
            <a:r>
              <a:rPr lang="ro-RO" dirty="0"/>
              <a:t> - uses a JDBC driver to connect to a data source and maintain its connection throughout its life span. (JdbcRowSet object</a:t>
            </a:r>
            <a:r>
              <a:rPr lang="ro-RO" dirty="0" smtClean="0"/>
              <a:t>)</a:t>
            </a:r>
          </a:p>
          <a:p>
            <a:r>
              <a:rPr lang="ro-RO" b="1" i="1" dirty="0"/>
              <a:t>Disconnected RowSet object:</a:t>
            </a:r>
            <a:r>
              <a:rPr lang="ro-RO" dirty="0"/>
              <a:t> </a:t>
            </a:r>
          </a:p>
          <a:p>
            <a:pPr marL="0" indent="0">
              <a:buNone/>
            </a:pPr>
            <a:r>
              <a:rPr lang="ro-RO" dirty="0"/>
              <a:t> </a:t>
            </a:r>
            <a:r>
              <a:rPr lang="ro-RO" dirty="0" smtClean="0"/>
              <a:t>  - </a:t>
            </a:r>
            <a:r>
              <a:rPr lang="ro-RO" dirty="0"/>
              <a:t>uses a connection only to read in the data or to write the data back to a data source. During its life span it functions independently and does not maintain a persistent connectin to the database. (CachedRowSet, WebRowSet, JoinedRowSet, FilteredRowSet objects</a:t>
            </a:r>
            <a:r>
              <a:rPr lang="ro-RO" dirty="0" smtClean="0"/>
              <a:t>)</a:t>
            </a:r>
          </a:p>
          <a:p>
            <a:pPr marL="0" indent="0">
              <a:buNone/>
            </a:pPr>
            <a:r>
              <a:rPr lang="ro-RO" dirty="0" smtClean="0"/>
              <a:t>   - are </a:t>
            </a:r>
            <a:r>
              <a:rPr lang="ro-RO" dirty="0"/>
              <a:t>serializable and lightweight, thus can be used to send data over the </a:t>
            </a:r>
            <a:r>
              <a:rPr lang="ro-RO" dirty="0" smtClean="0"/>
              <a:t>network</a:t>
            </a:r>
          </a:p>
          <a:p>
            <a:pPr marL="0" indent="0">
              <a:buNone/>
            </a:pPr>
            <a:r>
              <a:rPr lang="ro-RO" dirty="0" smtClean="0"/>
              <a:t>   -has </a:t>
            </a:r>
            <a:r>
              <a:rPr lang="ro-RO" dirty="0"/>
              <a:t>all capabilities of connected RowSet </a:t>
            </a:r>
            <a:r>
              <a:rPr lang="ro-RO" dirty="0" smtClean="0"/>
              <a:t>objects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3879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3.1). JdbcRowSet 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It is simmilar to a RowSet object in the sense that it always need a connection to a data source, but it acts as wrapper for it because it transform it from non-scrollable and read-only object to a scrollabel and updatable one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460" y="3778558"/>
            <a:ext cx="3258474" cy="23984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04863" y="6311900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/>
              <a:t>RowSet classes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7051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3.2). CachedRowSet	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It provides all the basic capabilities a disconnected RowSet object can have (WebRowSet, JoinedRowSet and FilteredRowSet implements it</a:t>
            </a:r>
            <a:r>
              <a:rPr lang="ro-RO" dirty="0" smtClean="0"/>
              <a:t>). </a:t>
            </a:r>
            <a:r>
              <a:rPr lang="ro-RO" dirty="0"/>
              <a:t>Its main function is that it caches the data retrive from a source in memory such that it can operate on it rather then mentaining a persistent connection to the data from the 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060" y="4074362"/>
            <a:ext cx="3258474" cy="23984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79463" y="6472767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/>
              <a:t>RowSet classes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5871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3.3). WebRowSet	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It can write itself an XML document and also can red an XML document that describes a WebRowSet object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26" y="3329295"/>
            <a:ext cx="3258474" cy="23984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0129" y="5847596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/>
              <a:t>RowSet classes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8000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3.4). JoinedRowSet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Offer the possibility to perform SQL JOIN on some data without having to connect to a data source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259" y="3321358"/>
            <a:ext cx="3258474" cy="23984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28662" y="5807631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/>
              <a:t>RowSet classes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5125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645</Words>
  <Application>Microsoft Office PowerPoint</Application>
  <PresentationFormat>Widescreen</PresentationFormat>
  <Paragraphs>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JDBC Criteria API</vt:lpstr>
      <vt:lpstr>Table of contents</vt:lpstr>
      <vt:lpstr>1). RowSet Interface</vt:lpstr>
      <vt:lpstr>2). Capabilities of RowSet objects</vt:lpstr>
      <vt:lpstr>3). Types of RowSet objects</vt:lpstr>
      <vt:lpstr>3.1). JdbcRowSet </vt:lpstr>
      <vt:lpstr>3.2). CachedRowSet </vt:lpstr>
      <vt:lpstr>3.3). WebRowSet </vt:lpstr>
      <vt:lpstr>3.4). JoinedRowSet</vt:lpstr>
      <vt:lpstr>3.5). FilteredRowSet</vt:lpstr>
      <vt:lpstr>4). Concrete Example </vt:lpstr>
      <vt:lpstr>4). Concrete Example </vt:lpstr>
      <vt:lpstr>4). Concrete Example</vt:lpstr>
      <vt:lpstr>4). Concrete Example</vt:lpstr>
      <vt:lpstr>4). Concrete Example </vt:lpstr>
      <vt:lpstr>5). References</vt:lpstr>
      <vt:lpstr>Thank for your time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 Criteria API</dc:title>
  <dc:creator>Radu Iulian</dc:creator>
  <cp:lastModifiedBy>Radu Iulian</cp:lastModifiedBy>
  <cp:revision>12</cp:revision>
  <dcterms:created xsi:type="dcterms:W3CDTF">2021-01-04T18:08:51Z</dcterms:created>
  <dcterms:modified xsi:type="dcterms:W3CDTF">2021-01-05T08:34:06Z</dcterms:modified>
</cp:coreProperties>
</file>