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0" r:id="rId4"/>
    <p:sldId id="261" r:id="rId5"/>
    <p:sldId id="259" r:id="rId6"/>
    <p:sldId id="263" r:id="rId7"/>
    <p:sldId id="265" r:id="rId8"/>
    <p:sldId id="266" r:id="rId9"/>
    <p:sldId id="267" r:id="rId10"/>
    <p:sldId id="277" r:id="rId11"/>
    <p:sldId id="268" r:id="rId12"/>
    <p:sldId id="269" r:id="rId13"/>
    <p:sldId id="273" r:id="rId14"/>
    <p:sldId id="275" r:id="rId15"/>
    <p:sldId id="278" r:id="rId16"/>
    <p:sldId id="281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594" y="1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ED876-FF13-4025-95EF-35ECF9250605}" type="datetimeFigureOut">
              <a:rPr lang="en-GB" smtClean="0"/>
              <a:pPr/>
              <a:t>03/12/2013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78D8F-23B3-4148-8F3B-FE170B7AA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2475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pPr/>
              <a:t>03/12/2013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pPr/>
              <a:t>03/12/2013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pPr/>
              <a:t>03/12/2013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pPr/>
              <a:t>03/12/2013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pPr/>
              <a:t>03/12/2013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pPr/>
              <a:t>03/12/2013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pPr/>
              <a:t>03/12/2013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pPr/>
              <a:t>03/12/2013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pPr/>
              <a:t>03/12/2013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pPr/>
              <a:t>03/12/2013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pPr/>
              <a:t>03/12/2013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C4A1-CF46-4A9C-AC6E-D51D598A7820}" type="datetimeFigureOut">
              <a:rPr lang="en-GB" smtClean="0"/>
              <a:pPr/>
              <a:t>03/12/2013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655B-D423-4FA4-BEC2-E7ABFB04BAB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Formal development of the theory of regular languages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600" dirty="0" err="1" smtClean="0">
                <a:solidFill>
                  <a:schemeClr val="tx1"/>
                </a:solidFill>
              </a:rPr>
              <a:t>Radu</a:t>
            </a:r>
            <a:r>
              <a:rPr lang="en-GB" sz="3600" dirty="0" smtClean="0">
                <a:solidFill>
                  <a:schemeClr val="tx1"/>
                </a:solidFill>
              </a:rPr>
              <a:t> </a:t>
            </a:r>
            <a:r>
              <a:rPr lang="en-GB" sz="3600" dirty="0" err="1" smtClean="0">
                <a:solidFill>
                  <a:schemeClr val="tx1"/>
                </a:solidFill>
              </a:rPr>
              <a:t>Ciobanu</a:t>
            </a:r>
            <a:r>
              <a:rPr lang="en-GB" sz="3600" dirty="0" smtClean="0">
                <a:solidFill>
                  <a:schemeClr val="tx1"/>
                </a:solidFill>
              </a:rPr>
              <a:t> (rxc00u)</a:t>
            </a:r>
          </a:p>
          <a:p>
            <a:r>
              <a:rPr lang="en-GB" sz="2800" dirty="0" err="1" smtClean="0">
                <a:solidFill>
                  <a:schemeClr val="tx1"/>
                </a:solidFill>
              </a:rPr>
              <a:t>MSci</a:t>
            </a:r>
            <a:r>
              <a:rPr lang="en-GB" sz="2800" dirty="0" smtClean="0">
                <a:solidFill>
                  <a:schemeClr val="tx1"/>
                </a:solidFill>
              </a:rPr>
              <a:t> Computer Science with AI (40 </a:t>
            </a:r>
            <a:r>
              <a:rPr lang="en-GB" sz="2800" dirty="0" err="1" smtClean="0">
                <a:solidFill>
                  <a:schemeClr val="tx1"/>
                </a:solidFill>
              </a:rPr>
              <a:t>cred</a:t>
            </a:r>
            <a:r>
              <a:rPr lang="en-GB" sz="2800" dirty="0" smtClean="0">
                <a:solidFill>
                  <a:schemeClr val="tx1"/>
                </a:solidFill>
              </a:rPr>
              <a:t>.)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(G54MIA)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Supervised by: T. </a:t>
            </a:r>
            <a:r>
              <a:rPr lang="en-GB" sz="2800" dirty="0" err="1" smtClean="0">
                <a:solidFill>
                  <a:schemeClr val="tx1"/>
                </a:solidFill>
              </a:rPr>
              <a:t>Altenkirch</a:t>
            </a:r>
            <a:r>
              <a:rPr lang="en-GB" sz="2800" dirty="0" smtClean="0">
                <a:solidFill>
                  <a:schemeClr val="tx1"/>
                </a:solidFill>
              </a:rPr>
              <a:t>(</a:t>
            </a:r>
            <a:r>
              <a:rPr lang="en-GB" sz="2800" dirty="0" err="1" smtClean="0">
                <a:solidFill>
                  <a:schemeClr val="tx1"/>
                </a:solidFill>
              </a:rPr>
              <a:t>txa</a:t>
            </a:r>
            <a:r>
              <a:rPr lang="en-GB" sz="2800" dirty="0" smtClean="0">
                <a:solidFill>
                  <a:schemeClr val="tx1"/>
                </a:solidFill>
              </a:rPr>
              <a:t>)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L(</a:t>
            </a:r>
            <a:r>
              <a:rPr lang="en-GB" sz="2800" dirty="0" err="1" smtClean="0"/>
              <a:t>a+b</a:t>
            </a:r>
            <a:r>
              <a:rPr lang="en-GB" sz="2800" dirty="0" smtClean="0"/>
              <a:t>)* = {</a:t>
            </a:r>
            <a:r>
              <a:rPr lang="en-GB" sz="2800" dirty="0" err="1" smtClean="0"/>
              <a:t>a,b,aa,ab,ba,bb,aaa,aab,aba,abb,aaaa</a:t>
            </a:r>
            <a:r>
              <a:rPr lang="en-GB" sz="2800" dirty="0" smtClean="0"/>
              <a:t>,…}</a:t>
            </a:r>
          </a:p>
          <a:p>
            <a:endParaRPr lang="en-GB" sz="2800" dirty="0"/>
          </a:p>
        </p:txBody>
      </p:sp>
      <p:pic>
        <p:nvPicPr>
          <p:cNvPr id="8" name="Picture 7" descr="lstar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780928"/>
            <a:ext cx="7106642" cy="2867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Regular </a:t>
            </a:r>
            <a:r>
              <a:rPr lang="en-GB" dirty="0" err="1" smtClean="0"/>
              <a:t>expr</a:t>
            </a:r>
            <a:r>
              <a:rPr lang="en-GB" dirty="0" smtClean="0"/>
              <a:t>. </a:t>
            </a:r>
            <a:r>
              <a:rPr lang="en-GB" dirty="0"/>
              <a:t>t</a:t>
            </a:r>
            <a:r>
              <a:rPr lang="en-GB" dirty="0" smtClean="0"/>
              <a:t>o </a:t>
            </a:r>
            <a:r>
              <a:rPr lang="en-GB" dirty="0" smtClean="0"/>
              <a:t>Finite Automata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/>
              <a:t>Proof structured given the inductive definition of </a:t>
            </a:r>
            <a:r>
              <a:rPr lang="en-GB" sz="2800" dirty="0" err="1" smtClean="0"/>
              <a:t>regex</a:t>
            </a:r>
            <a:endParaRPr lang="en-GB" sz="2800" dirty="0" smtClean="0"/>
          </a:p>
          <a:p>
            <a:r>
              <a:rPr lang="en-GB" sz="2800" dirty="0" smtClean="0"/>
              <a:t>Build a </a:t>
            </a:r>
            <a:r>
              <a:rPr lang="en-GB" sz="2800" dirty="0" smtClean="0"/>
              <a:t>Fin. automaton </a:t>
            </a:r>
            <a:r>
              <a:rPr lang="en-GB" sz="2800" dirty="0" smtClean="0"/>
              <a:t>for every constructor of </a:t>
            </a:r>
            <a:r>
              <a:rPr lang="en-GB" sz="2800" dirty="0" smtClean="0"/>
              <a:t>fin automaton</a:t>
            </a:r>
            <a:endParaRPr lang="en-GB" sz="2800" dirty="0" smtClean="0"/>
          </a:p>
          <a:p>
            <a:r>
              <a:rPr lang="en-GB" sz="2800" dirty="0" smtClean="0"/>
              <a:t>≈ 600 lines of code (not simple)</a:t>
            </a:r>
          </a:p>
          <a:p>
            <a:pPr>
              <a:buNone/>
            </a:pPr>
            <a:r>
              <a:rPr lang="en-GB" sz="2800" dirty="0" smtClean="0"/>
              <a:t>         - definitions</a:t>
            </a:r>
          </a:p>
          <a:p>
            <a:pPr>
              <a:buNone/>
            </a:pPr>
            <a:r>
              <a:rPr lang="en-GB" sz="2800" dirty="0" smtClean="0"/>
              <a:t>         - correctness lemmas</a:t>
            </a:r>
          </a:p>
          <a:p>
            <a:endParaRPr lang="en-GB" sz="2200" dirty="0" smtClean="0"/>
          </a:p>
          <a:p>
            <a:r>
              <a:rPr lang="en-GB" sz="2800" dirty="0" smtClean="0">
                <a:solidFill>
                  <a:srgbClr val="C00000"/>
                </a:solidFill>
              </a:rPr>
              <a:t>Lemma</a:t>
            </a:r>
            <a:r>
              <a:rPr lang="en-GB" sz="2200" dirty="0" smtClean="0"/>
              <a:t> </a:t>
            </a:r>
            <a:r>
              <a:rPr lang="en-GB" sz="2800" dirty="0" err="1" smtClean="0"/>
              <a:t>kleene</a:t>
            </a:r>
            <a:r>
              <a:rPr lang="en-GB" sz="2800" dirty="0" smtClean="0"/>
              <a:t> : </a:t>
            </a:r>
            <a:r>
              <a:rPr lang="en-GB" sz="2800" dirty="0" err="1" smtClean="0"/>
              <a:t>forall</a:t>
            </a:r>
            <a:r>
              <a:rPr lang="en-GB" sz="2800" dirty="0" smtClean="0"/>
              <a:t>(a:Alphabet</a:t>
            </a:r>
            <a:r>
              <a:rPr lang="en-GB" sz="2800" dirty="0" smtClean="0"/>
              <a:t>)(w:Word a) </a:t>
            </a:r>
          </a:p>
          <a:p>
            <a:pPr>
              <a:buNone/>
            </a:pPr>
            <a:r>
              <a:rPr lang="en-GB" sz="2800" dirty="0" smtClean="0"/>
              <a:t>           (r: </a:t>
            </a:r>
            <a:r>
              <a:rPr lang="en-GB" sz="2800" dirty="0" err="1" smtClean="0"/>
              <a:t>RegExp</a:t>
            </a:r>
            <a:r>
              <a:rPr lang="en-GB" sz="2800" dirty="0" smtClean="0"/>
              <a:t> a),                      </a:t>
            </a:r>
          </a:p>
          <a:p>
            <a:pPr>
              <a:buNone/>
            </a:pPr>
            <a:r>
              <a:rPr lang="en-GB" sz="2800" dirty="0"/>
              <a:t> </a:t>
            </a:r>
            <a:r>
              <a:rPr lang="en-GB" sz="2800" dirty="0" smtClean="0"/>
              <a:t>                    </a:t>
            </a:r>
            <a:r>
              <a:rPr lang="en-GB" sz="2800" dirty="0" err="1" smtClean="0"/>
              <a:t>nfa_lang</a:t>
            </a:r>
            <a:r>
              <a:rPr lang="en-GB" sz="2800" dirty="0" smtClean="0"/>
              <a:t> (</a:t>
            </a:r>
            <a:r>
              <a:rPr lang="en-GB" sz="2800" dirty="0" err="1" smtClean="0"/>
              <a:t>re_to_nfa</a:t>
            </a:r>
            <a:r>
              <a:rPr lang="en-GB" sz="2800" dirty="0" smtClean="0"/>
              <a:t> r) w    </a:t>
            </a:r>
            <a:r>
              <a:rPr lang="en-GB" sz="2800" dirty="0" smtClean="0"/>
              <a:t>&lt;-&gt; </a:t>
            </a:r>
            <a:r>
              <a:rPr lang="en-GB" sz="2800" dirty="0" smtClean="0"/>
              <a:t>reg2lang r w.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Pumping lemma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 to show that a language is </a:t>
            </a:r>
            <a:r>
              <a:rPr lang="en-GB" dirty="0" smtClean="0">
                <a:solidFill>
                  <a:srgbClr val="C00000"/>
                </a:solidFill>
              </a:rPr>
              <a:t>not </a:t>
            </a:r>
            <a:r>
              <a:rPr lang="en-GB" dirty="0" smtClean="0"/>
              <a:t>regular( can’t be recognized by a </a:t>
            </a:r>
            <a:r>
              <a:rPr lang="en-GB" dirty="0" smtClean="0"/>
              <a:t>Finite automaton </a:t>
            </a:r>
            <a:r>
              <a:rPr lang="en-GB" dirty="0" smtClean="0"/>
              <a:t>)</a:t>
            </a:r>
          </a:p>
          <a:p>
            <a:r>
              <a:rPr lang="en-GB" dirty="0" smtClean="0"/>
              <a:t>First prove a slightly modified pumping theorem, valid for all </a:t>
            </a:r>
            <a:r>
              <a:rPr lang="en-GB" dirty="0" smtClean="0"/>
              <a:t>finite automata</a:t>
            </a:r>
            <a:endParaRPr lang="en-GB" dirty="0" smtClean="0"/>
          </a:p>
          <a:p>
            <a:endParaRPr lang="en-GB" dirty="0"/>
          </a:p>
          <a:p>
            <a:pPr>
              <a:buNone/>
            </a:pPr>
            <a:r>
              <a:rPr lang="en-GB" sz="2000" dirty="0" smtClean="0">
                <a:solidFill>
                  <a:srgbClr val="C00000"/>
                </a:solidFill>
              </a:rPr>
              <a:t>Theorem </a:t>
            </a:r>
            <a:r>
              <a:rPr lang="en-GB" sz="2000" dirty="0" err="1" smtClean="0"/>
              <a:t>pump_lemma</a:t>
            </a:r>
            <a:r>
              <a:rPr lang="en-GB" sz="2000" dirty="0" smtClean="0"/>
              <a:t> : </a:t>
            </a:r>
            <a:r>
              <a:rPr lang="en-GB" sz="2000" dirty="0" err="1" smtClean="0"/>
              <a:t>forall</a:t>
            </a:r>
            <a:r>
              <a:rPr lang="en-GB" sz="2000" dirty="0" smtClean="0"/>
              <a:t> (</a:t>
            </a:r>
            <a:r>
              <a:rPr lang="en-GB" sz="2000" dirty="0" err="1" smtClean="0"/>
              <a:t>alph:Alphabet</a:t>
            </a:r>
            <a:r>
              <a:rPr lang="en-GB" sz="2000" dirty="0" smtClean="0"/>
              <a:t>)</a:t>
            </a:r>
          </a:p>
          <a:p>
            <a:pPr>
              <a:buNone/>
            </a:pPr>
            <a:r>
              <a:rPr lang="en-GB" sz="2000" dirty="0" smtClean="0"/>
              <a:t>                exists (n:nat), </a:t>
            </a:r>
            <a:r>
              <a:rPr lang="en-GB" sz="2000" dirty="0" err="1" smtClean="0"/>
              <a:t>dfa_lang</a:t>
            </a:r>
            <a:r>
              <a:rPr lang="en-GB" sz="2000" dirty="0" smtClean="0"/>
              <a:t> </a:t>
            </a:r>
            <a:r>
              <a:rPr lang="en-GB" sz="2000" dirty="0" smtClean="0"/>
              <a:t>d w -&gt;  length w &gt;= n  -&gt; exists (</a:t>
            </a:r>
            <a:r>
              <a:rPr lang="en-GB" sz="2000" dirty="0" err="1" smtClean="0"/>
              <a:t>xs</a:t>
            </a:r>
            <a:r>
              <a:rPr lang="en-GB" sz="2000" dirty="0" smtClean="0"/>
              <a:t> </a:t>
            </a:r>
            <a:r>
              <a:rPr lang="en-GB" sz="2000" dirty="0" err="1" smtClean="0"/>
              <a:t>ys</a:t>
            </a:r>
            <a:r>
              <a:rPr lang="en-GB" sz="2000" dirty="0" smtClean="0"/>
              <a:t> </a:t>
            </a:r>
            <a:r>
              <a:rPr lang="en-GB" sz="2000" dirty="0" err="1" smtClean="0"/>
              <a:t>zs</a:t>
            </a:r>
            <a:r>
              <a:rPr lang="en-GB" sz="2000" dirty="0" smtClean="0"/>
              <a:t> :       Word </a:t>
            </a:r>
            <a:r>
              <a:rPr lang="en-GB" sz="2000" dirty="0" err="1" smtClean="0"/>
              <a:t>alph</a:t>
            </a:r>
            <a:r>
              <a:rPr lang="en-GB" sz="2000" dirty="0" smtClean="0"/>
              <a:t>),</a:t>
            </a:r>
          </a:p>
          <a:p>
            <a:pPr>
              <a:buNone/>
            </a:pPr>
            <a:r>
              <a:rPr lang="en-GB" sz="2000" dirty="0" smtClean="0"/>
              <a:t>        w = </a:t>
            </a:r>
            <a:r>
              <a:rPr lang="en-GB" sz="2000" dirty="0" err="1" smtClean="0"/>
              <a:t>xs</a:t>
            </a:r>
            <a:r>
              <a:rPr lang="en-GB" sz="2000" dirty="0" smtClean="0"/>
              <a:t> ++ </a:t>
            </a:r>
            <a:r>
              <a:rPr lang="en-GB" sz="2000" dirty="0" err="1" smtClean="0"/>
              <a:t>ys</a:t>
            </a:r>
            <a:r>
              <a:rPr lang="en-GB" sz="2000" dirty="0" smtClean="0"/>
              <a:t> ++ </a:t>
            </a:r>
            <a:r>
              <a:rPr lang="en-GB" sz="2000" dirty="0" err="1" smtClean="0"/>
              <a:t>zs</a:t>
            </a:r>
            <a:r>
              <a:rPr lang="en-GB" sz="2000" dirty="0" smtClean="0"/>
              <a:t> /\ (length </a:t>
            </a:r>
            <a:r>
              <a:rPr lang="en-GB" sz="2000" dirty="0" err="1" smtClean="0"/>
              <a:t>ys</a:t>
            </a:r>
            <a:r>
              <a:rPr lang="en-GB" sz="2000" dirty="0" smtClean="0"/>
              <a:t> &gt; 0) /\ </a:t>
            </a:r>
          </a:p>
          <a:p>
            <a:pPr>
              <a:buNone/>
            </a:pPr>
            <a:r>
              <a:rPr lang="en-GB" sz="2000" dirty="0"/>
              <a:t> </a:t>
            </a:r>
            <a:r>
              <a:rPr lang="en-GB" sz="2000" dirty="0" smtClean="0"/>
              <a:t>      </a:t>
            </a:r>
            <a:r>
              <a:rPr lang="en-GB" sz="2000" dirty="0" err="1" smtClean="0"/>
              <a:t>forall</a:t>
            </a:r>
            <a:r>
              <a:rPr lang="en-GB" sz="2000" dirty="0" smtClean="0"/>
              <a:t> (k:nat), </a:t>
            </a:r>
            <a:r>
              <a:rPr lang="en-GB" sz="2000" dirty="0" err="1" smtClean="0"/>
              <a:t>dfa_lang</a:t>
            </a:r>
            <a:r>
              <a:rPr lang="en-GB" sz="2000" dirty="0" smtClean="0"/>
              <a:t> </a:t>
            </a:r>
            <a:r>
              <a:rPr lang="en-GB" sz="2000" dirty="0" smtClean="0"/>
              <a:t>d (</a:t>
            </a:r>
            <a:r>
              <a:rPr lang="en-GB" sz="2000" dirty="0" err="1" smtClean="0"/>
              <a:t>xs</a:t>
            </a:r>
            <a:r>
              <a:rPr lang="en-GB" sz="2000" dirty="0" smtClean="0"/>
              <a:t> ++ (</a:t>
            </a:r>
            <a:r>
              <a:rPr lang="en-GB" sz="2000" dirty="0" err="1" smtClean="0"/>
              <a:t>wmult</a:t>
            </a:r>
            <a:r>
              <a:rPr lang="en-GB" sz="2000" dirty="0" smtClean="0"/>
              <a:t> k </a:t>
            </a:r>
            <a:r>
              <a:rPr lang="en-GB" sz="2000" dirty="0" err="1" smtClean="0"/>
              <a:t>ys</a:t>
            </a:r>
            <a:r>
              <a:rPr lang="en-GB" sz="2000" dirty="0" smtClean="0"/>
              <a:t>) ++ </a:t>
            </a:r>
            <a:r>
              <a:rPr lang="en-GB" sz="2000" dirty="0" err="1" smtClean="0"/>
              <a:t>zs</a:t>
            </a:r>
            <a:r>
              <a:rPr lang="en-GB" sz="2000" dirty="0" smtClean="0"/>
              <a:t>)/\ length (</a:t>
            </a:r>
            <a:r>
              <a:rPr lang="en-GB" sz="2000" dirty="0" err="1" smtClean="0"/>
              <a:t>xs</a:t>
            </a:r>
            <a:r>
              <a:rPr lang="en-GB" sz="2000" dirty="0" smtClean="0"/>
              <a:t>++</a:t>
            </a:r>
            <a:r>
              <a:rPr lang="en-GB" sz="2000" dirty="0" err="1" smtClean="0"/>
              <a:t>ys</a:t>
            </a:r>
            <a:r>
              <a:rPr lang="en-GB" sz="2000" dirty="0" smtClean="0"/>
              <a:t>) &lt;= n.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Proof.  (not described on this slide)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Then, the original statement of the theorem is equivalent to this one because RE and FA are isomorphic (shown)</a:t>
            </a:r>
          </a:p>
          <a:p>
            <a:r>
              <a:rPr lang="en-GB" dirty="0" smtClean="0"/>
              <a:t>≈ </a:t>
            </a:r>
            <a:r>
              <a:rPr lang="en-GB" dirty="0" smtClean="0"/>
              <a:t>800 </a:t>
            </a:r>
            <a:r>
              <a:rPr lang="en-GB" dirty="0" smtClean="0"/>
              <a:t>lines of code (not trivial)</a:t>
            </a:r>
          </a:p>
          <a:p>
            <a:endParaRPr lang="en-GB" dirty="0"/>
          </a:p>
          <a:p>
            <a:r>
              <a:rPr lang="en-GB" dirty="0" smtClean="0"/>
              <a:t>Code fragments 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 </a:t>
            </a:r>
            <a:r>
              <a:rPr lang="en-GB" dirty="0" smtClean="0"/>
              <a:t>(necessary </a:t>
            </a:r>
            <a:r>
              <a:rPr lang="en-GB" dirty="0"/>
              <a:t>): Implemented a finite set library and lemmas about types that are isomorphic    - ≈ 300 </a:t>
            </a:r>
            <a:r>
              <a:rPr lang="en-GB" dirty="0" smtClean="0"/>
              <a:t>lines</a:t>
            </a:r>
          </a:p>
          <a:p>
            <a:endParaRPr lang="en-GB" dirty="0"/>
          </a:p>
          <a:p>
            <a:r>
              <a:rPr lang="en-GB" dirty="0" smtClean="0"/>
              <a:t>Fin(2^n) ↔ Fin n -&gt; bool</a:t>
            </a:r>
            <a:endParaRPr lang="en-GB" dirty="0"/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Ideas about </a:t>
            </a:r>
            <a:r>
              <a:rPr lang="en-GB" dirty="0" err="1" smtClean="0"/>
              <a:t>Myhill</a:t>
            </a:r>
            <a:r>
              <a:rPr lang="en-GB" dirty="0" smtClean="0"/>
              <a:t> </a:t>
            </a:r>
            <a:r>
              <a:rPr lang="en-GB" dirty="0" err="1" smtClean="0"/>
              <a:t>Nerode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Show that a language is not regular by using the finite number of equivalence classes of a relation</a:t>
            </a:r>
          </a:p>
          <a:p>
            <a:pPr marL="0" indent="0">
              <a:buNone/>
            </a:pPr>
            <a:endParaRPr lang="en-GB" sz="2000" dirty="0"/>
          </a:p>
          <a:p>
            <a:pPr marL="0" indent="0"/>
            <a:r>
              <a:rPr lang="en-GB" sz="2000" dirty="0"/>
              <a:t> </a:t>
            </a:r>
            <a:r>
              <a:rPr lang="en-GB" sz="2000" dirty="0" smtClean="0"/>
              <a:t> </a:t>
            </a:r>
            <a:r>
              <a:rPr lang="en-GB" sz="2000" dirty="0" smtClean="0"/>
              <a:t>it </a:t>
            </a:r>
            <a:r>
              <a:rPr lang="en-GB" sz="2000" dirty="0"/>
              <a:t>implies that there exists a unique minimal DFA with minimum number of states.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Use : minimization of automata ( reducing states that may be redundant)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GB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>
                <a:solidFill>
                  <a:srgbClr val="00B050"/>
                </a:solidFill>
              </a:rPr>
              <a:t>Completed:</a:t>
            </a:r>
          </a:p>
          <a:p>
            <a:pPr lvl="0"/>
            <a:r>
              <a:rPr lang="en-GB" sz="2800" dirty="0" smtClean="0"/>
              <a:t>Languages and words : </a:t>
            </a:r>
            <a:r>
              <a:rPr lang="en-GB" sz="2800" dirty="0" smtClean="0"/>
              <a:t>operations, properties</a:t>
            </a:r>
          </a:p>
          <a:p>
            <a:pPr lvl="0"/>
            <a:r>
              <a:rPr lang="en-GB" sz="2800" dirty="0" smtClean="0"/>
              <a:t>Finite sets construction </a:t>
            </a:r>
            <a:endParaRPr lang="en-GB" sz="2800" dirty="0" smtClean="0"/>
          </a:p>
          <a:p>
            <a:pPr lvl="0"/>
            <a:r>
              <a:rPr lang="en-GB" sz="2800" dirty="0" smtClean="0"/>
              <a:t>Constructing finite automata: (and lemmas)</a:t>
            </a:r>
          </a:p>
          <a:p>
            <a:pPr lvl="0"/>
            <a:r>
              <a:rPr lang="en-GB" sz="2800" dirty="0" smtClean="0"/>
              <a:t>Subset construction</a:t>
            </a:r>
          </a:p>
          <a:p>
            <a:pPr lvl="0"/>
            <a:r>
              <a:rPr lang="en-GB" sz="2800" dirty="0" err="1" smtClean="0"/>
              <a:t>Regex</a:t>
            </a:r>
            <a:r>
              <a:rPr lang="en-GB" sz="2800" dirty="0" smtClean="0"/>
              <a:t> to finite automata(correctness lemmas)</a:t>
            </a:r>
          </a:p>
          <a:p>
            <a:pPr lvl="0"/>
            <a:r>
              <a:rPr lang="en-GB" sz="2800" dirty="0" smtClean="0"/>
              <a:t>Pumping Lemma</a:t>
            </a:r>
          </a:p>
          <a:p>
            <a:pPr lvl="0"/>
            <a:r>
              <a:rPr lang="en-GB" sz="2800" dirty="0" smtClean="0"/>
              <a:t>Significant part of </a:t>
            </a:r>
            <a:r>
              <a:rPr lang="en-GB" sz="2800" dirty="0" err="1" smtClean="0"/>
              <a:t>Myhill</a:t>
            </a:r>
            <a:r>
              <a:rPr lang="en-GB" sz="2800" dirty="0" smtClean="0"/>
              <a:t> </a:t>
            </a:r>
            <a:r>
              <a:rPr lang="en-GB" sz="2800" dirty="0" err="1" smtClean="0"/>
              <a:t>Nerode</a:t>
            </a:r>
            <a:endParaRPr lang="en-GB" sz="2800" dirty="0" smtClean="0"/>
          </a:p>
          <a:p>
            <a:pPr lvl="0"/>
            <a:r>
              <a:rPr lang="en-GB" sz="2800" dirty="0" smtClean="0"/>
              <a:t>Equivalence of </a:t>
            </a:r>
            <a:r>
              <a:rPr lang="en-GB" sz="2800" dirty="0" err="1" smtClean="0"/>
              <a:t>regex</a:t>
            </a:r>
            <a:r>
              <a:rPr lang="en-GB" sz="2800" dirty="0" smtClean="0"/>
              <a:t>. and finite automata(90%)</a:t>
            </a:r>
            <a:endParaRPr lang="en-GB" sz="2800" dirty="0" smtClean="0"/>
          </a:p>
          <a:p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To do:</a:t>
            </a:r>
          </a:p>
          <a:p>
            <a:r>
              <a:rPr lang="en-GB" sz="2800" dirty="0" smtClean="0"/>
              <a:t>Finish </a:t>
            </a:r>
            <a:r>
              <a:rPr lang="en-GB" sz="2800" dirty="0" err="1" smtClean="0"/>
              <a:t>Myhill</a:t>
            </a:r>
            <a:r>
              <a:rPr lang="en-GB" sz="2800" dirty="0" smtClean="0"/>
              <a:t> </a:t>
            </a:r>
            <a:r>
              <a:rPr lang="en-GB" sz="2800" dirty="0" err="1" smtClean="0"/>
              <a:t>Nerode</a:t>
            </a:r>
            <a:r>
              <a:rPr lang="en-GB" sz="2800" dirty="0" smtClean="0"/>
              <a:t> theorem</a:t>
            </a:r>
          </a:p>
          <a:p>
            <a:r>
              <a:rPr lang="en-GB" dirty="0" smtClean="0"/>
              <a:t>Minimization using table filling algorithm</a:t>
            </a:r>
          </a:p>
          <a:p>
            <a:r>
              <a:rPr lang="en-GB" sz="2800" dirty="0" smtClean="0"/>
              <a:t>Decidability</a:t>
            </a:r>
            <a:r>
              <a:rPr lang="en-GB" sz="2800" dirty="0" smtClean="0"/>
              <a:t> of equivalence of regular </a:t>
            </a:r>
            <a:r>
              <a:rPr lang="en-GB" sz="2800" dirty="0" smtClean="0"/>
              <a:t>expressions</a:t>
            </a:r>
          </a:p>
          <a:p>
            <a:r>
              <a:rPr lang="en-GB" sz="2800" dirty="0" smtClean="0"/>
              <a:t>2 way finite automata</a:t>
            </a:r>
          </a:p>
          <a:p>
            <a:r>
              <a:rPr lang="en-GB" sz="2800" dirty="0" smtClean="0"/>
              <a:t>Omega regular languages</a:t>
            </a:r>
          </a:p>
          <a:p>
            <a:r>
              <a:rPr lang="en-GB" sz="2800" dirty="0" smtClean="0"/>
              <a:t>Model using category theory</a:t>
            </a:r>
          </a:p>
          <a:p>
            <a:endParaRPr lang="en-GB" sz="2800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200" dirty="0" smtClean="0"/>
              <a:t>L – regular, exists n , </a:t>
            </a:r>
            <a:r>
              <a:rPr lang="en-GB" sz="2200" dirty="0" err="1" smtClean="0"/>
              <a:t>s.t</a:t>
            </a:r>
            <a:r>
              <a:rPr lang="en-GB" sz="2200" dirty="0" smtClean="0"/>
              <a:t> for any w </a:t>
            </a:r>
            <a:r>
              <a:rPr lang="en-GB" sz="2400" dirty="0" smtClean="0"/>
              <a:t>∈ L , we can split w in:</a:t>
            </a:r>
            <a:r>
              <a:rPr lang="en-GB" sz="2200" dirty="0" smtClean="0"/>
              <a:t> </a:t>
            </a:r>
            <a:endParaRPr lang="en-GB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GB" dirty="0" smtClean="0"/>
              <a:t> = xyz            </a:t>
            </a:r>
          </a:p>
          <a:p>
            <a:pPr>
              <a:buNone/>
            </a:pPr>
            <a:endParaRPr lang="en-GB" dirty="0" smtClean="0"/>
          </a:p>
          <a:p>
            <a:r>
              <a:rPr lang="en-GB" sz="2800" dirty="0" smtClean="0"/>
              <a:t>Length(y)&gt;0</a:t>
            </a:r>
            <a:endParaRPr lang="en-GB" sz="2800" dirty="0"/>
          </a:p>
        </p:txBody>
      </p:sp>
      <p:sp>
        <p:nvSpPr>
          <p:cNvPr id="4" name="Oval 49"/>
          <p:cNvSpPr>
            <a:spLocks noChangeArrowheads="1"/>
          </p:cNvSpPr>
          <p:nvPr/>
        </p:nvSpPr>
        <p:spPr bwMode="auto">
          <a:xfrm>
            <a:off x="533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5" name="Oval 50"/>
          <p:cNvSpPr>
            <a:spLocks noChangeArrowheads="1"/>
          </p:cNvSpPr>
          <p:nvPr/>
        </p:nvSpPr>
        <p:spPr bwMode="auto">
          <a:xfrm>
            <a:off x="38862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6" name="Oval 51"/>
          <p:cNvSpPr>
            <a:spLocks noChangeArrowheads="1"/>
          </p:cNvSpPr>
          <p:nvPr/>
        </p:nvSpPr>
        <p:spPr bwMode="auto">
          <a:xfrm>
            <a:off x="8382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7" name="Oval 52"/>
          <p:cNvSpPr>
            <a:spLocks noChangeArrowheads="1"/>
          </p:cNvSpPr>
          <p:nvPr/>
        </p:nvSpPr>
        <p:spPr bwMode="auto">
          <a:xfrm>
            <a:off x="1676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8" name="Line 54"/>
          <p:cNvSpPr>
            <a:spLocks noChangeShapeType="1"/>
          </p:cNvSpPr>
          <p:nvPr/>
        </p:nvSpPr>
        <p:spPr bwMode="auto">
          <a:xfrm>
            <a:off x="1066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9" name="Line 55"/>
          <p:cNvSpPr>
            <a:spLocks noChangeShapeType="1"/>
          </p:cNvSpPr>
          <p:nvPr/>
        </p:nvSpPr>
        <p:spPr bwMode="auto">
          <a:xfrm>
            <a:off x="2209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0" name="Line 56"/>
          <p:cNvSpPr>
            <a:spLocks noChangeShapeType="1"/>
          </p:cNvSpPr>
          <p:nvPr/>
        </p:nvSpPr>
        <p:spPr bwMode="auto">
          <a:xfrm>
            <a:off x="3352800" y="5245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1" name="Line 57"/>
          <p:cNvSpPr>
            <a:spLocks noChangeShapeType="1"/>
          </p:cNvSpPr>
          <p:nvPr/>
        </p:nvSpPr>
        <p:spPr bwMode="auto">
          <a:xfrm>
            <a:off x="4419600" y="5245100"/>
            <a:ext cx="3810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2" name="Oval 58"/>
          <p:cNvSpPr>
            <a:spLocks noChangeArrowheads="1"/>
          </p:cNvSpPr>
          <p:nvPr/>
        </p:nvSpPr>
        <p:spPr bwMode="auto">
          <a:xfrm>
            <a:off x="4876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3" name="Oval 59"/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4" name="Line 60"/>
          <p:cNvSpPr>
            <a:spLocks noChangeShapeType="1"/>
          </p:cNvSpPr>
          <p:nvPr/>
        </p:nvSpPr>
        <p:spPr bwMode="auto">
          <a:xfrm flipV="1">
            <a:off x="43434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5" name="Line 61"/>
          <p:cNvSpPr>
            <a:spLocks noChangeShapeType="1"/>
          </p:cNvSpPr>
          <p:nvPr/>
        </p:nvSpPr>
        <p:spPr bwMode="auto">
          <a:xfrm>
            <a:off x="3429000" y="4648200"/>
            <a:ext cx="533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6" name="Line 63"/>
          <p:cNvSpPr>
            <a:spLocks noChangeShapeType="1"/>
          </p:cNvSpPr>
          <p:nvPr/>
        </p:nvSpPr>
        <p:spPr bwMode="auto">
          <a:xfrm>
            <a:off x="7696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graphicFrame>
        <p:nvGraphicFramePr>
          <p:cNvPr id="17" name="Object 3073"/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p:oleObj spid="_x0000_s28674" name="Equation" r:id="rId3" imgW="266584" imgH="368140" progId="Equation.3">
              <p:embed/>
            </p:oleObj>
          </a:graphicData>
        </a:graphic>
      </p:graphicFrame>
      <p:sp>
        <p:nvSpPr>
          <p:cNvPr id="18" name="Text Box 65"/>
          <p:cNvSpPr txBox="1">
            <a:spLocks noChangeArrowheads="1"/>
          </p:cNvSpPr>
          <p:nvPr/>
        </p:nvSpPr>
        <p:spPr bwMode="auto">
          <a:xfrm>
            <a:off x="2819400" y="48768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9" name="Text Box 66"/>
          <p:cNvSpPr txBox="1">
            <a:spLocks noChangeArrowheads="1"/>
          </p:cNvSpPr>
          <p:nvPr/>
        </p:nvSpPr>
        <p:spPr bwMode="auto">
          <a:xfrm>
            <a:off x="4800600" y="48768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0" name="AutoShape 68"/>
          <p:cNvSpPr>
            <a:spLocks/>
          </p:cNvSpPr>
          <p:nvPr/>
        </p:nvSpPr>
        <p:spPr bwMode="auto">
          <a:xfrm rot="5400000">
            <a:off x="22479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" name="AutoShape 69"/>
          <p:cNvSpPr>
            <a:spLocks/>
          </p:cNvSpPr>
          <p:nvPr/>
        </p:nvSpPr>
        <p:spPr bwMode="auto">
          <a:xfrm rot="5400000">
            <a:off x="6134100" y="4000500"/>
            <a:ext cx="381000" cy="3810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2" name="AutoShape 70"/>
          <p:cNvSpPr>
            <a:spLocks/>
          </p:cNvSpPr>
          <p:nvPr/>
        </p:nvSpPr>
        <p:spPr bwMode="auto">
          <a:xfrm rot="162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graphicFrame>
        <p:nvGraphicFramePr>
          <p:cNvPr id="23" name="Object 3075"/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p:oleObj spid="_x0000_s28675" name="Equation" r:id="rId4" imgW="317225" imgH="406048" progId="Equation.3">
              <p:embed/>
            </p:oleObj>
          </a:graphicData>
        </a:graphic>
      </p:graphicFrame>
      <p:sp>
        <p:nvSpPr>
          <p:cNvPr id="24" name="Oval 75"/>
          <p:cNvSpPr>
            <a:spLocks noChangeArrowheads="1"/>
          </p:cNvSpPr>
          <p:nvPr/>
        </p:nvSpPr>
        <p:spPr bwMode="auto">
          <a:xfrm>
            <a:off x="5715000" y="4953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5" name="Text Box 76"/>
          <p:cNvSpPr txBox="1">
            <a:spLocks noChangeArrowheads="1"/>
          </p:cNvSpPr>
          <p:nvPr/>
        </p:nvSpPr>
        <p:spPr bwMode="auto">
          <a:xfrm>
            <a:off x="6934200" y="48768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6" name="Line 77"/>
          <p:cNvSpPr>
            <a:spLocks noChangeShapeType="1"/>
          </p:cNvSpPr>
          <p:nvPr/>
        </p:nvSpPr>
        <p:spPr bwMode="auto">
          <a:xfrm flipV="1">
            <a:off x="52578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7" name="Oval 78"/>
          <p:cNvSpPr>
            <a:spLocks noChangeArrowheads="1"/>
          </p:cNvSpPr>
          <p:nvPr/>
        </p:nvSpPr>
        <p:spPr bwMode="auto">
          <a:xfrm>
            <a:off x="31242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8" name="Oval 79"/>
          <p:cNvSpPr>
            <a:spLocks noChangeArrowheads="1"/>
          </p:cNvSpPr>
          <p:nvPr/>
        </p:nvSpPr>
        <p:spPr bwMode="auto">
          <a:xfrm>
            <a:off x="47244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9" name="Line 80"/>
          <p:cNvSpPr>
            <a:spLocks noChangeShapeType="1"/>
          </p:cNvSpPr>
          <p:nvPr/>
        </p:nvSpPr>
        <p:spPr bwMode="auto">
          <a:xfrm flipV="1">
            <a:off x="62484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0" name="Line 81"/>
          <p:cNvSpPr>
            <a:spLocks noChangeShapeType="1"/>
          </p:cNvSpPr>
          <p:nvPr/>
        </p:nvSpPr>
        <p:spPr bwMode="auto">
          <a:xfrm flipH="1" flipV="1">
            <a:off x="50292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1" name="Line 82"/>
          <p:cNvSpPr>
            <a:spLocks noChangeShapeType="1"/>
          </p:cNvSpPr>
          <p:nvPr/>
        </p:nvSpPr>
        <p:spPr bwMode="auto">
          <a:xfrm flipH="1">
            <a:off x="4419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32" name="Line 83"/>
          <p:cNvSpPr>
            <a:spLocks noChangeShapeType="1"/>
          </p:cNvSpPr>
          <p:nvPr/>
        </p:nvSpPr>
        <p:spPr bwMode="auto">
          <a:xfrm flipH="1">
            <a:off x="3657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3" name="Line 84"/>
          <p:cNvSpPr>
            <a:spLocks noChangeShapeType="1"/>
          </p:cNvSpPr>
          <p:nvPr/>
        </p:nvSpPr>
        <p:spPr bwMode="auto">
          <a:xfrm flipH="1">
            <a:off x="32766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" name="Text Box 85"/>
          <p:cNvSpPr txBox="1">
            <a:spLocks noChangeArrowheads="1"/>
          </p:cNvSpPr>
          <p:nvPr/>
        </p:nvSpPr>
        <p:spPr bwMode="auto">
          <a:xfrm>
            <a:off x="3962400" y="30480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...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5" name="Object 3077"/>
          <p:cNvGraphicFramePr>
            <a:graphicFrameLocks noChangeAspect="1"/>
          </p:cNvGraphicFramePr>
          <p:nvPr/>
        </p:nvGraphicFramePr>
        <p:xfrm>
          <a:off x="1143000" y="4953000"/>
          <a:ext cx="263525" cy="304800"/>
        </p:xfrm>
        <a:graphic>
          <a:graphicData uri="http://schemas.openxmlformats.org/presentationml/2006/ole">
            <p:oleObj spid="_x0000_s28676" name="Equation" r:id="rId5" imgW="406224" imgH="469696" progId="Equation.3">
              <p:embed/>
            </p:oleObj>
          </a:graphicData>
        </a:graphic>
      </p:graphicFrame>
      <p:graphicFrame>
        <p:nvGraphicFramePr>
          <p:cNvPr id="36" name="Object 3078"/>
          <p:cNvGraphicFramePr>
            <a:graphicFrameLocks noChangeAspect="1"/>
          </p:cNvGraphicFramePr>
          <p:nvPr/>
        </p:nvGraphicFramePr>
        <p:xfrm>
          <a:off x="7772400" y="4953000"/>
          <a:ext cx="303213" cy="304800"/>
        </p:xfrm>
        <a:graphic>
          <a:graphicData uri="http://schemas.openxmlformats.org/presentationml/2006/ole">
            <p:oleObj spid="_x0000_s28677" name="Equation" r:id="rId6" imgW="482391" imgH="482391" progId="Equation.3">
              <p:embed/>
            </p:oleObj>
          </a:graphicData>
        </a:graphic>
      </p:graphicFrame>
      <p:sp>
        <p:nvSpPr>
          <p:cNvPr id="37" name="Freeform 96"/>
          <p:cNvSpPr>
            <a:spLocks/>
          </p:cNvSpPr>
          <p:nvPr/>
        </p:nvSpPr>
        <p:spPr bwMode="auto">
          <a:xfrm>
            <a:off x="1143000" y="5410200"/>
            <a:ext cx="2667000" cy="317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192"/>
              </a:cxn>
              <a:cxn ang="0">
                <a:pos x="1680" y="48"/>
              </a:cxn>
            </a:cxnLst>
            <a:rect l="0" t="0" r="r" b="b"/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38" name="Freeform 98"/>
          <p:cNvSpPr>
            <a:spLocks/>
          </p:cNvSpPr>
          <p:nvPr/>
        </p:nvSpPr>
        <p:spPr bwMode="auto">
          <a:xfrm>
            <a:off x="4495800" y="5486400"/>
            <a:ext cx="3733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48" y="144"/>
              </a:cxn>
              <a:cxn ang="0">
                <a:pos x="2352" y="0"/>
              </a:cxn>
            </a:cxnLst>
            <a:rect l="0" t="0" r="r" b="b"/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graphicFrame>
        <p:nvGraphicFramePr>
          <p:cNvPr id="39" name="Object 3079"/>
          <p:cNvGraphicFramePr>
            <a:graphicFrameLocks noChangeAspect="1"/>
          </p:cNvGraphicFramePr>
          <p:nvPr/>
        </p:nvGraphicFramePr>
        <p:xfrm>
          <a:off x="3429000" y="4953000"/>
          <a:ext cx="249238" cy="304800"/>
        </p:xfrm>
        <a:graphic>
          <a:graphicData uri="http://schemas.openxmlformats.org/presentationml/2006/ole">
            <p:oleObj spid="_x0000_s28678" name="Equation" r:id="rId7" imgW="393529" imgH="482391" progId="Equation.3">
              <p:embed/>
            </p:oleObj>
          </a:graphicData>
        </a:graphic>
      </p:graphicFrame>
      <p:sp>
        <p:nvSpPr>
          <p:cNvPr id="40" name="Freeform 100"/>
          <p:cNvSpPr>
            <a:spLocks/>
          </p:cNvSpPr>
          <p:nvPr/>
        </p:nvSpPr>
        <p:spPr bwMode="auto">
          <a:xfrm>
            <a:off x="3563888" y="3573016"/>
            <a:ext cx="1308100" cy="1295400"/>
          </a:xfrm>
          <a:custGeom>
            <a:avLst/>
            <a:gdLst/>
            <a:ahLst/>
            <a:cxnLst>
              <a:cxn ang="0">
                <a:pos x="560" y="816"/>
              </a:cxn>
              <a:cxn ang="0">
                <a:pos x="800" y="480"/>
              </a:cxn>
              <a:cxn ang="0">
                <a:pos x="704" y="96"/>
              </a:cxn>
              <a:cxn ang="0">
                <a:pos x="128" y="48"/>
              </a:cxn>
              <a:cxn ang="0">
                <a:pos x="32" y="384"/>
              </a:cxn>
              <a:cxn ang="0">
                <a:pos x="320" y="816"/>
              </a:cxn>
            </a:cxnLst>
            <a:rect l="0" t="0" r="r" b="b"/>
            <a:pathLst>
              <a:path w="824" h="816">
                <a:moveTo>
                  <a:pt x="560" y="816"/>
                </a:moveTo>
                <a:cubicBezTo>
                  <a:pt x="668" y="708"/>
                  <a:pt x="776" y="600"/>
                  <a:pt x="800" y="480"/>
                </a:cubicBezTo>
                <a:cubicBezTo>
                  <a:pt x="824" y="360"/>
                  <a:pt x="816" y="168"/>
                  <a:pt x="704" y="96"/>
                </a:cubicBezTo>
                <a:cubicBezTo>
                  <a:pt x="592" y="24"/>
                  <a:pt x="240" y="0"/>
                  <a:pt x="128" y="48"/>
                </a:cubicBezTo>
                <a:cubicBezTo>
                  <a:pt x="16" y="96"/>
                  <a:pt x="0" y="256"/>
                  <a:pt x="32" y="384"/>
                </a:cubicBezTo>
                <a:cubicBezTo>
                  <a:pt x="64" y="512"/>
                  <a:pt x="192" y="664"/>
                  <a:pt x="320" y="81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graphicFrame>
        <p:nvGraphicFramePr>
          <p:cNvPr id="41" name="Object 3080"/>
          <p:cNvGraphicFramePr>
            <a:graphicFrameLocks noChangeAspect="1"/>
          </p:cNvGraphicFramePr>
          <p:nvPr/>
        </p:nvGraphicFramePr>
        <p:xfrm>
          <a:off x="4267200" y="4572000"/>
          <a:ext cx="457200" cy="304800"/>
        </p:xfrm>
        <a:graphic>
          <a:graphicData uri="http://schemas.openxmlformats.org/presentationml/2006/ole">
            <p:oleObj spid="_x0000_s28679" name="Equation" r:id="rId8" imgW="723586" imgH="482391" progId="Equation.3">
              <p:embed/>
            </p:oleObj>
          </a:graphicData>
        </a:graphic>
      </p:graphicFrame>
      <p:graphicFrame>
        <p:nvGraphicFramePr>
          <p:cNvPr id="42" name="Object 3081"/>
          <p:cNvGraphicFramePr>
            <a:graphicFrameLocks noChangeAspect="1"/>
          </p:cNvGraphicFramePr>
          <p:nvPr/>
        </p:nvGraphicFramePr>
        <p:xfrm>
          <a:off x="3581400" y="4572000"/>
          <a:ext cx="263525" cy="304800"/>
        </p:xfrm>
        <a:graphic>
          <a:graphicData uri="http://schemas.openxmlformats.org/presentationml/2006/ole">
            <p:oleObj spid="_x0000_s28680" name="Equation" r:id="rId9" imgW="482391" imgH="558558" progId="Equation.3">
              <p:embed/>
            </p:oleObj>
          </a:graphicData>
        </a:graphic>
      </p:graphicFrame>
      <p:graphicFrame>
        <p:nvGraphicFramePr>
          <p:cNvPr id="43" name="Object 3082"/>
          <p:cNvGraphicFramePr>
            <a:graphicFrameLocks noChangeAspect="1"/>
          </p:cNvGraphicFramePr>
          <p:nvPr/>
        </p:nvGraphicFramePr>
        <p:xfrm>
          <a:off x="4419600" y="4953000"/>
          <a:ext cx="457200" cy="312738"/>
        </p:xfrm>
        <a:graphic>
          <a:graphicData uri="http://schemas.openxmlformats.org/presentationml/2006/ole">
            <p:oleObj spid="_x0000_s28681" name="Equation" r:id="rId10" imgW="812447" imgH="558558" progId="Equation.3">
              <p:embed/>
            </p:oleObj>
          </a:graphicData>
        </a:graphic>
      </p:graphicFrame>
      <p:graphicFrame>
        <p:nvGraphicFramePr>
          <p:cNvPr id="44" name="Object 3083"/>
          <p:cNvGraphicFramePr>
            <a:graphicFrameLocks noChangeAspect="1"/>
          </p:cNvGraphicFramePr>
          <p:nvPr/>
        </p:nvGraphicFramePr>
        <p:xfrm>
          <a:off x="8458200" y="2438400"/>
          <a:ext cx="336550" cy="457200"/>
        </p:xfrm>
        <a:graphic>
          <a:graphicData uri="http://schemas.openxmlformats.org/presentationml/2006/ole">
            <p:oleObj spid="_x0000_s28682" name="Equation" r:id="rId11" imgW="139639" imgH="190417" progId="Equation.3">
              <p:embed/>
            </p:oleObj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051720" y="6021288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x</a:t>
            </a:r>
            <a:endParaRPr lang="en-GB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5796136" y="623731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z</a:t>
            </a:r>
          </a:p>
        </p:txBody>
      </p:sp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3275856" y="1700808"/>
          <a:ext cx="2146300" cy="544513"/>
        </p:xfrm>
        <a:graphic>
          <a:graphicData uri="http://schemas.openxmlformats.org/presentationml/2006/ole">
            <p:oleObj spid="_x0000_s28683" name="Equation" r:id="rId12" imgW="2145369" imgH="545863" progId="Equation.3">
              <p:embed/>
            </p:oleObj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6084168" y="1484784"/>
          <a:ext cx="2286000" cy="762000"/>
        </p:xfrm>
        <a:graphic>
          <a:graphicData uri="http://schemas.openxmlformats.org/presentationml/2006/ole">
            <p:oleObj spid="_x0000_s28684" name="Equation" r:id="rId13" imgW="685800" imgH="228600" progId="Equation.3">
              <p:embed/>
            </p:oleObj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467544" y="188640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ASIDE</a:t>
            </a:r>
            <a:endParaRPr lang="en-GB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1547664" y="26064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(Pumping Lemma explained)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01740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Aim: Formally prove mathematical properties of regular languages </a:t>
            </a:r>
          </a:p>
          <a:p>
            <a:r>
              <a:rPr lang="en-GB" sz="2400" dirty="0" smtClean="0"/>
              <a:t> finite automata</a:t>
            </a:r>
          </a:p>
          <a:p>
            <a:r>
              <a:rPr lang="en-GB" sz="2400" dirty="0" smtClean="0"/>
              <a:t> regular expressions</a:t>
            </a:r>
          </a:p>
          <a:p>
            <a:r>
              <a:rPr lang="en-GB" sz="2400" dirty="0" smtClean="0"/>
              <a:t>pumping lemma, </a:t>
            </a:r>
            <a:r>
              <a:rPr lang="en-GB" sz="2400" dirty="0" err="1" smtClean="0"/>
              <a:t>Myhill</a:t>
            </a:r>
            <a:r>
              <a:rPr lang="en-GB" sz="2400" dirty="0" smtClean="0"/>
              <a:t> </a:t>
            </a:r>
            <a:r>
              <a:rPr lang="en-GB" sz="2400" dirty="0" err="1" smtClean="0"/>
              <a:t>Nerode</a:t>
            </a:r>
            <a:r>
              <a:rPr lang="en-GB" sz="2400" dirty="0" smtClean="0"/>
              <a:t> theorem</a:t>
            </a:r>
          </a:p>
          <a:p>
            <a:r>
              <a:rPr lang="en-GB" sz="2400" dirty="0" smtClean="0"/>
              <a:t>decidability of equivalence of regular expressions, etc</a:t>
            </a:r>
          </a:p>
          <a:p>
            <a:endParaRPr lang="en-GB" sz="2400" dirty="0"/>
          </a:p>
          <a:p>
            <a:r>
              <a:rPr lang="en-GB" sz="3600" dirty="0" smtClean="0"/>
              <a:t>How?              Coq proof assistant</a:t>
            </a:r>
            <a:endParaRPr lang="en-GB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-252536" y="5805264"/>
            <a:ext cx="9396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</a:rPr>
              <a:t>   Regular</a:t>
            </a:r>
            <a:r>
              <a:rPr lang="en-GB" sz="3200" dirty="0" smtClean="0"/>
              <a:t> language -    recognized by a finite automaton 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Coq?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Interactive theorem </a:t>
            </a:r>
            <a:r>
              <a:rPr lang="en-GB" dirty="0" err="1" smtClean="0"/>
              <a:t>prover</a:t>
            </a:r>
            <a:endParaRPr lang="en-GB" dirty="0" smtClean="0"/>
          </a:p>
          <a:p>
            <a:r>
              <a:rPr lang="en-GB" sz="2800" dirty="0" smtClean="0"/>
              <a:t>Based on </a:t>
            </a:r>
            <a:r>
              <a:rPr lang="en-GB" sz="2800" i="1" dirty="0" smtClean="0">
                <a:solidFill>
                  <a:srgbClr val="C00000"/>
                </a:solidFill>
              </a:rPr>
              <a:t>calculus of inductive constructions</a:t>
            </a:r>
          </a:p>
          <a:p>
            <a:pPr>
              <a:buNone/>
            </a:pPr>
            <a:r>
              <a:rPr lang="en-GB" sz="2800" i="1" dirty="0" smtClean="0">
                <a:solidFill>
                  <a:srgbClr val="C00000"/>
                </a:solidFill>
              </a:rPr>
              <a:t>         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sz="2800" dirty="0" smtClean="0"/>
              <a:t>(Thierry </a:t>
            </a:r>
            <a:r>
              <a:rPr lang="en-GB" sz="2800" dirty="0" err="1" smtClean="0"/>
              <a:t>Coquand</a:t>
            </a:r>
            <a:r>
              <a:rPr lang="en-GB" sz="2800" dirty="0" smtClean="0"/>
              <a:t> )</a:t>
            </a:r>
          </a:p>
          <a:p>
            <a:r>
              <a:rPr lang="en-GB" sz="2800" dirty="0" smtClean="0">
                <a:solidFill>
                  <a:srgbClr val="C00000"/>
                </a:solidFill>
              </a:rPr>
              <a:t>Type Theory </a:t>
            </a:r>
            <a:r>
              <a:rPr lang="en-GB" sz="2800" dirty="0" smtClean="0"/>
              <a:t>(Per Martin-</a:t>
            </a:r>
            <a:r>
              <a:rPr lang="en-GB" sz="2800" dirty="0" err="1" smtClean="0"/>
              <a:t>Löf</a:t>
            </a:r>
            <a:r>
              <a:rPr lang="en-GB" sz="2800" dirty="0" smtClean="0"/>
              <a:t>)</a:t>
            </a:r>
          </a:p>
          <a:p>
            <a:endParaRPr lang="en-GB" sz="2800" dirty="0"/>
          </a:p>
          <a:p>
            <a:r>
              <a:rPr lang="en-GB" sz="2800" dirty="0" smtClean="0"/>
              <a:t>Proof requires </a:t>
            </a:r>
            <a:r>
              <a:rPr lang="en-GB" sz="2800" dirty="0">
                <a:solidFill>
                  <a:srgbClr val="C00000"/>
                </a:solidFill>
              </a:rPr>
              <a:t>t</a:t>
            </a:r>
            <a:r>
              <a:rPr lang="en-GB" sz="2800" dirty="0" smtClean="0">
                <a:solidFill>
                  <a:srgbClr val="C00000"/>
                </a:solidFill>
              </a:rPr>
              <a:t>actics</a:t>
            </a:r>
            <a:r>
              <a:rPr lang="en-GB" sz="2800" dirty="0" smtClean="0"/>
              <a:t> (strategies to solve goals)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example: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>
                <a:solidFill>
                  <a:srgbClr val="C00000"/>
                </a:solidFill>
              </a:rPr>
              <a:t>Definition</a:t>
            </a:r>
            <a:r>
              <a:rPr lang="en-GB" sz="2400" dirty="0" smtClean="0"/>
              <a:t> Word(x:Alphabet) := list (Fin x).</a:t>
            </a:r>
            <a:endParaRPr lang="en-GB" dirty="0" smtClean="0"/>
          </a:p>
          <a:p>
            <a:r>
              <a:rPr lang="en-GB" sz="2400" dirty="0" smtClean="0">
                <a:solidFill>
                  <a:srgbClr val="C00000"/>
                </a:solidFill>
              </a:rPr>
              <a:t>Definition</a:t>
            </a:r>
            <a:r>
              <a:rPr lang="en-GB" sz="2400" dirty="0" smtClean="0"/>
              <a:t> Language (a:Alphabet):= Word a -&gt; Prop.</a:t>
            </a:r>
          </a:p>
          <a:p>
            <a:r>
              <a:rPr lang="en-GB" sz="2400" dirty="0" smtClean="0">
                <a:solidFill>
                  <a:srgbClr val="C00000"/>
                </a:solidFill>
              </a:rPr>
              <a:t>Definition </a:t>
            </a:r>
            <a:r>
              <a:rPr lang="en-GB" sz="2400" dirty="0" smtClean="0"/>
              <a:t>allexp1 : </a:t>
            </a:r>
            <a:r>
              <a:rPr lang="en-GB" sz="2400" dirty="0" err="1" smtClean="0"/>
              <a:t>forall</a:t>
            </a:r>
            <a:r>
              <a:rPr lang="en-GB" sz="2400" dirty="0" smtClean="0"/>
              <a:t> (n : </a:t>
            </a:r>
            <a:r>
              <a:rPr lang="en-GB" sz="2400" dirty="0" err="1" smtClean="0"/>
              <a:t>nat</a:t>
            </a:r>
            <a:r>
              <a:rPr lang="en-GB" sz="2400" dirty="0" smtClean="0"/>
              <a:t>) , (Fin n -&gt; </a:t>
            </a:r>
            <a:r>
              <a:rPr lang="en-GB" sz="2400" dirty="0" err="1" smtClean="0"/>
              <a:t>bool</a:t>
            </a:r>
            <a:r>
              <a:rPr lang="en-GB" sz="2400" dirty="0" smtClean="0"/>
              <a:t>) -&gt; Fin (2^n).</a:t>
            </a:r>
          </a:p>
          <a:p>
            <a:pPr>
              <a:buNone/>
            </a:pPr>
            <a:r>
              <a:rPr lang="en-GB" sz="2400" dirty="0" smtClean="0">
                <a:solidFill>
                  <a:srgbClr val="0070C0"/>
                </a:solidFill>
              </a:rPr>
              <a:t>           intros</a:t>
            </a:r>
            <a:r>
              <a:rPr lang="en-GB" sz="2400" dirty="0" smtClean="0"/>
              <a:t>.</a:t>
            </a:r>
          </a:p>
          <a:p>
            <a:pPr>
              <a:buNone/>
            </a:pPr>
            <a:r>
              <a:rPr lang="en-GB" sz="2400" dirty="0" smtClean="0"/>
              <a:t>          </a:t>
            </a:r>
            <a:r>
              <a:rPr lang="en-GB" sz="2400" dirty="0" smtClean="0">
                <a:solidFill>
                  <a:srgbClr val="0070C0"/>
                </a:solidFill>
              </a:rPr>
              <a:t>apply</a:t>
            </a:r>
            <a:r>
              <a:rPr lang="en-GB" sz="2400" dirty="0" smtClean="0"/>
              <a:t> </a:t>
            </a:r>
            <a:r>
              <a:rPr lang="en-GB" sz="2400" dirty="0" err="1" smtClean="0"/>
              <a:t>allexp</a:t>
            </a:r>
            <a:r>
              <a:rPr lang="en-GB" sz="2400" dirty="0" smtClean="0"/>
              <a:t>.</a:t>
            </a:r>
          </a:p>
          <a:p>
            <a:pPr>
              <a:buNone/>
            </a:pPr>
            <a:r>
              <a:rPr lang="en-GB" sz="2400" dirty="0" smtClean="0"/>
              <a:t>          </a:t>
            </a:r>
            <a:r>
              <a:rPr lang="en-GB" sz="2400" dirty="0" smtClean="0">
                <a:solidFill>
                  <a:srgbClr val="0070C0"/>
                </a:solidFill>
              </a:rPr>
              <a:t>intro</a:t>
            </a:r>
            <a:r>
              <a:rPr lang="en-GB" sz="2400" dirty="0" smtClean="0"/>
              <a:t>.                              tactics</a:t>
            </a:r>
          </a:p>
          <a:p>
            <a:pPr>
              <a:buNone/>
            </a:pPr>
            <a:r>
              <a:rPr lang="en-GB" sz="2400" dirty="0" smtClean="0"/>
              <a:t>          </a:t>
            </a:r>
            <a:r>
              <a:rPr lang="en-GB" sz="2400" dirty="0" smtClean="0">
                <a:solidFill>
                  <a:srgbClr val="0070C0"/>
                </a:solidFill>
              </a:rPr>
              <a:t>exact</a:t>
            </a:r>
            <a:r>
              <a:rPr lang="en-GB" sz="2400" dirty="0" smtClean="0"/>
              <a:t> (f0 1).</a:t>
            </a:r>
          </a:p>
          <a:p>
            <a:pPr>
              <a:buNone/>
            </a:pPr>
            <a:r>
              <a:rPr lang="en-GB" sz="2400" dirty="0" smtClean="0"/>
              <a:t>         Defined.</a:t>
            </a:r>
            <a:endParaRPr lang="en-GB" sz="2400" dirty="0"/>
          </a:p>
        </p:txBody>
      </p:sp>
      <p:sp>
        <p:nvSpPr>
          <p:cNvPr id="12" name="Right Brace 11"/>
          <p:cNvSpPr/>
          <p:nvPr/>
        </p:nvSpPr>
        <p:spPr>
          <a:xfrm>
            <a:off x="3059832" y="3068960"/>
            <a:ext cx="648072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alphabet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of a finite automaton is the set where symbols come from: { 0,1}</a:t>
            </a:r>
            <a:b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dirty="0" smtClean="0"/>
              <a:t>The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language</a:t>
            </a:r>
            <a:r>
              <a:rPr lang="en-US" sz="2000" dirty="0" smtClean="0"/>
              <a:t> of a finite automaton is the set of strings that it accepts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2814216" y="3490019"/>
            <a:ext cx="1003300" cy="990600"/>
          </a:xfrm>
          <a:prstGeom prst="ellipse">
            <a:avLst/>
          </a:prstGeom>
          <a:noFill/>
          <a:ln w="76200" algn="ctr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2001416" y="3972619"/>
            <a:ext cx="698500" cy="0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776116" y="2677219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algn="ctr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6012160" y="4437112"/>
            <a:ext cx="1016000" cy="850900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513216" y="2538452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011316" y="1737419"/>
            <a:ext cx="1003300" cy="990600"/>
          </a:xfrm>
          <a:prstGeom prst="ellipse">
            <a:avLst/>
          </a:prstGeom>
          <a:noFill/>
          <a:ln w="76200" algn="ctr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7398916" y="3515419"/>
            <a:ext cx="1003300" cy="990600"/>
          </a:xfrm>
          <a:prstGeom prst="ellipse">
            <a:avLst/>
          </a:prstGeom>
          <a:noFill/>
          <a:ln w="76200" algn="ctr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011316" y="5191819"/>
            <a:ext cx="1003300" cy="990600"/>
          </a:xfrm>
          <a:prstGeom prst="ellipse">
            <a:avLst/>
          </a:prstGeom>
          <a:noFill/>
          <a:ln w="7620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6319416" y="4645719"/>
            <a:ext cx="1016000" cy="850900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007067" y="2142232"/>
            <a:ext cx="30168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657554" y="2417663"/>
            <a:ext cx="7175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0,1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213617" y="4263132"/>
            <a:ext cx="3952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242966" y="4402832"/>
            <a:ext cx="3952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178177" y="3069332"/>
            <a:ext cx="397866" cy="523220"/>
          </a:xfrm>
          <a:prstGeom prst="rect">
            <a:avLst/>
          </a:prstGeom>
          <a:noFill/>
          <a:ln w="9525" algn="ctr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770266" y="4999732"/>
            <a:ext cx="395288" cy="519112"/>
          </a:xfrm>
          <a:prstGeom prst="rect">
            <a:avLst/>
          </a:prstGeom>
          <a:noFill/>
          <a:ln w="9525" algn="ctr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7595766" y="1951732"/>
            <a:ext cx="3952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7236296" y="3356992"/>
            <a:ext cx="1358900" cy="1371600"/>
          </a:xfrm>
          <a:prstGeom prst="ellipse">
            <a:avLst/>
          </a:prstGeom>
          <a:noFill/>
          <a:ln w="76200" algn="ctr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4833516" y="1559619"/>
            <a:ext cx="1358900" cy="1371600"/>
          </a:xfrm>
          <a:prstGeom prst="ellipse">
            <a:avLst/>
          </a:prstGeom>
          <a:noFill/>
          <a:ln w="76200" algn="ctr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3779416" y="2651819"/>
            <a:ext cx="1016000" cy="850900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779416" y="4455219"/>
            <a:ext cx="1016000" cy="850900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6268616" y="2651819"/>
            <a:ext cx="1016000" cy="850900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779041" y="3717032"/>
            <a:ext cx="1028700" cy="519112"/>
          </a:xfrm>
          <a:prstGeom prst="rect">
            <a:avLst/>
          </a:prstGeom>
          <a:solidFill>
            <a:srgbClr val="6666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rgbClr val="FFFF00"/>
                </a:solidFill>
              </a:rPr>
              <a:t>0111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915816" y="3717032"/>
            <a:ext cx="817563" cy="519112"/>
          </a:xfrm>
          <a:prstGeom prst="rect">
            <a:avLst/>
          </a:prstGeom>
          <a:solidFill>
            <a:srgbClr val="6666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rgbClr val="FFFF00"/>
                </a:solidFill>
              </a:rPr>
              <a:t>111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204991" y="1939032"/>
            <a:ext cx="606425" cy="519112"/>
          </a:xfrm>
          <a:prstGeom prst="rect">
            <a:avLst/>
          </a:prstGeom>
          <a:solidFill>
            <a:srgbClr val="6666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FFFF00"/>
                </a:solidFill>
              </a:rPr>
              <a:t>11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7697366" y="3780532"/>
            <a:ext cx="395288" cy="519112"/>
          </a:xfrm>
          <a:prstGeom prst="rect">
            <a:avLst/>
          </a:prstGeom>
          <a:solidFill>
            <a:srgbClr val="6666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757691" y="3793232"/>
            <a:ext cx="273050" cy="519112"/>
          </a:xfrm>
          <a:prstGeom prst="rect">
            <a:avLst/>
          </a:prstGeom>
          <a:solidFill>
            <a:srgbClr val="6666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3528" y="6021288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Finite automata in 1 slide:</a:t>
            </a:r>
            <a:endParaRPr lang="en-GB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2555776" y="45226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q0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5204991" y="2852936"/>
            <a:ext cx="80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q1</a:t>
            </a:r>
          </a:p>
          <a:p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4287416" y="5518844"/>
            <a:ext cx="64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q3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7595766" y="4728592"/>
            <a:ext cx="86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q3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223 0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23 0.00186 C 0.21164 -0.00532 0.20261 -0.01504 0.19445 -0.02592 C 0.19289 -0.028 0.19184 -0.03101 0.19028 -0.03333 C 0.18768 -0.03726 0.18195 -0.04444 0.18195 -0.04421 C 0.17969 -0.05671 0.17309 -0.06527 0.17084 -0.07777 C 0.17101 -0.08842 0.16129 -0.14629 0.18195 -0.15555 C 0.18872 -0.16458 0.19358 -0.17361 0.20278 -0.17777 C 0.21372 -0.17638 0.22171 -0.17638 0.23056 -0.16851 C 0.23698 -0.15578 0.23646 -0.13958 0.24167 -0.12592 C 0.24046 -0.05671 0.24671 -0.07199 0.23612 -0.03888 C 0.23299 -0.02916 0.23108 -0.01898 0.22778 -0.00925 C 0.22188 0.00834 0.22223 0.01065 0.22223 0.00186 Z " pathEditMode="relative" rAng="0" ptsTypes="ffffffffffff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" y="-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75 -0.26296 " pathEditMode="relative" ptsTypes="AA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833 0.27037 " pathEditMode="relative" ptsTypes="AA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267 -0.0169 -0.02049 -0.03912 -0.03195 -0.05741 C -0.03576 -0.06343 -0.03594 -0.06829 -0.04028 -0.07407 C -0.04115 -0.07778 -0.04219 -0.08148 -0.04306 -0.08519 C -0.04358 -0.08704 -0.04445 -0.09074 -0.04445 -0.09074 C -0.04392 -0.11736 -0.04427 -0.14398 -0.04306 -0.17037 C -0.04271 -0.17755 -0.03767 -0.18333 -0.03333 -0.18519 C -0.02587 -0.2 -0.0125 -0.20694 0 -0.21111 C 0.00746 -0.21042 0.01476 -0.21019 0.02222 -0.20926 C 0.02361 -0.20903 0.02535 -0.2088 0.02639 -0.20741 C 0.02864 -0.2044 0.02882 -0.19977 0.03055 -0.1963 C 0.0375 -0.1588 0.03715 -0.11181 0.02361 -0.07593 C 0.02118 -0.05972 0.01788 -0.03194 0.00694 -0.02222 C 0.00642 -0.01968 0.00642 -0.01713 0.00555 -0.01482 C -0.00052 0.00139 0 -0.00926 0 0 Z " pathEditMode="relative" ptsTypes="fffffffffffffff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976664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rgbClr val="C00000"/>
                </a:solidFill>
              </a:rPr>
              <a:t>Record</a:t>
            </a:r>
            <a:r>
              <a:rPr lang="en-GB" sz="1800" dirty="0" smtClean="0"/>
              <a:t> DFA (n:nat) (a:Alphabet) :Type:= DFA {  </a:t>
            </a:r>
          </a:p>
          <a:p>
            <a:pPr>
              <a:buNone/>
            </a:pPr>
            <a:r>
              <a:rPr lang="en-GB" sz="1800" dirty="0" smtClean="0"/>
              <a:t>       states :=  Fin n; (*finite sets*) </a:t>
            </a:r>
          </a:p>
          <a:p>
            <a:pPr>
              <a:buNone/>
            </a:pPr>
            <a:r>
              <a:rPr lang="en-GB" sz="1800" dirty="0" smtClean="0"/>
              <a:t>       symbol := Fin a;  </a:t>
            </a:r>
          </a:p>
          <a:p>
            <a:pPr>
              <a:buNone/>
            </a:pPr>
            <a:r>
              <a:rPr lang="en-GB" sz="1800" dirty="0" smtClean="0"/>
              <a:t>       delta : states-&gt;symbol-&gt; states; </a:t>
            </a:r>
          </a:p>
          <a:p>
            <a:pPr>
              <a:buNone/>
            </a:pPr>
            <a:r>
              <a:rPr lang="en-GB" sz="1800" dirty="0" smtClean="0"/>
              <a:t>       q0 : states; (*only 1 initial state*)</a:t>
            </a:r>
          </a:p>
          <a:p>
            <a:pPr>
              <a:buNone/>
            </a:pPr>
            <a:r>
              <a:rPr lang="en-GB" sz="1800" dirty="0" smtClean="0"/>
              <a:t>       final :states-&gt; bool (*multiple states*)</a:t>
            </a:r>
          </a:p>
          <a:p>
            <a:pPr>
              <a:buNone/>
            </a:pPr>
            <a:r>
              <a:rPr lang="en-GB" sz="1800" dirty="0" smtClean="0"/>
              <a:t>    }.</a:t>
            </a:r>
          </a:p>
          <a:p>
            <a:endParaRPr lang="en-GB" sz="1800" dirty="0" smtClean="0"/>
          </a:p>
          <a:p>
            <a:r>
              <a:rPr lang="en-GB" sz="1800" dirty="0" smtClean="0">
                <a:solidFill>
                  <a:srgbClr val="C00000"/>
                </a:solidFill>
              </a:rPr>
              <a:t>Record</a:t>
            </a:r>
            <a:r>
              <a:rPr lang="en-GB" sz="1800" dirty="0" smtClean="0"/>
              <a:t> NFA (n:nat)(a:Alphabet) := NFA {</a:t>
            </a:r>
          </a:p>
          <a:p>
            <a:pPr>
              <a:buNone/>
            </a:pPr>
            <a:r>
              <a:rPr lang="en-GB" sz="1800" dirty="0" smtClean="0"/>
              <a:t>   </a:t>
            </a:r>
          </a:p>
          <a:p>
            <a:pPr>
              <a:buNone/>
            </a:pPr>
            <a:r>
              <a:rPr lang="en-GB" sz="1800" dirty="0" smtClean="0"/>
              <a:t>         </a:t>
            </a:r>
            <a:r>
              <a:rPr lang="en-GB" sz="1800" dirty="0" err="1" smtClean="0"/>
              <a:t>nstates</a:t>
            </a:r>
            <a:r>
              <a:rPr lang="en-GB" sz="1800" dirty="0" smtClean="0"/>
              <a:t> :=Fin n; </a:t>
            </a:r>
          </a:p>
          <a:p>
            <a:pPr>
              <a:buNone/>
            </a:pPr>
            <a:r>
              <a:rPr lang="en-GB" sz="1800" dirty="0" smtClean="0"/>
              <a:t>         </a:t>
            </a:r>
            <a:r>
              <a:rPr lang="en-GB" sz="1800" dirty="0" err="1" smtClean="0"/>
              <a:t>nsymbol</a:t>
            </a:r>
            <a:r>
              <a:rPr lang="en-GB" sz="1800" dirty="0" smtClean="0"/>
              <a:t> := Fin a; </a:t>
            </a:r>
          </a:p>
          <a:p>
            <a:pPr>
              <a:buNone/>
            </a:pPr>
            <a:r>
              <a:rPr lang="en-GB" sz="1800" dirty="0" smtClean="0"/>
              <a:t>         </a:t>
            </a:r>
            <a:r>
              <a:rPr lang="en-GB" sz="1800" dirty="0" err="1" smtClean="0"/>
              <a:t>ndelta</a:t>
            </a:r>
            <a:r>
              <a:rPr lang="en-GB" sz="1800" dirty="0" smtClean="0"/>
              <a:t> : </a:t>
            </a:r>
            <a:r>
              <a:rPr lang="en-GB" sz="1800" dirty="0" err="1" smtClean="0"/>
              <a:t>nstates</a:t>
            </a:r>
            <a:r>
              <a:rPr lang="en-GB" sz="1800" dirty="0" smtClean="0"/>
              <a:t> - &gt; </a:t>
            </a:r>
            <a:r>
              <a:rPr lang="en-GB" sz="1800" dirty="0" err="1" smtClean="0"/>
              <a:t>nsymbol</a:t>
            </a:r>
            <a:r>
              <a:rPr lang="en-GB" sz="1800" dirty="0" smtClean="0"/>
              <a:t>-&gt;Fin (2^n); </a:t>
            </a:r>
          </a:p>
          <a:p>
            <a:pPr>
              <a:buNone/>
            </a:pPr>
            <a:r>
              <a:rPr lang="en-GB" sz="1800" dirty="0" smtClean="0"/>
              <a:t>         </a:t>
            </a:r>
            <a:r>
              <a:rPr lang="en-GB" sz="1800" dirty="0" err="1" smtClean="0"/>
              <a:t>ninitial</a:t>
            </a:r>
            <a:r>
              <a:rPr lang="en-GB" sz="1800" dirty="0" smtClean="0"/>
              <a:t> : </a:t>
            </a:r>
            <a:r>
              <a:rPr lang="en-GB" sz="1800" dirty="0" err="1" smtClean="0"/>
              <a:t>nstates</a:t>
            </a:r>
            <a:r>
              <a:rPr lang="en-GB" sz="1800" dirty="0" smtClean="0"/>
              <a:t>-&gt; bool (* multiple states*);</a:t>
            </a:r>
          </a:p>
          <a:p>
            <a:pPr>
              <a:buNone/>
            </a:pPr>
            <a:r>
              <a:rPr lang="en-GB" sz="1800" dirty="0" smtClean="0"/>
              <a:t>         </a:t>
            </a:r>
            <a:r>
              <a:rPr lang="en-GB" sz="1800" dirty="0" err="1" smtClean="0"/>
              <a:t>nfinal</a:t>
            </a:r>
            <a:r>
              <a:rPr lang="en-GB" sz="1800" dirty="0" smtClean="0"/>
              <a:t> : </a:t>
            </a:r>
            <a:r>
              <a:rPr lang="en-GB" sz="1800" dirty="0" err="1" smtClean="0"/>
              <a:t>nstates</a:t>
            </a:r>
            <a:r>
              <a:rPr lang="en-GB" sz="1800" dirty="0" smtClean="0"/>
              <a:t>-&gt; bool</a:t>
            </a:r>
          </a:p>
          <a:p>
            <a:pPr>
              <a:buNone/>
            </a:pPr>
            <a:r>
              <a:rPr lang="en-GB" sz="1800" dirty="0" smtClean="0"/>
              <a:t> }.</a:t>
            </a:r>
          </a:p>
          <a:p>
            <a:pPr>
              <a:buNone/>
            </a:pPr>
            <a:endParaRPr lang="en-GB" sz="1800" dirty="0"/>
          </a:p>
          <a:p>
            <a:pPr>
              <a:buNone/>
            </a:pPr>
            <a:r>
              <a:rPr lang="en-GB" sz="1800" dirty="0" smtClean="0"/>
              <a:t>≈ 280 lines of code including lemmas for later development </a:t>
            </a:r>
          </a:p>
        </p:txBody>
      </p:sp>
      <p:pic>
        <p:nvPicPr>
          <p:cNvPr id="4" name="Picture 3" descr="dfa-0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0"/>
            <a:ext cx="3384376" cy="2088232"/>
          </a:xfrm>
          <a:prstGeom prst="rect">
            <a:avLst/>
          </a:prstGeo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2492896"/>
            <a:ext cx="4178722" cy="2111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NFA =&gt; DFA (subset constr.)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8686800" cy="49294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 smtClean="0">
                <a:solidFill>
                  <a:srgbClr val="C00000"/>
                </a:solidFill>
              </a:rPr>
              <a:t>Definition</a:t>
            </a:r>
            <a:r>
              <a:rPr lang="en-GB" sz="2000" dirty="0" smtClean="0"/>
              <a:t> nfa2dfa (n:nat) (a:Alphabet) (nr: </a:t>
            </a:r>
            <a:r>
              <a:rPr lang="en-GB" sz="2000" dirty="0" err="1" smtClean="0"/>
              <a:t>nfa</a:t>
            </a:r>
            <a:r>
              <a:rPr lang="en-GB" sz="2000" dirty="0" smtClean="0"/>
              <a:t> n a) : </a:t>
            </a:r>
            <a:r>
              <a:rPr lang="en-GB" sz="2000" dirty="0" err="1" smtClean="0"/>
              <a:t>dfa</a:t>
            </a:r>
            <a:r>
              <a:rPr lang="en-GB" sz="2000" dirty="0" smtClean="0"/>
              <a:t> (2^n) a :=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           DFA   (fun k:Fin (2^n)=&gt; fun a : Fin a =&gt; </a:t>
            </a:r>
          </a:p>
          <a:p>
            <a:pPr>
              <a:buNone/>
            </a:pPr>
            <a:r>
              <a:rPr lang="en-GB" sz="2000" dirty="0"/>
              <a:t> </a:t>
            </a:r>
            <a:r>
              <a:rPr lang="en-GB" sz="2000" dirty="0" smtClean="0"/>
              <a:t>                              allexp1 (prepare nr k a</a:t>
            </a:r>
            <a:r>
              <a:rPr lang="en-GB" sz="2000" dirty="0" smtClean="0"/>
              <a:t>))</a:t>
            </a:r>
          </a:p>
          <a:p>
            <a:pPr>
              <a:buNone/>
            </a:pPr>
            <a:r>
              <a:rPr lang="en-GB" sz="2000" dirty="0" smtClean="0"/>
              <a:t> </a:t>
            </a:r>
            <a:r>
              <a:rPr lang="en-GB" sz="2000" dirty="0" smtClean="0"/>
              <a:t>                                          </a:t>
            </a:r>
            <a:r>
              <a:rPr lang="en-GB" sz="2000" dirty="0" smtClean="0"/>
              <a:t> </a:t>
            </a:r>
            <a:r>
              <a:rPr lang="en-GB" sz="2000" dirty="0" smtClean="0"/>
              <a:t>(allexp1 (</a:t>
            </a:r>
            <a:r>
              <a:rPr lang="en-GB" sz="2000" dirty="0" err="1" smtClean="0"/>
              <a:t>ninitial</a:t>
            </a:r>
            <a:r>
              <a:rPr lang="en-GB" sz="2000" dirty="0" smtClean="0"/>
              <a:t> nr )) </a:t>
            </a:r>
          </a:p>
          <a:p>
            <a:pPr>
              <a:buNone/>
            </a:pPr>
            <a:r>
              <a:rPr lang="en-GB" sz="2000" dirty="0" smtClean="0"/>
              <a:t>              (fun k:Fin (2^n)=&gt;existsf1(fun q:Fin n=&gt; (allexp2 k q ) &amp;&amp; </a:t>
            </a:r>
            <a:r>
              <a:rPr lang="en-GB" sz="2000" dirty="0" err="1" smtClean="0"/>
              <a:t>nfinal</a:t>
            </a:r>
            <a:r>
              <a:rPr lang="en-GB" sz="2000" dirty="0" smtClean="0"/>
              <a:t> nr  q)).</a:t>
            </a:r>
            <a:endParaRPr lang="en-GB" sz="2000" dirty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 </a:t>
            </a:r>
            <a:endParaRPr lang="en-GB" sz="2000" dirty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dirty="0"/>
              <a:t> </a:t>
            </a:r>
            <a:r>
              <a:rPr lang="en-GB" sz="2000" dirty="0" smtClean="0"/>
              <a:t>                                                   </a:t>
            </a:r>
          </a:p>
          <a:p>
            <a:pPr>
              <a:buNone/>
            </a:pPr>
            <a:endParaRPr lang="en-GB" sz="2000" dirty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/>
          </a:p>
          <a:p>
            <a:pPr>
              <a:buNone/>
            </a:pPr>
            <a:endParaRPr lang="en-GB" sz="2000" dirty="0"/>
          </a:p>
        </p:txBody>
      </p:sp>
      <p:pic>
        <p:nvPicPr>
          <p:cNvPr id="4" name="Picture 3" descr="p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3429000"/>
            <a:ext cx="2857500" cy="2324100"/>
          </a:xfrm>
          <a:prstGeom prst="rect">
            <a:avLst/>
          </a:prstGeom>
        </p:spPr>
      </p:pic>
      <p:pic>
        <p:nvPicPr>
          <p:cNvPr id="5" name="Picture 4" descr="poow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789040"/>
            <a:ext cx="2808312" cy="1872208"/>
          </a:xfrm>
          <a:prstGeom prst="rect">
            <a:avLst/>
          </a:prstGeom>
        </p:spPr>
      </p:pic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2808312" y="4725144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520" y="63093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NFA  A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796136" y="6211669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DFA   A</a:t>
            </a:r>
          </a:p>
          <a:p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>
            <a:off x="2915816" y="4437112"/>
            <a:ext cx="201622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000" dirty="0" smtClean="0"/>
              <a:t>Equivalence between DFA and NFA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Theorem</a:t>
            </a:r>
            <a:r>
              <a:rPr lang="en-GB" sz="2400" dirty="0" smtClean="0"/>
              <a:t> nfa2dfa_correct :   (n:nat)(a:Alphabet)(w:Word a) (</a:t>
            </a:r>
            <a:r>
              <a:rPr lang="en-GB" sz="2400" dirty="0" err="1" smtClean="0"/>
              <a:t>nr:nfa</a:t>
            </a:r>
            <a:r>
              <a:rPr lang="en-GB" sz="2400" dirty="0" smtClean="0"/>
              <a:t> n a),</a:t>
            </a:r>
          </a:p>
          <a:p>
            <a:pPr>
              <a:buNone/>
            </a:pPr>
            <a:r>
              <a:rPr lang="en-GB" sz="2400" dirty="0" smtClean="0"/>
              <a:t>       </a:t>
            </a:r>
            <a:r>
              <a:rPr lang="en-GB" sz="2400" dirty="0" err="1" smtClean="0"/>
              <a:t>dfa_lang</a:t>
            </a:r>
            <a:r>
              <a:rPr lang="en-GB" sz="2400" dirty="0" smtClean="0"/>
              <a:t> (nfa2dfa nr) w &lt;- &gt; </a:t>
            </a:r>
            <a:r>
              <a:rPr lang="en-GB" sz="2400" dirty="0" err="1" smtClean="0"/>
              <a:t>nfa_lang</a:t>
            </a:r>
            <a:r>
              <a:rPr lang="en-GB" sz="2400" dirty="0" smtClean="0"/>
              <a:t> nr w.</a:t>
            </a:r>
            <a:endParaRPr lang="en-GB" sz="2400" dirty="0" smtClean="0">
              <a:solidFill>
                <a:srgbClr val="C00000"/>
              </a:solidFill>
            </a:endParaRPr>
          </a:p>
          <a:p>
            <a:endParaRPr lang="en-GB" sz="2400" dirty="0" smtClean="0">
              <a:solidFill>
                <a:srgbClr val="C00000"/>
              </a:solidFill>
            </a:endParaRPr>
          </a:p>
          <a:p>
            <a:endParaRPr lang="en-GB" sz="2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Definition</a:t>
            </a:r>
            <a:r>
              <a:rPr lang="en-GB" sz="2400" dirty="0" smtClean="0"/>
              <a:t> dfa2nfa (n:nat) (a:Alphabet) (d:dfa n a): </a:t>
            </a:r>
            <a:r>
              <a:rPr lang="en-GB" sz="2400" dirty="0" err="1" smtClean="0"/>
              <a:t>nfa</a:t>
            </a:r>
            <a:r>
              <a:rPr lang="en-GB" sz="2400" dirty="0" smtClean="0"/>
              <a:t> n a :=</a:t>
            </a:r>
          </a:p>
          <a:p>
            <a:pPr>
              <a:buNone/>
            </a:pPr>
            <a:r>
              <a:rPr lang="en-GB" sz="2400" dirty="0" smtClean="0"/>
              <a:t>            NFA(fun k : Fin n =&gt; fun a : Fin a =&gt; </a:t>
            </a:r>
          </a:p>
          <a:p>
            <a:pPr>
              <a:buNone/>
            </a:pPr>
            <a:r>
              <a:rPr lang="en-GB" sz="2400" dirty="0" smtClean="0"/>
              <a:t>     (allexp1 ( fun x:Fin n =&gt; </a:t>
            </a:r>
            <a:r>
              <a:rPr lang="en-GB" sz="2400" dirty="0" err="1" smtClean="0"/>
              <a:t>eqf</a:t>
            </a:r>
            <a:r>
              <a:rPr lang="en-GB" sz="2400" dirty="0" smtClean="0"/>
              <a:t> x (delta d k a) )))  </a:t>
            </a:r>
          </a:p>
          <a:p>
            <a:pPr>
              <a:buNone/>
            </a:pPr>
            <a:r>
              <a:rPr lang="en-GB" sz="2400" dirty="0"/>
              <a:t> </a:t>
            </a:r>
            <a:r>
              <a:rPr lang="en-GB" sz="2400" dirty="0" smtClean="0"/>
              <a:t>           (fun x:Fin n =&gt; </a:t>
            </a:r>
            <a:r>
              <a:rPr lang="en-GB" sz="2400" dirty="0" err="1" smtClean="0"/>
              <a:t>eqf</a:t>
            </a:r>
            <a:r>
              <a:rPr lang="en-GB" sz="2400" dirty="0" smtClean="0"/>
              <a:t> x (q0 d)) </a:t>
            </a:r>
          </a:p>
          <a:p>
            <a:pPr>
              <a:buNone/>
            </a:pPr>
            <a:r>
              <a:rPr lang="en-GB" sz="2400" dirty="0"/>
              <a:t> </a:t>
            </a:r>
            <a:r>
              <a:rPr lang="en-GB" sz="2400" dirty="0" smtClean="0"/>
              <a:t>                  (final d).</a:t>
            </a:r>
          </a:p>
          <a:p>
            <a:pPr>
              <a:buNone/>
            </a:pPr>
            <a:endParaRPr lang="en-GB" sz="1800" dirty="0"/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dirty="0" smtClean="0"/>
              <a:t>≈ 120 lines needed for equivalence of DFA and NFA</a:t>
            </a:r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000" dirty="0" smtClean="0"/>
              <a:t>Regular expressions</a:t>
            </a:r>
            <a:endParaRPr lang="en-GB" sz="4000" dirty="0"/>
          </a:p>
        </p:txBody>
      </p:sp>
      <p:pic>
        <p:nvPicPr>
          <p:cNvPr id="12" name="Content Placeholder 11" descr="r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484784"/>
            <a:ext cx="3924848" cy="657317"/>
          </a:xfrm>
        </p:spPr>
      </p:pic>
      <p:pic>
        <p:nvPicPr>
          <p:cNvPr id="13" name="Picture 12" descr="r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6" y="1484784"/>
            <a:ext cx="685896" cy="600159"/>
          </a:xfrm>
          <a:prstGeom prst="rect">
            <a:avLst/>
          </a:prstGeom>
        </p:spPr>
      </p:pic>
      <p:pic>
        <p:nvPicPr>
          <p:cNvPr id="19" name="Picture 18" descr="r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2276872"/>
            <a:ext cx="2095793" cy="1086002"/>
          </a:xfrm>
          <a:prstGeom prst="rect">
            <a:avLst/>
          </a:prstGeom>
        </p:spPr>
      </p:pic>
      <p:pic>
        <p:nvPicPr>
          <p:cNvPr id="20" name="Picture 19" descr="r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95936" y="2276872"/>
            <a:ext cx="3448532" cy="1181265"/>
          </a:xfrm>
          <a:prstGeom prst="rect">
            <a:avLst/>
          </a:prstGeom>
        </p:spPr>
      </p:pic>
      <p:pic>
        <p:nvPicPr>
          <p:cNvPr id="21" name="Picture 20" descr="r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9592" y="3573016"/>
            <a:ext cx="6677957" cy="52394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99592" y="42930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        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600783" y="5526524"/>
            <a:ext cx="5977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L ( a+ b)*  = L(a*b*)*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51571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Example: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953</Words>
  <Application>Microsoft Office PowerPoint</Application>
  <PresentationFormat>On-screen Show (4:3)</PresentationFormat>
  <Paragraphs>169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Formal development of the theory of regular languages</vt:lpstr>
      <vt:lpstr>Motivation</vt:lpstr>
      <vt:lpstr>What is Coq?</vt:lpstr>
      <vt:lpstr>Quick example:</vt:lpstr>
      <vt:lpstr>The alphabet of a finite automaton is the set where symbols come from: { 0,1} The language of a finite automaton is the set of strings that it accepts</vt:lpstr>
      <vt:lpstr>Slide 6</vt:lpstr>
      <vt:lpstr>NFA =&gt; DFA (subset constr.)</vt:lpstr>
      <vt:lpstr>Equivalence between DFA and NFA</vt:lpstr>
      <vt:lpstr>Regular expressions</vt:lpstr>
      <vt:lpstr>Slide 10</vt:lpstr>
      <vt:lpstr>Regular expr. to Finite Automata</vt:lpstr>
      <vt:lpstr>Pumping lemma</vt:lpstr>
      <vt:lpstr>Slide 13</vt:lpstr>
      <vt:lpstr>Ideas about Myhill Nerode</vt:lpstr>
      <vt:lpstr>Slide 15</vt:lpstr>
      <vt:lpstr>Slide 16</vt:lpstr>
      <vt:lpstr>L – regular, exists n , s.t for any w ∈ L , we can split w in: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developing of the theory of regular languages</dc:title>
  <dc:creator>Radutul</dc:creator>
  <cp:lastModifiedBy>Radutul</cp:lastModifiedBy>
  <cp:revision>68</cp:revision>
  <dcterms:created xsi:type="dcterms:W3CDTF">2013-11-13T00:31:04Z</dcterms:created>
  <dcterms:modified xsi:type="dcterms:W3CDTF">2013-12-04T02:15:47Z</dcterms:modified>
</cp:coreProperties>
</file>