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1" r:id="rId5"/>
    <p:sldId id="259" r:id="rId6"/>
    <p:sldId id="263" r:id="rId7"/>
    <p:sldId id="265" r:id="rId8"/>
    <p:sldId id="266" r:id="rId9"/>
    <p:sldId id="267" r:id="rId10"/>
    <p:sldId id="268" r:id="rId11"/>
    <p:sldId id="269" r:id="rId12"/>
    <p:sldId id="276" r:id="rId13"/>
    <p:sldId id="273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ED876-FF13-4025-95EF-35ECF9250605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8D8F-23B3-4148-8F3B-FE170B7AA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C4A1-CF46-4A9C-AC6E-D51D598A7820}" type="datetimeFigureOut">
              <a:rPr lang="en-GB" smtClean="0"/>
              <a:t>22/11/2013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655B-D423-4FA4-BEC2-E7ABFB04BA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Relationship Id="rId22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Formal development of the theory of regular languages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 err="1" smtClean="0">
                <a:solidFill>
                  <a:schemeClr val="tx1"/>
                </a:solidFill>
              </a:rPr>
              <a:t>Radu</a:t>
            </a:r>
            <a:r>
              <a:rPr lang="en-GB" sz="3600" dirty="0" smtClean="0">
                <a:solidFill>
                  <a:schemeClr val="tx1"/>
                </a:solidFill>
              </a:rPr>
              <a:t> </a:t>
            </a:r>
            <a:r>
              <a:rPr lang="en-GB" sz="3600" dirty="0" err="1" smtClean="0">
                <a:solidFill>
                  <a:schemeClr val="tx1"/>
                </a:solidFill>
              </a:rPr>
              <a:t>Ciobanu</a:t>
            </a:r>
            <a:r>
              <a:rPr lang="en-GB" sz="3600" dirty="0" smtClean="0">
                <a:solidFill>
                  <a:schemeClr val="tx1"/>
                </a:solidFill>
              </a:rPr>
              <a:t> (rxc00u)</a:t>
            </a:r>
          </a:p>
          <a:p>
            <a:r>
              <a:rPr lang="en-GB" sz="2800" dirty="0" err="1" smtClean="0">
                <a:solidFill>
                  <a:schemeClr val="tx1"/>
                </a:solidFill>
              </a:rPr>
              <a:t>MSci</a:t>
            </a:r>
            <a:r>
              <a:rPr lang="en-GB" sz="2800" dirty="0" smtClean="0">
                <a:solidFill>
                  <a:schemeClr val="tx1"/>
                </a:solidFill>
              </a:rPr>
              <a:t> Computer Science with AI (40 </a:t>
            </a:r>
            <a:r>
              <a:rPr lang="en-GB" sz="2800" dirty="0" err="1" smtClean="0">
                <a:solidFill>
                  <a:schemeClr val="tx1"/>
                </a:solidFill>
              </a:rPr>
              <a:t>cred</a:t>
            </a:r>
            <a:r>
              <a:rPr lang="en-GB" sz="2800" dirty="0" smtClean="0">
                <a:solidFill>
                  <a:schemeClr val="tx1"/>
                </a:solidFill>
              </a:rPr>
              <a:t>.)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(G54MIA)</a:t>
            </a:r>
          </a:p>
          <a:p>
            <a:r>
              <a:rPr lang="en-GB" sz="2800" dirty="0" smtClean="0">
                <a:solidFill>
                  <a:schemeClr val="tx1"/>
                </a:solidFill>
              </a:rPr>
              <a:t>Supervised by: T. </a:t>
            </a:r>
            <a:r>
              <a:rPr lang="en-GB" sz="2800" dirty="0" err="1" smtClean="0">
                <a:solidFill>
                  <a:schemeClr val="tx1"/>
                </a:solidFill>
              </a:rPr>
              <a:t>Altenkirch</a:t>
            </a:r>
            <a:r>
              <a:rPr lang="en-GB" sz="2800" dirty="0" smtClean="0">
                <a:solidFill>
                  <a:schemeClr val="tx1"/>
                </a:solidFill>
              </a:rPr>
              <a:t>(</a:t>
            </a:r>
            <a:r>
              <a:rPr lang="en-GB" sz="2800" dirty="0" err="1" smtClean="0">
                <a:solidFill>
                  <a:schemeClr val="tx1"/>
                </a:solidFill>
              </a:rPr>
              <a:t>txa</a:t>
            </a:r>
            <a:r>
              <a:rPr lang="en-GB" sz="2800" dirty="0" smtClean="0">
                <a:solidFill>
                  <a:schemeClr val="tx1"/>
                </a:solidFill>
              </a:rPr>
              <a:t>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Regular </a:t>
            </a:r>
            <a:r>
              <a:rPr lang="en-GB" dirty="0" err="1" smtClean="0"/>
              <a:t>expr</a:t>
            </a:r>
            <a:r>
              <a:rPr lang="en-GB" dirty="0" smtClean="0"/>
              <a:t>. </a:t>
            </a:r>
            <a:r>
              <a:rPr lang="en-GB" dirty="0"/>
              <a:t>t</a:t>
            </a:r>
            <a:r>
              <a:rPr lang="en-GB" dirty="0" smtClean="0"/>
              <a:t>o FA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Proof structured given the inductive definition of RE</a:t>
            </a:r>
          </a:p>
          <a:p>
            <a:r>
              <a:rPr lang="en-GB" sz="2800" dirty="0" smtClean="0"/>
              <a:t>Build a FA for every constructor of FA</a:t>
            </a:r>
          </a:p>
          <a:p>
            <a:r>
              <a:rPr lang="en-GB" sz="2800" dirty="0" smtClean="0"/>
              <a:t>≈ 600 lines of code (not simple)</a:t>
            </a:r>
          </a:p>
          <a:p>
            <a:pPr>
              <a:buNone/>
            </a:pPr>
            <a:r>
              <a:rPr lang="en-GB" sz="2800" dirty="0" smtClean="0"/>
              <a:t>         - definitions</a:t>
            </a:r>
          </a:p>
          <a:p>
            <a:pPr>
              <a:buNone/>
            </a:pPr>
            <a:r>
              <a:rPr lang="en-GB" sz="2800" dirty="0" smtClean="0"/>
              <a:t>         - correctness lemmas</a:t>
            </a:r>
          </a:p>
          <a:p>
            <a:endParaRPr lang="en-GB" sz="2200" dirty="0" smtClean="0"/>
          </a:p>
          <a:p>
            <a:r>
              <a:rPr lang="en-GB" sz="2800" dirty="0" smtClean="0">
                <a:solidFill>
                  <a:srgbClr val="C00000"/>
                </a:solidFill>
              </a:rPr>
              <a:t>Lemma</a:t>
            </a:r>
            <a:r>
              <a:rPr lang="en-GB" sz="2200" dirty="0" smtClean="0"/>
              <a:t> </a:t>
            </a:r>
            <a:r>
              <a:rPr lang="en-GB" sz="2800" dirty="0" err="1" smtClean="0"/>
              <a:t>kleene</a:t>
            </a:r>
            <a:r>
              <a:rPr lang="en-GB" sz="2800" dirty="0" smtClean="0"/>
              <a:t> : ∀(a:Alphabet)(w:Word a) </a:t>
            </a:r>
          </a:p>
          <a:p>
            <a:pPr>
              <a:buNone/>
            </a:pPr>
            <a:r>
              <a:rPr lang="en-GB" sz="2800" dirty="0" smtClean="0"/>
              <a:t>           (r: </a:t>
            </a:r>
            <a:r>
              <a:rPr lang="en-GB" sz="2800" dirty="0" err="1" smtClean="0"/>
              <a:t>RegExp</a:t>
            </a:r>
            <a:r>
              <a:rPr lang="en-GB" sz="2800" dirty="0" smtClean="0"/>
              <a:t> a),                      </a:t>
            </a:r>
          </a:p>
          <a:p>
            <a:pPr>
              <a:buNone/>
            </a:pPr>
            <a:r>
              <a:rPr lang="en-GB" sz="2800" dirty="0"/>
              <a:t> </a:t>
            </a:r>
            <a:r>
              <a:rPr lang="en-GB" sz="2800" dirty="0" smtClean="0"/>
              <a:t>                    </a:t>
            </a:r>
            <a:r>
              <a:rPr lang="en-GB" sz="2800" dirty="0" err="1" smtClean="0"/>
              <a:t>nfa_lang</a:t>
            </a:r>
            <a:r>
              <a:rPr lang="en-GB" sz="2800" dirty="0" smtClean="0"/>
              <a:t> (</a:t>
            </a:r>
            <a:r>
              <a:rPr lang="en-GB" sz="2800" dirty="0" err="1" smtClean="0"/>
              <a:t>re_to_nfa</a:t>
            </a:r>
            <a:r>
              <a:rPr lang="en-GB" sz="2800" dirty="0" smtClean="0"/>
              <a:t> r) w    &lt;=&gt; reg2lang r w.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Pumping lemma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to show that a language is </a:t>
            </a:r>
            <a:r>
              <a:rPr lang="en-GB" dirty="0" smtClean="0">
                <a:solidFill>
                  <a:srgbClr val="C00000"/>
                </a:solidFill>
              </a:rPr>
              <a:t>not </a:t>
            </a:r>
            <a:r>
              <a:rPr lang="en-GB" dirty="0" smtClean="0"/>
              <a:t>regular( can’t be recognized by a FA )</a:t>
            </a:r>
          </a:p>
          <a:p>
            <a:r>
              <a:rPr lang="en-GB" dirty="0" smtClean="0"/>
              <a:t>First prove a slightly modified pumping theorem, valid for all FA</a:t>
            </a:r>
          </a:p>
          <a:p>
            <a:endParaRPr lang="en-GB" dirty="0"/>
          </a:p>
          <a:p>
            <a:pPr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Theorem </a:t>
            </a:r>
            <a:r>
              <a:rPr lang="en-GB" sz="2000" dirty="0" err="1" smtClean="0"/>
              <a:t>pump_lemma</a:t>
            </a:r>
            <a:r>
              <a:rPr lang="en-GB" sz="2000" dirty="0" smtClean="0"/>
              <a:t> : </a:t>
            </a:r>
            <a:r>
              <a:rPr lang="en-GB" sz="2000" dirty="0" err="1" smtClean="0"/>
              <a:t>forall</a:t>
            </a:r>
            <a:r>
              <a:rPr lang="en-GB" sz="2000" dirty="0" smtClean="0"/>
              <a:t> (</a:t>
            </a:r>
            <a:r>
              <a:rPr lang="en-GB" sz="2000" dirty="0" err="1" smtClean="0"/>
              <a:t>alph:Alphabet</a:t>
            </a:r>
            <a:r>
              <a:rPr lang="en-GB" sz="2000" dirty="0" smtClean="0"/>
              <a:t>)</a:t>
            </a:r>
          </a:p>
          <a:p>
            <a:pPr>
              <a:buNone/>
            </a:pPr>
            <a:r>
              <a:rPr lang="en-GB" sz="2000" dirty="0" smtClean="0"/>
              <a:t>                exists (n:nat), dfa_lang1 d w -&gt;  length w &gt;= n  -&gt; exists (</a:t>
            </a:r>
            <a:r>
              <a:rPr lang="en-GB" sz="2000" dirty="0" err="1" smtClean="0"/>
              <a:t>xs</a:t>
            </a:r>
            <a:r>
              <a:rPr lang="en-GB" sz="2000" dirty="0" smtClean="0"/>
              <a:t> </a:t>
            </a:r>
            <a:r>
              <a:rPr lang="en-GB" sz="2000" dirty="0" err="1" smtClean="0"/>
              <a:t>ys</a:t>
            </a:r>
            <a:r>
              <a:rPr lang="en-GB" sz="2000" dirty="0" smtClean="0"/>
              <a:t> </a:t>
            </a:r>
            <a:r>
              <a:rPr lang="en-GB" sz="2000" dirty="0" err="1" smtClean="0"/>
              <a:t>zs</a:t>
            </a:r>
            <a:r>
              <a:rPr lang="en-GB" sz="2000" dirty="0" smtClean="0"/>
              <a:t> :       Word </a:t>
            </a:r>
            <a:r>
              <a:rPr lang="en-GB" sz="2000" dirty="0" err="1" smtClean="0"/>
              <a:t>alph</a:t>
            </a:r>
            <a:r>
              <a:rPr lang="en-GB" sz="2000" dirty="0" smtClean="0"/>
              <a:t>),</a:t>
            </a:r>
          </a:p>
          <a:p>
            <a:pPr>
              <a:buNone/>
            </a:pPr>
            <a:r>
              <a:rPr lang="en-GB" sz="2000" dirty="0" smtClean="0"/>
              <a:t>        w = </a:t>
            </a:r>
            <a:r>
              <a:rPr lang="en-GB" sz="2000" dirty="0" err="1" smtClean="0"/>
              <a:t>xs</a:t>
            </a:r>
            <a:r>
              <a:rPr lang="en-GB" sz="2000" dirty="0" smtClean="0"/>
              <a:t> ++ </a:t>
            </a:r>
            <a:r>
              <a:rPr lang="en-GB" sz="2000" dirty="0" err="1" smtClean="0"/>
              <a:t>ys</a:t>
            </a:r>
            <a:r>
              <a:rPr lang="en-GB" sz="2000" dirty="0" smtClean="0"/>
              <a:t> ++ </a:t>
            </a:r>
            <a:r>
              <a:rPr lang="en-GB" sz="2000" dirty="0" err="1" smtClean="0"/>
              <a:t>zs</a:t>
            </a:r>
            <a:r>
              <a:rPr lang="en-GB" sz="2000" dirty="0" smtClean="0"/>
              <a:t> /\ (length </a:t>
            </a:r>
            <a:r>
              <a:rPr lang="en-GB" sz="2000" dirty="0" err="1" smtClean="0"/>
              <a:t>ys</a:t>
            </a:r>
            <a:r>
              <a:rPr lang="en-GB" sz="2000" dirty="0" smtClean="0"/>
              <a:t> &gt; 0) /\ </a:t>
            </a:r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</a:t>
            </a:r>
            <a:r>
              <a:rPr lang="en-GB" sz="2000" dirty="0" err="1" smtClean="0"/>
              <a:t>forall</a:t>
            </a:r>
            <a:r>
              <a:rPr lang="en-GB" sz="2000" dirty="0" smtClean="0"/>
              <a:t> (k:nat), dfa_lang1 d (</a:t>
            </a:r>
            <a:r>
              <a:rPr lang="en-GB" sz="2000" dirty="0" err="1" smtClean="0"/>
              <a:t>xs</a:t>
            </a:r>
            <a:r>
              <a:rPr lang="en-GB" sz="2000" dirty="0" smtClean="0"/>
              <a:t> ++ (</a:t>
            </a:r>
            <a:r>
              <a:rPr lang="en-GB" sz="2000" dirty="0" err="1" smtClean="0"/>
              <a:t>wmult</a:t>
            </a:r>
            <a:r>
              <a:rPr lang="en-GB" sz="2000" dirty="0" smtClean="0"/>
              <a:t> k </a:t>
            </a:r>
            <a:r>
              <a:rPr lang="en-GB" sz="2000" dirty="0" err="1" smtClean="0"/>
              <a:t>ys</a:t>
            </a:r>
            <a:r>
              <a:rPr lang="en-GB" sz="2000" dirty="0" smtClean="0"/>
              <a:t>) ++ </a:t>
            </a:r>
            <a:r>
              <a:rPr lang="en-GB" sz="2000" dirty="0" err="1" smtClean="0"/>
              <a:t>zs</a:t>
            </a:r>
            <a:r>
              <a:rPr lang="en-GB" sz="2000" dirty="0" smtClean="0"/>
              <a:t>)/\ length (</a:t>
            </a:r>
            <a:r>
              <a:rPr lang="en-GB" sz="2000" dirty="0" err="1" smtClean="0"/>
              <a:t>xs</a:t>
            </a:r>
            <a:r>
              <a:rPr lang="en-GB" sz="2000" dirty="0" smtClean="0"/>
              <a:t>++</a:t>
            </a:r>
            <a:r>
              <a:rPr lang="en-GB" sz="2000" dirty="0" err="1" smtClean="0"/>
              <a:t>ys</a:t>
            </a:r>
            <a:r>
              <a:rPr lang="en-GB" sz="2000" dirty="0" smtClean="0"/>
              <a:t>) &lt;= n.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200" dirty="0" smtClean="0"/>
              <a:t>L – regular, exists n , </a:t>
            </a:r>
            <a:r>
              <a:rPr lang="en-GB" sz="2200" dirty="0" err="1" smtClean="0"/>
              <a:t>s.t</a:t>
            </a:r>
            <a:r>
              <a:rPr lang="en-GB" sz="2200" dirty="0" smtClean="0"/>
              <a:t> for any w </a:t>
            </a:r>
            <a:r>
              <a:rPr lang="en-GB" sz="2400" dirty="0" smtClean="0"/>
              <a:t>∈ L , we can split w in:</a:t>
            </a:r>
            <a:r>
              <a:rPr lang="en-GB" sz="2200" dirty="0" smtClean="0"/>
              <a:t> </a:t>
            </a:r>
            <a:endParaRPr lang="en-GB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 = xyz            </a:t>
            </a:r>
          </a:p>
          <a:p>
            <a:pPr>
              <a:buNone/>
            </a:pPr>
            <a:endParaRPr lang="en-GB" dirty="0" smtClean="0"/>
          </a:p>
          <a:p>
            <a:r>
              <a:rPr lang="en-GB" sz="2800" dirty="0" smtClean="0"/>
              <a:t>Length(y)&gt;0</a:t>
            </a:r>
            <a:endParaRPr lang="en-GB" sz="2800" dirty="0"/>
          </a:p>
        </p:txBody>
      </p:sp>
      <p:sp>
        <p:nvSpPr>
          <p:cNvPr id="4" name="Oval 49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5" name="Oval 50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Oval 52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" name="Line 54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Line 55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Line 56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Line 57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Oval 58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" name="Oval 5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" name="Line 60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5" name="Line 61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Line 6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17" name="Object 3073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266400" imgH="368280" progId="Equation.3">
                  <p:embed/>
                </p:oleObj>
              </mc:Choice>
              <mc:Fallback>
                <p:oleObj name="Equation" r:id="rId3" imgW="266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9" name="Text Box 6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0" name="AutoShape 6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AutoShape 6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AutoShape 70"/>
          <p:cNvSpPr>
            <a:spLocks/>
          </p:cNvSpPr>
          <p:nvPr/>
        </p:nvSpPr>
        <p:spPr bwMode="auto">
          <a:xfrm rot="162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graphicFrame>
        <p:nvGraphicFramePr>
          <p:cNvPr id="23" name="Object 307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317160" imgH="406080" progId="Equation.3">
                  <p:embed/>
                </p:oleObj>
              </mc:Choice>
              <mc:Fallback>
                <p:oleObj name="Equation" r:id="rId5" imgW="317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75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5" name="Text Box 76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6" name="Line 77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7" name="Oval 78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8" name="Oval 79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9" name="Line 80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0" name="Line 81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1" name="Line 82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2" name="Line 83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3" name="Line 84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4" name="Text Box 85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5" name="Object 3077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7" imgW="406080" imgH="469800" progId="Equation.3">
                  <p:embed/>
                </p:oleObj>
              </mc:Choice>
              <mc:Fallback>
                <p:oleObj name="Equation" r:id="rId7" imgW="406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078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9" imgW="482400" imgH="482400" progId="Equation.3">
                  <p:embed/>
                </p:oleObj>
              </mc:Choice>
              <mc:Fallback>
                <p:oleObj name="Equation" r:id="rId9" imgW="4824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eform 96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192"/>
              </a:cxn>
              <a:cxn ang="0">
                <a:pos x="1680" y="48"/>
              </a:cxn>
            </a:cxnLst>
            <a:rect l="0" t="0" r="r" b="b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38" name="Freeform 98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48" y="144"/>
              </a:cxn>
              <a:cxn ang="0">
                <a:pos x="2352" y="0"/>
              </a:cxn>
            </a:cxnLst>
            <a:rect l="0" t="0" r="r" b="b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39" name="Object 3079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1" imgW="393480" imgH="482400" progId="Equation.3">
                  <p:embed/>
                </p:oleObj>
              </mc:Choice>
              <mc:Fallback>
                <p:oleObj name="Equation" r:id="rId11" imgW="393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Freeform 100"/>
          <p:cNvSpPr>
            <a:spLocks/>
          </p:cNvSpPr>
          <p:nvPr/>
        </p:nvSpPr>
        <p:spPr bwMode="auto">
          <a:xfrm>
            <a:off x="3563888" y="3573016"/>
            <a:ext cx="1308100" cy="1295400"/>
          </a:xfrm>
          <a:custGeom>
            <a:avLst/>
            <a:gdLst/>
            <a:ahLst/>
            <a:cxnLst>
              <a:cxn ang="0">
                <a:pos x="560" y="816"/>
              </a:cxn>
              <a:cxn ang="0">
                <a:pos x="800" y="480"/>
              </a:cxn>
              <a:cxn ang="0">
                <a:pos x="704" y="96"/>
              </a:cxn>
              <a:cxn ang="0">
                <a:pos x="128" y="48"/>
              </a:cxn>
              <a:cxn ang="0">
                <a:pos x="32" y="384"/>
              </a:cxn>
              <a:cxn ang="0">
                <a:pos x="320" y="816"/>
              </a:cxn>
            </a:cxnLst>
            <a:rect l="0" t="0" r="r" b="b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graphicFrame>
        <p:nvGraphicFramePr>
          <p:cNvPr id="41" name="Object 3080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3" imgW="723600" imgH="482400" progId="Equation.3">
                  <p:embed/>
                </p:oleObj>
              </mc:Choice>
              <mc:Fallback>
                <p:oleObj name="Equation" r:id="rId13" imgW="723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081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5" imgW="482400" imgH="558720" progId="Equation.3">
                  <p:embed/>
                </p:oleObj>
              </mc:Choice>
              <mc:Fallback>
                <p:oleObj name="Equation" r:id="rId15" imgW="4824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082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7" imgW="812520" imgH="558720" progId="Equation.3">
                  <p:embed/>
                </p:oleObj>
              </mc:Choice>
              <mc:Fallback>
                <p:oleObj name="Equation" r:id="rId17" imgW="81252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083"/>
          <p:cNvGraphicFramePr>
            <a:graphicFrameLocks noChangeAspect="1"/>
          </p:cNvGraphicFramePr>
          <p:nvPr/>
        </p:nvGraphicFramePr>
        <p:xfrm>
          <a:off x="8458200" y="2438400"/>
          <a:ext cx="336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9" imgW="139680" imgH="190440" progId="Equation.3">
                  <p:embed/>
                </p:oleObj>
              </mc:Choice>
              <mc:Fallback>
                <p:oleObj name="Equation" r:id="rId19" imgW="1396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438400"/>
                        <a:ext cx="336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051720" y="602128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x</a:t>
            </a:r>
            <a:endParaRPr lang="en-GB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5796136" y="623731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z</a:t>
            </a:r>
          </a:p>
        </p:txBody>
      </p:sp>
      <p:graphicFrame>
        <p:nvGraphicFramePr>
          <p:cNvPr id="2059" name="Object 11"/>
          <p:cNvGraphicFramePr>
            <a:graphicFrameLocks noChangeAspect="1"/>
          </p:cNvGraphicFramePr>
          <p:nvPr/>
        </p:nvGraphicFramePr>
        <p:xfrm>
          <a:off x="3275856" y="1700808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21" imgW="2145960" imgH="545760" progId="Equation.3">
                  <p:embed/>
                </p:oleObj>
              </mc:Choice>
              <mc:Fallback>
                <p:oleObj name="Equation" r:id="rId21" imgW="21459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700808"/>
                        <a:ext cx="21463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6084168" y="1484784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23" imgW="685800" imgH="228600" progId="Equation.3">
                  <p:embed/>
                </p:oleObj>
              </mc:Choice>
              <mc:Fallback>
                <p:oleObj name="Equation" r:id="rId23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484784"/>
                        <a:ext cx="228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4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Proof.  </a:t>
            </a:r>
            <a:r>
              <a:rPr lang="en-GB" dirty="0" smtClean="0"/>
              <a:t>(not described on this slide)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Then, the original statement of the theorem is equivalent to this one because RE and FA are isomorphic (shown)</a:t>
            </a:r>
          </a:p>
          <a:p>
            <a:r>
              <a:rPr lang="en-GB" dirty="0" smtClean="0"/>
              <a:t>≈ 600 lines of code (not trivial)</a:t>
            </a:r>
          </a:p>
          <a:p>
            <a:endParaRPr lang="en-GB" dirty="0"/>
          </a:p>
          <a:p>
            <a:r>
              <a:rPr lang="en-GB" dirty="0" smtClean="0"/>
              <a:t>Code fragments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( Aside, but necessary ): Implemented a finite set library and lemmas about types that are isomorphic    - ≈ 300 lines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about </a:t>
            </a:r>
            <a:r>
              <a:rPr lang="en-GB" dirty="0" err="1" smtClean="0"/>
              <a:t>Myhill</a:t>
            </a:r>
            <a:r>
              <a:rPr lang="en-GB" dirty="0" smtClean="0"/>
              <a:t> </a:t>
            </a:r>
            <a:r>
              <a:rPr lang="en-GB" dirty="0" err="1" smtClean="0"/>
              <a:t>Nerode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Show that a language is not regular by using the finite number of equivalence classes of a relation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it </a:t>
            </a:r>
            <a:r>
              <a:rPr lang="en-GB" sz="2000" dirty="0"/>
              <a:t>implies that there exists a unique minimal DFA with minimum number of states. 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Use : minimization of automata ( reducing states that may be redundant)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Aim: Formally prove mathematical properties of regular languages </a:t>
            </a:r>
          </a:p>
          <a:p>
            <a:r>
              <a:rPr lang="en-GB" sz="2400" dirty="0" smtClean="0"/>
              <a:t>- finite automata</a:t>
            </a:r>
          </a:p>
          <a:p>
            <a:r>
              <a:rPr lang="en-GB" sz="2400" dirty="0" smtClean="0"/>
              <a:t>- regular expressions</a:t>
            </a:r>
          </a:p>
          <a:p>
            <a:r>
              <a:rPr lang="en-GB" sz="2400" dirty="0" smtClean="0"/>
              <a:t>-decidability of equivalence of regular expressions</a:t>
            </a:r>
          </a:p>
          <a:p>
            <a:r>
              <a:rPr lang="en-GB" sz="2400" dirty="0" smtClean="0"/>
              <a:t>-pumping lemma, </a:t>
            </a:r>
            <a:r>
              <a:rPr lang="en-GB" sz="2400" dirty="0" err="1" smtClean="0"/>
              <a:t>Myhill</a:t>
            </a:r>
            <a:r>
              <a:rPr lang="en-GB" sz="2400" dirty="0" smtClean="0"/>
              <a:t> </a:t>
            </a:r>
            <a:r>
              <a:rPr lang="en-GB" sz="2400" dirty="0" err="1" smtClean="0"/>
              <a:t>Nerode</a:t>
            </a:r>
            <a:r>
              <a:rPr lang="en-GB" sz="2400" dirty="0" smtClean="0"/>
              <a:t>, etc.</a:t>
            </a:r>
          </a:p>
          <a:p>
            <a:endParaRPr lang="en-GB" sz="2400" dirty="0"/>
          </a:p>
          <a:p>
            <a:r>
              <a:rPr lang="en-GB" sz="3600" dirty="0" smtClean="0"/>
              <a:t>How?              Coq proof assistant</a:t>
            </a:r>
            <a:endParaRPr lang="en-GB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-252536" y="5805264"/>
            <a:ext cx="9396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>
                <a:solidFill>
                  <a:srgbClr val="C00000"/>
                </a:solidFill>
              </a:rPr>
              <a:t> Regular</a:t>
            </a:r>
            <a:r>
              <a:rPr lang="en-GB" sz="3200" dirty="0" smtClean="0"/>
              <a:t> language -    recognized by </a:t>
            </a:r>
            <a:r>
              <a:rPr lang="en-GB" sz="3200" dirty="0" smtClean="0"/>
              <a:t>a finite </a:t>
            </a:r>
            <a:r>
              <a:rPr lang="en-GB" sz="3200" dirty="0" smtClean="0"/>
              <a:t>automaton 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Coq?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Interactive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sz="2800" dirty="0" smtClean="0"/>
              <a:t>Based on </a:t>
            </a:r>
            <a:r>
              <a:rPr lang="en-GB" sz="2800" i="1" dirty="0" smtClean="0">
                <a:solidFill>
                  <a:srgbClr val="C00000"/>
                </a:solidFill>
              </a:rPr>
              <a:t>calculus of inductive constructions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/>
              <a:t>(Thierry </a:t>
            </a:r>
            <a:r>
              <a:rPr lang="en-GB" sz="2800" dirty="0" err="1" smtClean="0"/>
              <a:t>Coquand</a:t>
            </a:r>
            <a:r>
              <a:rPr lang="en-GB" sz="2800" dirty="0" smtClean="0"/>
              <a:t> )</a:t>
            </a:r>
          </a:p>
          <a:p>
            <a:r>
              <a:rPr lang="en-GB" sz="2800" dirty="0" smtClean="0"/>
              <a:t>Type Theory (</a:t>
            </a:r>
            <a:r>
              <a:rPr lang="en-GB" sz="2800" dirty="0" err="1" smtClean="0"/>
              <a:t>P.Martin</a:t>
            </a:r>
            <a:r>
              <a:rPr lang="en-GB" sz="2800" dirty="0" err="1" smtClean="0"/>
              <a:t>-</a:t>
            </a:r>
            <a:r>
              <a:rPr lang="en-GB" sz="2800" dirty="0" err="1" smtClean="0"/>
              <a:t>L</a:t>
            </a:r>
            <a:r>
              <a:rPr lang="en-GB" sz="2800" dirty="0" err="1" smtClean="0"/>
              <a:t>ö</a:t>
            </a:r>
            <a:r>
              <a:rPr lang="en-GB" sz="2800" dirty="0" err="1" smtClean="0"/>
              <a:t>f</a:t>
            </a:r>
            <a:r>
              <a:rPr lang="en-GB" sz="2800" dirty="0" smtClean="0"/>
              <a:t>)</a:t>
            </a:r>
          </a:p>
          <a:p>
            <a:endParaRPr lang="en-GB" sz="2800" dirty="0"/>
          </a:p>
          <a:p>
            <a:r>
              <a:rPr lang="en-GB" sz="2800" dirty="0" smtClean="0"/>
              <a:t>Proof requires </a:t>
            </a:r>
            <a:r>
              <a:rPr lang="en-GB" sz="2800" dirty="0">
                <a:solidFill>
                  <a:srgbClr val="C00000"/>
                </a:solidFill>
              </a:rPr>
              <a:t>t</a:t>
            </a:r>
            <a:r>
              <a:rPr lang="en-GB" sz="2800" dirty="0" smtClean="0">
                <a:solidFill>
                  <a:srgbClr val="C00000"/>
                </a:solidFill>
              </a:rPr>
              <a:t>actics</a:t>
            </a:r>
            <a:r>
              <a:rPr lang="en-GB" sz="2800" dirty="0" smtClean="0"/>
              <a:t> (strategies to solve goals)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Quick example: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Word(x:Alphabet) := list (Fin x).</a:t>
            </a:r>
            <a:endParaRPr lang="en-GB" dirty="0" smtClean="0"/>
          </a:p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Language (a:Alphabet):= Word a -&gt; Prop.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Definition </a:t>
            </a:r>
            <a:r>
              <a:rPr lang="en-GB" sz="2400" dirty="0" smtClean="0"/>
              <a:t>allexp1 : </a:t>
            </a:r>
            <a:r>
              <a:rPr lang="en-GB" sz="2400" dirty="0" err="1" smtClean="0"/>
              <a:t>forall</a:t>
            </a:r>
            <a:r>
              <a:rPr lang="en-GB" sz="2400" dirty="0" smtClean="0"/>
              <a:t> (n : </a:t>
            </a:r>
            <a:r>
              <a:rPr lang="en-GB" sz="2400" dirty="0" err="1" smtClean="0"/>
              <a:t>nat</a:t>
            </a:r>
            <a:r>
              <a:rPr lang="en-GB" sz="2400" dirty="0" smtClean="0"/>
              <a:t>) , (Fin n -&gt; </a:t>
            </a:r>
            <a:r>
              <a:rPr lang="en-GB" sz="2400" dirty="0" err="1" smtClean="0"/>
              <a:t>bool</a:t>
            </a:r>
            <a:r>
              <a:rPr lang="en-GB" sz="2400" dirty="0" smtClean="0"/>
              <a:t>) -&gt; Fin (2^n).</a:t>
            </a:r>
          </a:p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           intros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apply</a:t>
            </a:r>
            <a:r>
              <a:rPr lang="en-GB" sz="2400" dirty="0" smtClean="0"/>
              <a:t> </a:t>
            </a:r>
            <a:r>
              <a:rPr lang="en-GB" sz="2400" dirty="0" err="1" smtClean="0"/>
              <a:t>allexp</a:t>
            </a:r>
            <a:r>
              <a:rPr lang="en-GB" sz="2400" dirty="0" smtClean="0"/>
              <a:t>.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intro</a:t>
            </a:r>
            <a:r>
              <a:rPr lang="en-GB" sz="2400" dirty="0" smtClean="0"/>
              <a:t>.                              tactics</a:t>
            </a:r>
          </a:p>
          <a:p>
            <a:pPr>
              <a:buNone/>
            </a:pPr>
            <a:r>
              <a:rPr lang="en-GB" sz="2400" dirty="0" smtClean="0"/>
              <a:t>          </a:t>
            </a:r>
            <a:r>
              <a:rPr lang="en-GB" sz="2400" dirty="0" smtClean="0">
                <a:solidFill>
                  <a:srgbClr val="0070C0"/>
                </a:solidFill>
              </a:rPr>
              <a:t>exact</a:t>
            </a:r>
            <a:r>
              <a:rPr lang="en-GB" sz="2400" dirty="0" smtClean="0"/>
              <a:t> (f0 1).</a:t>
            </a:r>
          </a:p>
          <a:p>
            <a:pPr>
              <a:buNone/>
            </a:pPr>
            <a:r>
              <a:rPr lang="en-GB" sz="2400" dirty="0" smtClean="0"/>
              <a:t>         Defined.</a:t>
            </a:r>
            <a:endParaRPr lang="en-GB" sz="2400" dirty="0"/>
          </a:p>
        </p:txBody>
      </p:sp>
      <p:sp>
        <p:nvSpPr>
          <p:cNvPr id="12" name="Right Brace 11"/>
          <p:cNvSpPr/>
          <p:nvPr/>
        </p:nvSpPr>
        <p:spPr>
          <a:xfrm>
            <a:off x="3059832" y="3068960"/>
            <a:ext cx="648072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alphabet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of a finite automaton is the set where symbols come from: { 0,1}</a:t>
            </a:r>
            <a:b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000" dirty="0" smtClean="0"/>
              <a:t>The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language</a:t>
            </a:r>
            <a:r>
              <a:rPr lang="en-US" sz="2000" dirty="0" smtClean="0"/>
              <a:t> of a finite automaton is the set of strings that it accepts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2814216" y="34900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001416" y="3972619"/>
            <a:ext cx="698500" cy="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76116" y="2677219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6012160" y="4437112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13216" y="2538452"/>
            <a:ext cx="787400" cy="1054100"/>
          </a:xfrm>
          <a:custGeom>
            <a:avLst/>
            <a:gdLst>
              <a:gd name="G0" fmla="+- 219534 0 0"/>
              <a:gd name="G1" fmla="+- 9977963 0 0"/>
              <a:gd name="G2" fmla="+- 219534 0 9977963"/>
              <a:gd name="G3" fmla="+- 10800 0 0"/>
              <a:gd name="G4" fmla="+- 0 0 21953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899 0 0"/>
              <a:gd name="G9" fmla="+- 0 0 9977963"/>
              <a:gd name="G10" fmla="+- 8899 0 2700"/>
              <a:gd name="G11" fmla="cos G10 219534"/>
              <a:gd name="G12" fmla="sin G10 219534"/>
              <a:gd name="G13" fmla="cos 13500 219534"/>
              <a:gd name="G14" fmla="sin 13500 219534"/>
              <a:gd name="G15" fmla="+- G11 10800 0"/>
              <a:gd name="G16" fmla="+- G12 10800 0"/>
              <a:gd name="G17" fmla="+- G13 10800 0"/>
              <a:gd name="G18" fmla="+- G14 10800 0"/>
              <a:gd name="G19" fmla="*/ 8899 1 2"/>
              <a:gd name="G20" fmla="+- G19 5400 0"/>
              <a:gd name="G21" fmla="cos G20 219534"/>
              <a:gd name="G22" fmla="sin G20 219534"/>
              <a:gd name="G23" fmla="+- G21 10800 0"/>
              <a:gd name="G24" fmla="+- G12 G23 G22"/>
              <a:gd name="G25" fmla="+- G22 G23 G11"/>
              <a:gd name="G26" fmla="cos 10800 219534"/>
              <a:gd name="G27" fmla="sin 10800 219534"/>
              <a:gd name="G28" fmla="cos 8899 219534"/>
              <a:gd name="G29" fmla="sin 8899 21953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77963"/>
              <a:gd name="G36" fmla="sin G34 9977963"/>
              <a:gd name="G37" fmla="+/ 9977963 21953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899 G39"/>
              <a:gd name="G43" fmla="sin 889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517 w 21600"/>
              <a:gd name="T5" fmla="*/ 243 h 21600"/>
              <a:gd name="T6" fmla="*/ 2082 w 21600"/>
              <a:gd name="T7" fmla="*/ 15386 h 21600"/>
              <a:gd name="T8" fmla="*/ 8919 w 21600"/>
              <a:gd name="T9" fmla="*/ 2101 h 21600"/>
              <a:gd name="T10" fmla="*/ 24276 w 21600"/>
              <a:gd name="T11" fmla="*/ 11588 h 21600"/>
              <a:gd name="T12" fmla="*/ 20420 w 21600"/>
              <a:gd name="T13" fmla="*/ 15020 h 21600"/>
              <a:gd name="T14" fmla="*/ 16988 w 21600"/>
              <a:gd name="T15" fmla="*/ 1116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683" y="11319"/>
                </a:moveTo>
                <a:cubicBezTo>
                  <a:pt x="19693" y="11146"/>
                  <a:pt x="19699" y="10973"/>
                  <a:pt x="19699" y="10800"/>
                </a:cubicBezTo>
                <a:cubicBezTo>
                  <a:pt x="19699" y="5885"/>
                  <a:pt x="15714" y="1901"/>
                  <a:pt x="10800" y="1901"/>
                </a:cubicBezTo>
                <a:cubicBezTo>
                  <a:pt x="5885" y="1901"/>
                  <a:pt x="1901" y="5885"/>
                  <a:pt x="1901" y="10800"/>
                </a:cubicBezTo>
                <a:cubicBezTo>
                  <a:pt x="1900" y="12243"/>
                  <a:pt x="2252" y="13665"/>
                  <a:pt x="2924" y="14943"/>
                </a:cubicBezTo>
                <a:lnTo>
                  <a:pt x="1241" y="15828"/>
                </a:lnTo>
                <a:cubicBezTo>
                  <a:pt x="426" y="14277"/>
                  <a:pt x="0" y="1255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1010"/>
                  <a:pt x="21593" y="11220"/>
                  <a:pt x="21581" y="11431"/>
                </a:cubicBezTo>
                <a:lnTo>
                  <a:pt x="24276" y="11588"/>
                </a:lnTo>
                <a:lnTo>
                  <a:pt x="20420" y="15020"/>
                </a:lnTo>
                <a:lnTo>
                  <a:pt x="16988" y="11162"/>
                </a:lnTo>
                <a:lnTo>
                  <a:pt x="19683" y="1131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011316" y="17374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398916" y="35154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011316" y="5191819"/>
            <a:ext cx="1003300" cy="990600"/>
          </a:xfrm>
          <a:prstGeom prst="ellipse">
            <a:avLst/>
          </a:prstGeom>
          <a:noFill/>
          <a:ln w="762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6319416" y="46457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958977" y="2142232"/>
            <a:ext cx="3978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657554" y="2417663"/>
            <a:ext cx="7175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0,1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213617" y="42631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42966" y="44028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178177" y="3069332"/>
            <a:ext cx="397866" cy="523220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770266" y="4999732"/>
            <a:ext cx="395288" cy="519112"/>
          </a:xfrm>
          <a:prstGeom prst="rect">
            <a:avLst/>
          </a:prstGeom>
          <a:noFill/>
          <a:ln w="9525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595766" y="1951732"/>
            <a:ext cx="39528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236296" y="3356992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4833516" y="1559619"/>
            <a:ext cx="1358900" cy="1371600"/>
          </a:xfrm>
          <a:prstGeom prst="ellipse">
            <a:avLst/>
          </a:prstGeom>
          <a:noFill/>
          <a:ln w="762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3779416" y="26518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779416" y="44552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268616" y="2651819"/>
            <a:ext cx="1016000" cy="850900"/>
          </a:xfrm>
          <a:prstGeom prst="line">
            <a:avLst/>
          </a:prstGeom>
          <a:noFill/>
          <a:ln w="762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79041" y="3717032"/>
            <a:ext cx="102870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0111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915816" y="3717032"/>
            <a:ext cx="817563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FF00"/>
                </a:solidFill>
              </a:rPr>
              <a:t>111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04991" y="1939032"/>
            <a:ext cx="606425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697366" y="3780532"/>
            <a:ext cx="395288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757691" y="3793232"/>
            <a:ext cx="273050" cy="519112"/>
          </a:xfrm>
          <a:prstGeom prst="rect">
            <a:avLst/>
          </a:prstGeom>
          <a:solidFill>
            <a:srgbClr val="666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6021288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Finite automata in 1 slide:</a:t>
            </a:r>
            <a:endParaRPr lang="en-GB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555776" y="45226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q0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204991" y="2852936"/>
            <a:ext cx="8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q1</a:t>
            </a:r>
          </a:p>
          <a:p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4287416" y="5518844"/>
            <a:ext cx="6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7595766" y="4728592"/>
            <a:ext cx="86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223 0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3 0.00186 C 0.21164 -0.00532 0.20261 -0.01504 0.19445 -0.02592 C 0.19289 -0.028 0.19184 -0.03101 0.19028 -0.03333 C 0.18768 -0.03726 0.18195 -0.04444 0.18195 -0.04421 C 0.17969 -0.05671 0.17309 -0.06527 0.17084 -0.07777 C 0.17101 -0.08842 0.16129 -0.14629 0.18195 -0.15555 C 0.18872 -0.16458 0.19358 -0.17361 0.20278 -0.17777 C 0.21372 -0.17638 0.22171 -0.17638 0.23056 -0.16851 C 0.23698 -0.15578 0.23646 -0.13958 0.24167 -0.12592 C 0.24046 -0.05671 0.24671 -0.07199 0.23612 -0.03888 C 0.23299 -0.02916 0.23108 -0.01898 0.22778 -0.00925 C 0.22188 0.00834 0.22223 0.01065 0.22223 0.00186 Z " pathEditMode="relative" rAng="0" ptsTypes="ffffffffffff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" y="-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375 -0.26296 " pathEditMode="relative" ptsTypes="AA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833 0.27037 " pathEditMode="relative" ptsTypes="AA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169 -0.02049 -0.03912 -0.03195 -0.05741 C -0.03576 -0.06343 -0.03594 -0.06829 -0.04028 -0.07407 C -0.04115 -0.07778 -0.04219 -0.08148 -0.04306 -0.08519 C -0.04358 -0.08704 -0.04445 -0.09074 -0.04445 -0.09074 C -0.04392 -0.11736 -0.04427 -0.14398 -0.04306 -0.17037 C -0.04271 -0.17755 -0.03767 -0.18333 -0.03333 -0.18519 C -0.02587 -0.2 -0.0125 -0.20694 0 -0.21111 C 0.00746 -0.21042 0.01476 -0.21019 0.02222 -0.20926 C 0.02361 -0.20903 0.02535 -0.2088 0.02639 -0.20741 C 0.02864 -0.2044 0.02882 -0.19977 0.03055 -0.1963 C 0.0375 -0.1588 0.03715 -0.11181 0.02361 -0.07593 C 0.02118 -0.05972 0.01788 -0.03194 0.00694 -0.02222 C 0.00642 -0.01968 0.00642 -0.01713 0.00555 -0.01482 C -0.00052 0.00139 0 -0.00926 0 0 Z " pathEditMode="relative" ptsTypes="fffffffffffffff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976664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rgbClr val="C00000"/>
                </a:solidFill>
              </a:rPr>
              <a:t>Record</a:t>
            </a:r>
            <a:r>
              <a:rPr lang="en-GB" sz="1800" dirty="0" smtClean="0"/>
              <a:t> DFA (n:nat) (a:Alphabet) :Type:= DFA {  </a:t>
            </a:r>
          </a:p>
          <a:p>
            <a:pPr>
              <a:buNone/>
            </a:pPr>
            <a:r>
              <a:rPr lang="en-GB" sz="1800" dirty="0" smtClean="0"/>
              <a:t>       states :=  Fin n; (*finite sets*) </a:t>
            </a:r>
          </a:p>
          <a:p>
            <a:pPr>
              <a:buNone/>
            </a:pPr>
            <a:r>
              <a:rPr lang="en-GB" sz="1800" dirty="0" smtClean="0"/>
              <a:t>       symbol := Fin a;  </a:t>
            </a:r>
          </a:p>
          <a:p>
            <a:pPr>
              <a:buNone/>
            </a:pPr>
            <a:r>
              <a:rPr lang="en-GB" sz="1800" dirty="0" smtClean="0"/>
              <a:t>       delta : </a:t>
            </a:r>
            <a:r>
              <a:rPr lang="en-GB" sz="1800" dirty="0" smtClean="0"/>
              <a:t>states-&gt;symbol-</a:t>
            </a:r>
            <a:r>
              <a:rPr lang="en-GB" sz="1800" dirty="0" smtClean="0"/>
              <a:t>&gt; </a:t>
            </a:r>
            <a:r>
              <a:rPr lang="en-GB" sz="1800" dirty="0" smtClean="0"/>
              <a:t>states; </a:t>
            </a: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       q0 : </a:t>
            </a:r>
            <a:r>
              <a:rPr lang="en-GB" sz="1800" dirty="0" smtClean="0"/>
              <a:t>states; </a:t>
            </a:r>
            <a:r>
              <a:rPr lang="en-GB" sz="1800" dirty="0" smtClean="0"/>
              <a:t>(*only 1 initial state*)</a:t>
            </a:r>
          </a:p>
          <a:p>
            <a:pPr>
              <a:buNone/>
            </a:pPr>
            <a:r>
              <a:rPr lang="en-GB" sz="1800" dirty="0" smtClean="0"/>
              <a:t>       final </a:t>
            </a:r>
            <a:r>
              <a:rPr lang="en-GB" sz="1800" dirty="0" smtClean="0"/>
              <a:t>:states-</a:t>
            </a:r>
            <a:r>
              <a:rPr lang="en-GB" sz="1800" dirty="0" smtClean="0"/>
              <a:t>&gt; bool (*multiple states*)</a:t>
            </a:r>
          </a:p>
          <a:p>
            <a:pPr>
              <a:buNone/>
            </a:pPr>
            <a:r>
              <a:rPr lang="en-GB" sz="1800" dirty="0" smtClean="0"/>
              <a:t>    }.</a:t>
            </a:r>
          </a:p>
          <a:p>
            <a:endParaRPr lang="en-GB" sz="1800" dirty="0" smtClean="0"/>
          </a:p>
          <a:p>
            <a:r>
              <a:rPr lang="en-GB" sz="1800" dirty="0" smtClean="0">
                <a:solidFill>
                  <a:srgbClr val="C00000"/>
                </a:solidFill>
              </a:rPr>
              <a:t>Record</a:t>
            </a:r>
            <a:r>
              <a:rPr lang="en-GB" sz="1800" dirty="0" smtClean="0"/>
              <a:t> NFA (n:nat)(a:Alphabet) := NFA {</a:t>
            </a:r>
          </a:p>
          <a:p>
            <a:pPr>
              <a:buNone/>
            </a:pPr>
            <a:r>
              <a:rPr lang="en-GB" sz="1800" dirty="0" smtClean="0"/>
              <a:t>  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 :=Fin n;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nsymbol</a:t>
            </a:r>
            <a:r>
              <a:rPr lang="en-GB" sz="1800" dirty="0" smtClean="0"/>
              <a:t> := Fin a;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ndelta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 - &gt; </a:t>
            </a:r>
            <a:r>
              <a:rPr lang="en-GB" sz="1800" dirty="0" err="1" smtClean="0"/>
              <a:t>nsymbol</a:t>
            </a:r>
            <a:r>
              <a:rPr lang="en-GB" sz="1800" dirty="0" smtClean="0"/>
              <a:t>-</a:t>
            </a:r>
            <a:r>
              <a:rPr lang="en-GB" sz="1800" dirty="0" smtClean="0"/>
              <a:t>&gt;Fin (2^n); 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ninitial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-</a:t>
            </a:r>
            <a:r>
              <a:rPr lang="en-GB" sz="1800" dirty="0" smtClean="0"/>
              <a:t>&gt; bool (* multiple states*);</a:t>
            </a:r>
          </a:p>
          <a:p>
            <a:pPr>
              <a:buNone/>
            </a:pPr>
            <a:r>
              <a:rPr lang="en-GB" sz="1800" dirty="0" smtClean="0"/>
              <a:t>         </a:t>
            </a:r>
            <a:r>
              <a:rPr lang="en-GB" sz="1800" dirty="0" err="1" smtClean="0"/>
              <a:t>nfinal</a:t>
            </a:r>
            <a:r>
              <a:rPr lang="en-GB" sz="1800" dirty="0" smtClean="0"/>
              <a:t> : </a:t>
            </a:r>
            <a:r>
              <a:rPr lang="en-GB" sz="1800" dirty="0" err="1" smtClean="0"/>
              <a:t>nstates</a:t>
            </a:r>
            <a:r>
              <a:rPr lang="en-GB" sz="1800" dirty="0" smtClean="0"/>
              <a:t>-</a:t>
            </a:r>
            <a:r>
              <a:rPr lang="en-GB" sz="1800" dirty="0" smtClean="0"/>
              <a:t>&gt; bool</a:t>
            </a:r>
          </a:p>
          <a:p>
            <a:pPr>
              <a:buNone/>
            </a:pPr>
            <a:r>
              <a:rPr lang="en-GB" sz="1800" dirty="0" smtClean="0"/>
              <a:t> }.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1800" dirty="0" smtClean="0"/>
              <a:t>≈ 280 lines of code including lemmas for later development </a:t>
            </a:r>
          </a:p>
        </p:txBody>
      </p:sp>
      <p:pic>
        <p:nvPicPr>
          <p:cNvPr id="4" name="Picture 3" descr="dfa-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0"/>
            <a:ext cx="3384376" cy="2088232"/>
          </a:xfrm>
          <a:prstGeom prst="rect">
            <a:avLst/>
          </a:prstGeo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492896"/>
            <a:ext cx="4178722" cy="2111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NFA =&gt; DFA (subset constr.)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6868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solidFill>
                  <a:srgbClr val="C00000"/>
                </a:solidFill>
              </a:rPr>
              <a:t>Definition</a:t>
            </a:r>
            <a:r>
              <a:rPr lang="en-GB" sz="2000" dirty="0" smtClean="0"/>
              <a:t> nfa2dfa (n:nat) (a:Alphabet) (nr: </a:t>
            </a:r>
            <a:r>
              <a:rPr lang="en-GB" sz="2000" dirty="0" err="1" smtClean="0"/>
              <a:t>nfa</a:t>
            </a:r>
            <a:r>
              <a:rPr lang="en-GB" sz="2000" dirty="0" smtClean="0"/>
              <a:t> n a) : </a:t>
            </a:r>
            <a:r>
              <a:rPr lang="en-GB" sz="2000" dirty="0" err="1" smtClean="0"/>
              <a:t>dfa</a:t>
            </a:r>
            <a:r>
              <a:rPr lang="en-GB" sz="2000" dirty="0" smtClean="0"/>
              <a:t> (2^n) a :=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          DFA   (fun k:Fin (2^n)=&gt; fun a : Fin a =&gt; </a:t>
            </a:r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                 allexp1 (prepare nr k a)) (allexp1 (</a:t>
            </a:r>
            <a:r>
              <a:rPr lang="en-GB" sz="2000" dirty="0" err="1" smtClean="0"/>
              <a:t>ninitial</a:t>
            </a:r>
            <a:r>
              <a:rPr lang="en-GB" sz="2000" dirty="0" smtClean="0"/>
              <a:t> nr )) </a:t>
            </a:r>
          </a:p>
          <a:p>
            <a:pPr>
              <a:buNone/>
            </a:pPr>
            <a:r>
              <a:rPr lang="en-GB" sz="2000" dirty="0" smtClean="0"/>
              <a:t>              (fun k:Fin (2^n)=&gt;existsf1(fun q:Fin n=&gt; (allexp2 k q ) &amp;&amp; </a:t>
            </a:r>
            <a:r>
              <a:rPr lang="en-GB" sz="2000" dirty="0" err="1" smtClean="0"/>
              <a:t>nfinal</a:t>
            </a:r>
            <a:r>
              <a:rPr lang="en-GB" sz="2000" dirty="0" smtClean="0"/>
              <a:t> nr  q)).</a:t>
            </a:r>
            <a:endParaRPr lang="en-GB" sz="2000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</a:t>
            </a: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                                           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  <a:p>
            <a:pPr>
              <a:buNone/>
            </a:pPr>
            <a:endParaRPr lang="en-GB" sz="2000" dirty="0"/>
          </a:p>
        </p:txBody>
      </p:sp>
      <p:pic>
        <p:nvPicPr>
          <p:cNvPr id="4" name="Picture 3" descr="p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429000"/>
            <a:ext cx="2857500" cy="2324100"/>
          </a:xfrm>
          <a:prstGeom prst="rect">
            <a:avLst/>
          </a:prstGeom>
        </p:spPr>
      </p:pic>
      <p:pic>
        <p:nvPicPr>
          <p:cNvPr id="5" name="Picture 4" descr="poow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9040"/>
            <a:ext cx="2808312" cy="1872208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2808312" y="4725144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520" y="6309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NFA  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796136" y="621166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DFA   A</a:t>
            </a:r>
          </a:p>
          <a:p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2915816" y="4437112"/>
            <a:ext cx="201622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Equivalence between DFA and NFA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C00000"/>
                </a:solidFill>
              </a:rPr>
              <a:t>Definition</a:t>
            </a:r>
            <a:r>
              <a:rPr lang="en-GB" sz="2400" dirty="0" smtClean="0"/>
              <a:t> dfa2nfa (n:nat) (a:Alphabet) (d:dfa n a): </a:t>
            </a:r>
            <a:r>
              <a:rPr lang="en-GB" sz="2400" dirty="0" err="1" smtClean="0"/>
              <a:t>nfa</a:t>
            </a:r>
            <a:r>
              <a:rPr lang="en-GB" sz="2400" dirty="0" smtClean="0"/>
              <a:t> n a :=</a:t>
            </a:r>
          </a:p>
          <a:p>
            <a:pPr>
              <a:buNone/>
            </a:pPr>
            <a:r>
              <a:rPr lang="en-GB" sz="2400" dirty="0" smtClean="0"/>
              <a:t>            NFA(fun k : Fin n =&gt; fun a : Fin a =&gt; </a:t>
            </a:r>
          </a:p>
          <a:p>
            <a:pPr>
              <a:buNone/>
            </a:pPr>
            <a:r>
              <a:rPr lang="en-GB" sz="2400" dirty="0" smtClean="0"/>
              <a:t>     (allexp1 ( fun x:Fin n =&gt; </a:t>
            </a:r>
            <a:r>
              <a:rPr lang="en-GB" sz="2400" dirty="0" err="1" smtClean="0"/>
              <a:t>eqf</a:t>
            </a:r>
            <a:r>
              <a:rPr lang="en-GB" sz="2400" dirty="0" smtClean="0"/>
              <a:t> x (delta d k a) ))) (fun x:Fin n =&gt; </a:t>
            </a:r>
            <a:r>
              <a:rPr lang="en-GB" sz="2400" dirty="0" err="1" smtClean="0"/>
              <a:t>eqf</a:t>
            </a:r>
            <a:r>
              <a:rPr lang="en-GB" sz="2400" dirty="0" smtClean="0"/>
              <a:t> x (q0 d)) (final d).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2400" dirty="0" smtClean="0">
                <a:solidFill>
                  <a:srgbClr val="C00000"/>
                </a:solidFill>
              </a:rPr>
              <a:t>Theorem</a:t>
            </a:r>
            <a:r>
              <a:rPr lang="en-GB" sz="2400" dirty="0" smtClean="0"/>
              <a:t> nfa2dfa_correct :   (n:nat)(a:Alphabet)(w:Word a) (</a:t>
            </a:r>
            <a:r>
              <a:rPr lang="en-GB" sz="2400" dirty="0" err="1" smtClean="0"/>
              <a:t>nr:nfa</a:t>
            </a:r>
            <a:r>
              <a:rPr lang="en-GB" sz="2400" dirty="0" smtClean="0"/>
              <a:t> n a),</a:t>
            </a:r>
          </a:p>
          <a:p>
            <a:pPr>
              <a:buNone/>
            </a:pPr>
            <a:r>
              <a:rPr lang="en-GB" sz="2400" dirty="0" smtClean="0"/>
              <a:t>       </a:t>
            </a:r>
            <a:r>
              <a:rPr lang="en-GB" sz="2400" dirty="0" err="1" smtClean="0"/>
              <a:t>dfa_lang</a:t>
            </a:r>
            <a:r>
              <a:rPr lang="en-GB" sz="2400" dirty="0" smtClean="0"/>
              <a:t> (nfa2dfa nr) w &lt;- &gt; </a:t>
            </a:r>
            <a:r>
              <a:rPr lang="en-GB" sz="2400" dirty="0" err="1" smtClean="0"/>
              <a:t>nfa_lang</a:t>
            </a:r>
            <a:r>
              <a:rPr lang="en-GB" sz="2400" dirty="0" smtClean="0"/>
              <a:t> nr w.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 smtClean="0"/>
              <a:t>≈ 120 lines needed for equivalence of DFA and NFA</a:t>
            </a:r>
          </a:p>
          <a:p>
            <a:pPr>
              <a:buNone/>
            </a:pPr>
            <a:endParaRPr lang="en-GB" sz="2400" dirty="0" smtClean="0"/>
          </a:p>
          <a:p>
            <a:pPr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 smtClean="0"/>
              <a:t>Regular expressions</a:t>
            </a:r>
            <a:endParaRPr lang="en-GB" sz="4000" dirty="0"/>
          </a:p>
        </p:txBody>
      </p:sp>
      <p:pic>
        <p:nvPicPr>
          <p:cNvPr id="12" name="Content Placeholder 11" descr="r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484784"/>
            <a:ext cx="3924848" cy="657317"/>
          </a:xfrm>
        </p:spPr>
      </p:pic>
      <p:pic>
        <p:nvPicPr>
          <p:cNvPr id="13" name="Picture 12" descr="r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1484784"/>
            <a:ext cx="685896" cy="6001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76056" y="16288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        )</a:t>
            </a:r>
            <a:endParaRPr lang="en-GB" dirty="0"/>
          </a:p>
        </p:txBody>
      </p:sp>
      <p:pic>
        <p:nvPicPr>
          <p:cNvPr id="18" name="Picture 17" descr="r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072" y="1556792"/>
            <a:ext cx="314369" cy="428685"/>
          </a:xfrm>
          <a:prstGeom prst="rect">
            <a:avLst/>
          </a:prstGeom>
        </p:spPr>
      </p:pic>
      <p:pic>
        <p:nvPicPr>
          <p:cNvPr id="19" name="Picture 18" descr="r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3568" y="2276872"/>
            <a:ext cx="2095793" cy="1086002"/>
          </a:xfrm>
          <a:prstGeom prst="rect">
            <a:avLst/>
          </a:prstGeom>
        </p:spPr>
      </p:pic>
      <p:pic>
        <p:nvPicPr>
          <p:cNvPr id="20" name="Picture 19" descr="r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95936" y="2276872"/>
            <a:ext cx="3448532" cy="1181265"/>
          </a:xfrm>
          <a:prstGeom prst="rect">
            <a:avLst/>
          </a:prstGeom>
        </p:spPr>
      </p:pic>
      <p:pic>
        <p:nvPicPr>
          <p:cNvPr id="21" name="Picture 20" descr="r5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9592" y="3573016"/>
            <a:ext cx="6677957" cy="523948"/>
          </a:xfrm>
          <a:prstGeom prst="rect">
            <a:avLst/>
          </a:prstGeom>
        </p:spPr>
      </p:pic>
      <p:pic>
        <p:nvPicPr>
          <p:cNvPr id="22" name="Picture 21" descr="r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51720" y="4293096"/>
            <a:ext cx="628738" cy="476317"/>
          </a:xfrm>
          <a:prstGeom prst="rect">
            <a:avLst/>
          </a:prstGeom>
        </p:spPr>
      </p:pic>
      <p:pic>
        <p:nvPicPr>
          <p:cNvPr id="25" name="Picture 24" descr="r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1600" y="4293096"/>
            <a:ext cx="628738" cy="47631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91680" y="429309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=</a:t>
            </a:r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899592" y="42930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(    ) 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853</Words>
  <Application>Microsoft Office PowerPoint</Application>
  <PresentationFormat>On-screen Show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Formal development of the theory of regular languages</vt:lpstr>
      <vt:lpstr>Motivation</vt:lpstr>
      <vt:lpstr>What is Coq?</vt:lpstr>
      <vt:lpstr>Quick example:</vt:lpstr>
      <vt:lpstr>The alphabet of a finite automaton is the set where symbols come from: { 0,1} The language of a finite automaton is the set of strings that it accepts</vt:lpstr>
      <vt:lpstr>PowerPoint Presentation</vt:lpstr>
      <vt:lpstr>NFA =&gt; DFA (subset constr.)</vt:lpstr>
      <vt:lpstr>Equivalence between DFA and NFA</vt:lpstr>
      <vt:lpstr>Regular expressions</vt:lpstr>
      <vt:lpstr>Regular expr. to FA</vt:lpstr>
      <vt:lpstr>Pumping lemma</vt:lpstr>
      <vt:lpstr>L – regular, exists n , s.t for any w ∈ L , we can split w in: </vt:lpstr>
      <vt:lpstr>PowerPoint Presentation</vt:lpstr>
      <vt:lpstr>Ideas about Myhill Nerode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developing of the theory of regular languages</dc:title>
  <dc:creator>Radutul</dc:creator>
  <cp:lastModifiedBy>rxc00u</cp:lastModifiedBy>
  <cp:revision>46</cp:revision>
  <dcterms:created xsi:type="dcterms:W3CDTF">2013-11-13T00:31:04Z</dcterms:created>
  <dcterms:modified xsi:type="dcterms:W3CDTF">2013-11-22T11:25:44Z</dcterms:modified>
</cp:coreProperties>
</file>