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59" r:id="rId6"/>
    <p:sldId id="263" r:id="rId7"/>
    <p:sldId id="265" r:id="rId8"/>
    <p:sldId id="266" r:id="rId9"/>
    <p:sldId id="267" r:id="rId10"/>
    <p:sldId id="268" r:id="rId11"/>
    <p:sldId id="269" r:id="rId12"/>
    <p:sldId id="276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D876-FF13-4025-95EF-35ECF9250605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8D8F-23B3-4148-8F3B-FE170B7A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C4A1-CF46-4A9C-AC6E-D51D598A7820}" type="datetimeFigureOut">
              <a:rPr lang="en-GB" smtClean="0"/>
              <a:t>29/11/2013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Formal development of the theory of regular languages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 err="1" smtClean="0">
                <a:solidFill>
                  <a:schemeClr val="tx1"/>
                </a:solidFill>
              </a:rPr>
              <a:t>Radu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Ciobanu</a:t>
            </a:r>
            <a:r>
              <a:rPr lang="en-GB" sz="3600" dirty="0" smtClean="0">
                <a:solidFill>
                  <a:schemeClr val="tx1"/>
                </a:solidFill>
              </a:rPr>
              <a:t> (rxc00u)</a:t>
            </a:r>
          </a:p>
          <a:p>
            <a:r>
              <a:rPr lang="en-GB" sz="2800" dirty="0" err="1" smtClean="0">
                <a:solidFill>
                  <a:schemeClr val="tx1"/>
                </a:solidFill>
              </a:rPr>
              <a:t>MSci</a:t>
            </a:r>
            <a:r>
              <a:rPr lang="en-GB" sz="2800" dirty="0" smtClean="0">
                <a:solidFill>
                  <a:schemeClr val="tx1"/>
                </a:solidFill>
              </a:rPr>
              <a:t> Computer Science with AI (40 </a:t>
            </a:r>
            <a:r>
              <a:rPr lang="en-GB" sz="2800" dirty="0" err="1" smtClean="0">
                <a:solidFill>
                  <a:schemeClr val="tx1"/>
                </a:solidFill>
              </a:rPr>
              <a:t>cred</a:t>
            </a:r>
            <a:r>
              <a:rPr lang="en-GB" sz="2800" dirty="0" smtClean="0">
                <a:solidFill>
                  <a:schemeClr val="tx1"/>
                </a:solidFill>
              </a:rPr>
              <a:t>.)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(G54MIA)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Supervised by: T. </a:t>
            </a:r>
            <a:r>
              <a:rPr lang="en-GB" sz="2800" dirty="0" err="1" smtClean="0">
                <a:solidFill>
                  <a:schemeClr val="tx1"/>
                </a:solidFill>
              </a:rPr>
              <a:t>Altenkirch</a:t>
            </a:r>
            <a:r>
              <a:rPr lang="en-GB" sz="2800" dirty="0" smtClean="0">
                <a:solidFill>
                  <a:schemeClr val="tx1"/>
                </a:solidFill>
              </a:rPr>
              <a:t>(</a:t>
            </a:r>
            <a:r>
              <a:rPr lang="en-GB" sz="2800" dirty="0" err="1" smtClean="0">
                <a:solidFill>
                  <a:schemeClr val="tx1"/>
                </a:solidFill>
              </a:rPr>
              <a:t>txa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Regular </a:t>
            </a:r>
            <a:r>
              <a:rPr lang="en-GB" dirty="0" err="1" smtClean="0"/>
              <a:t>expr</a:t>
            </a:r>
            <a:r>
              <a:rPr lang="en-GB" dirty="0" smtClean="0"/>
              <a:t>. </a:t>
            </a:r>
            <a:r>
              <a:rPr lang="en-GB" dirty="0"/>
              <a:t>t</a:t>
            </a:r>
            <a:r>
              <a:rPr lang="en-GB" dirty="0" smtClean="0"/>
              <a:t>o FA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Proof structured given the inductive definition of RE</a:t>
            </a:r>
          </a:p>
          <a:p>
            <a:r>
              <a:rPr lang="en-GB" sz="2800" dirty="0" smtClean="0"/>
              <a:t>Build a FA for every constructor of FA</a:t>
            </a:r>
          </a:p>
          <a:p>
            <a:r>
              <a:rPr lang="en-GB" sz="2800" dirty="0" smtClean="0"/>
              <a:t>≈ 600 lines of code (not simple)</a:t>
            </a:r>
          </a:p>
          <a:p>
            <a:pPr>
              <a:buNone/>
            </a:pPr>
            <a:r>
              <a:rPr lang="en-GB" sz="2800" dirty="0" smtClean="0"/>
              <a:t>         - definitions</a:t>
            </a:r>
          </a:p>
          <a:p>
            <a:pPr>
              <a:buNone/>
            </a:pPr>
            <a:r>
              <a:rPr lang="en-GB" sz="2800" dirty="0" smtClean="0"/>
              <a:t>         - correctness lemmas</a:t>
            </a:r>
          </a:p>
          <a:p>
            <a:endParaRPr lang="en-GB" sz="22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Lemma</a:t>
            </a:r>
            <a:r>
              <a:rPr lang="en-GB" sz="2200" dirty="0" smtClean="0"/>
              <a:t> </a:t>
            </a:r>
            <a:r>
              <a:rPr lang="en-GB" sz="2800" dirty="0" err="1" smtClean="0"/>
              <a:t>kleene</a:t>
            </a:r>
            <a:r>
              <a:rPr lang="en-GB" sz="2800" dirty="0" smtClean="0"/>
              <a:t> : ∀(a:Alphabet)(w:Word a) </a:t>
            </a:r>
          </a:p>
          <a:p>
            <a:pPr>
              <a:buNone/>
            </a:pPr>
            <a:r>
              <a:rPr lang="en-GB" sz="2800" dirty="0" smtClean="0"/>
              <a:t>           (r: </a:t>
            </a:r>
            <a:r>
              <a:rPr lang="en-GB" sz="2800" dirty="0" err="1" smtClean="0"/>
              <a:t>RegExp</a:t>
            </a:r>
            <a:r>
              <a:rPr lang="en-GB" sz="2800" dirty="0" smtClean="0"/>
              <a:t> a),                      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           </a:t>
            </a:r>
            <a:r>
              <a:rPr lang="en-GB" sz="2800" dirty="0" err="1" smtClean="0"/>
              <a:t>nfa_lang</a:t>
            </a:r>
            <a:r>
              <a:rPr lang="en-GB" sz="2800" dirty="0" smtClean="0"/>
              <a:t> (</a:t>
            </a:r>
            <a:r>
              <a:rPr lang="en-GB" sz="2800" dirty="0" err="1" smtClean="0"/>
              <a:t>re_to_nfa</a:t>
            </a:r>
            <a:r>
              <a:rPr lang="en-GB" sz="2800" dirty="0" smtClean="0"/>
              <a:t> r) w    &lt;=&gt; reg2lang r w.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Pumping lemma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to show that a language is </a:t>
            </a:r>
            <a:r>
              <a:rPr lang="en-GB" dirty="0" smtClean="0">
                <a:solidFill>
                  <a:srgbClr val="C00000"/>
                </a:solidFill>
              </a:rPr>
              <a:t>not </a:t>
            </a:r>
            <a:r>
              <a:rPr lang="en-GB" dirty="0" smtClean="0"/>
              <a:t>regular( can’t be recognized by a FA )</a:t>
            </a:r>
          </a:p>
          <a:p>
            <a:r>
              <a:rPr lang="en-GB" dirty="0" smtClean="0"/>
              <a:t>First prove a slightly modified pumping theorem, valid for all FA</a:t>
            </a:r>
          </a:p>
          <a:p>
            <a:endParaRPr lang="en-GB" dirty="0"/>
          </a:p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Theorem </a:t>
            </a:r>
            <a:r>
              <a:rPr lang="en-GB" sz="2000" dirty="0" err="1" smtClean="0"/>
              <a:t>pump_lemma</a:t>
            </a:r>
            <a:r>
              <a:rPr lang="en-GB" sz="2000" dirty="0" smtClean="0"/>
              <a:t> :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</a:t>
            </a:r>
            <a:r>
              <a:rPr lang="en-GB" sz="2000" dirty="0" err="1" smtClean="0"/>
              <a:t>alph:Alphabet</a:t>
            </a:r>
            <a:r>
              <a:rPr lang="en-GB" sz="2000" dirty="0" smtClean="0"/>
              <a:t>)</a:t>
            </a:r>
          </a:p>
          <a:p>
            <a:pPr>
              <a:buNone/>
            </a:pPr>
            <a:r>
              <a:rPr lang="en-GB" sz="2000" dirty="0" smtClean="0"/>
              <a:t>                exists (n:nat), dfa_lang1 d w -&gt;  length w &gt;= n  -&gt; exists (</a:t>
            </a:r>
            <a:r>
              <a:rPr lang="en-GB" sz="2000" dirty="0" err="1" smtClean="0"/>
              <a:t>xs</a:t>
            </a:r>
            <a:r>
              <a:rPr lang="en-GB" sz="2000" dirty="0" smtClean="0"/>
              <a:t> </a:t>
            </a:r>
            <a:r>
              <a:rPr lang="en-GB" sz="2000" dirty="0" err="1" smtClean="0"/>
              <a:t>ys</a:t>
            </a:r>
            <a:r>
              <a:rPr lang="en-GB" sz="2000" dirty="0" smtClean="0"/>
              <a:t> </a:t>
            </a:r>
            <a:r>
              <a:rPr lang="en-GB" sz="2000" dirty="0" err="1" smtClean="0"/>
              <a:t>zs</a:t>
            </a:r>
            <a:r>
              <a:rPr lang="en-GB" sz="2000" dirty="0" smtClean="0"/>
              <a:t> :       Word </a:t>
            </a:r>
            <a:r>
              <a:rPr lang="en-GB" sz="2000" dirty="0" err="1" smtClean="0"/>
              <a:t>alph</a:t>
            </a:r>
            <a:r>
              <a:rPr lang="en-GB" sz="2000" dirty="0" smtClean="0"/>
              <a:t>),</a:t>
            </a:r>
          </a:p>
          <a:p>
            <a:pPr>
              <a:buNone/>
            </a:pPr>
            <a:r>
              <a:rPr lang="en-GB" sz="2000" dirty="0" smtClean="0"/>
              <a:t>        w = </a:t>
            </a:r>
            <a:r>
              <a:rPr lang="en-GB" sz="2000" dirty="0" err="1" smtClean="0"/>
              <a:t>xs</a:t>
            </a:r>
            <a:r>
              <a:rPr lang="en-GB" sz="2000" dirty="0" smtClean="0"/>
              <a:t> ++ </a:t>
            </a:r>
            <a:r>
              <a:rPr lang="en-GB" sz="2000" dirty="0" err="1" smtClean="0"/>
              <a:t>ys</a:t>
            </a:r>
            <a:r>
              <a:rPr lang="en-GB" sz="2000" dirty="0" smtClean="0"/>
              <a:t> ++ </a:t>
            </a:r>
            <a:r>
              <a:rPr lang="en-GB" sz="2000" dirty="0" err="1" smtClean="0"/>
              <a:t>zs</a:t>
            </a:r>
            <a:r>
              <a:rPr lang="en-GB" sz="2000" dirty="0" smtClean="0"/>
              <a:t> /\ (length </a:t>
            </a:r>
            <a:r>
              <a:rPr lang="en-GB" sz="2000" dirty="0" err="1" smtClean="0"/>
              <a:t>ys</a:t>
            </a:r>
            <a:r>
              <a:rPr lang="en-GB" sz="2000" dirty="0" smtClean="0"/>
              <a:t> &gt; 0) /\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(k:nat), dfa_lang1 d (</a:t>
            </a:r>
            <a:r>
              <a:rPr lang="en-GB" sz="2000" dirty="0" err="1" smtClean="0"/>
              <a:t>xs</a:t>
            </a:r>
            <a:r>
              <a:rPr lang="en-GB" sz="2000" dirty="0" smtClean="0"/>
              <a:t> ++ (</a:t>
            </a:r>
            <a:r>
              <a:rPr lang="en-GB" sz="2000" dirty="0" err="1" smtClean="0"/>
              <a:t>wmult</a:t>
            </a:r>
            <a:r>
              <a:rPr lang="en-GB" sz="2000" dirty="0" smtClean="0"/>
              <a:t> k </a:t>
            </a:r>
            <a:r>
              <a:rPr lang="en-GB" sz="2000" dirty="0" err="1" smtClean="0"/>
              <a:t>ys</a:t>
            </a:r>
            <a:r>
              <a:rPr lang="en-GB" sz="2000" dirty="0" smtClean="0"/>
              <a:t>) ++ </a:t>
            </a:r>
            <a:r>
              <a:rPr lang="en-GB" sz="2000" dirty="0" err="1" smtClean="0"/>
              <a:t>zs</a:t>
            </a:r>
            <a:r>
              <a:rPr lang="en-GB" sz="2000" dirty="0" smtClean="0"/>
              <a:t>)/\ length (</a:t>
            </a:r>
            <a:r>
              <a:rPr lang="en-GB" sz="2000" dirty="0" err="1" smtClean="0"/>
              <a:t>xs</a:t>
            </a:r>
            <a:r>
              <a:rPr lang="en-GB" sz="2000" dirty="0" smtClean="0"/>
              <a:t>++</a:t>
            </a:r>
            <a:r>
              <a:rPr lang="en-GB" sz="2000" dirty="0" err="1" smtClean="0"/>
              <a:t>ys</a:t>
            </a:r>
            <a:r>
              <a:rPr lang="en-GB" sz="2000" dirty="0" smtClean="0"/>
              <a:t>) &lt;= n.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200" dirty="0" smtClean="0"/>
              <a:t>L – regular, exists n , </a:t>
            </a:r>
            <a:r>
              <a:rPr lang="en-GB" sz="2200" dirty="0" err="1" smtClean="0"/>
              <a:t>s.t</a:t>
            </a:r>
            <a:r>
              <a:rPr lang="en-GB" sz="2200" dirty="0" smtClean="0"/>
              <a:t> for any w </a:t>
            </a:r>
            <a:r>
              <a:rPr lang="en-GB" sz="2400" dirty="0" smtClean="0"/>
              <a:t>∈ L , we can split w in:</a:t>
            </a:r>
            <a:r>
              <a:rPr lang="en-GB" sz="2200" dirty="0" smtClean="0"/>
              <a:t> 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 = xyz            </a:t>
            </a:r>
          </a:p>
          <a:p>
            <a:pPr>
              <a:buNone/>
            </a:pPr>
            <a:endParaRPr lang="en-GB" dirty="0" smtClean="0"/>
          </a:p>
          <a:p>
            <a:r>
              <a:rPr lang="en-GB" sz="2800" dirty="0" smtClean="0"/>
              <a:t>Length(y)&gt;0</a:t>
            </a:r>
            <a:endParaRPr lang="en-GB" sz="2800" dirty="0"/>
          </a:p>
        </p:txBody>
      </p:sp>
      <p:sp>
        <p:nvSpPr>
          <p:cNvPr id="4" name="Oval 49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Oval 50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Line 57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Line 6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17" name="Object 3073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266400" imgH="368280" progId="Equation.3">
                  <p:embed/>
                </p:oleObj>
              </mc:Choice>
              <mc:Fallback>
                <p:oleObj name="Equation" r:id="rId3" imgW="266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0" name="AutoShape 6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AutoShape 6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AutoShape 70"/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23" name="Object 307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5" imgW="317160" imgH="406080" progId="Equation.3">
                  <p:embed/>
                </p:oleObj>
              </mc:Choice>
              <mc:Fallback>
                <p:oleObj name="Equation" r:id="rId5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7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" name="Text Box 7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Line 7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" name="Oval 78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9" name="Line 8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2" name="Line 8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" name="Line 8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Object 3077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7" imgW="406080" imgH="469800" progId="Equation.3">
                  <p:embed/>
                </p:oleObj>
              </mc:Choice>
              <mc:Fallback>
                <p:oleObj name="Equation" r:id="rId7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078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9" imgW="482400" imgH="482400" progId="Equation.3">
                  <p:embed/>
                </p:oleObj>
              </mc:Choice>
              <mc:Fallback>
                <p:oleObj name="Equation" r:id="rId9" imgW="48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9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192"/>
              </a:cxn>
              <a:cxn ang="0">
                <a:pos x="1680" y="48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8" name="Freeform 98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8" y="144"/>
              </a:cxn>
              <a:cxn ang="0">
                <a:pos x="2352" y="0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9" name="Object 3079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1" imgW="393480" imgH="482400" progId="Equation.3">
                  <p:embed/>
                </p:oleObj>
              </mc:Choice>
              <mc:Fallback>
                <p:oleObj name="Equation" r:id="rId11" imgW="393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100"/>
          <p:cNvSpPr>
            <a:spLocks/>
          </p:cNvSpPr>
          <p:nvPr/>
        </p:nvSpPr>
        <p:spPr bwMode="auto">
          <a:xfrm>
            <a:off x="3563888" y="3573016"/>
            <a:ext cx="1308100" cy="1295400"/>
          </a:xfrm>
          <a:custGeom>
            <a:avLst/>
            <a:gdLst/>
            <a:ahLst/>
            <a:cxnLst>
              <a:cxn ang="0">
                <a:pos x="560" y="816"/>
              </a:cxn>
              <a:cxn ang="0">
                <a:pos x="800" y="480"/>
              </a:cxn>
              <a:cxn ang="0">
                <a:pos x="704" y="96"/>
              </a:cxn>
              <a:cxn ang="0">
                <a:pos x="128" y="48"/>
              </a:cxn>
              <a:cxn ang="0">
                <a:pos x="32" y="384"/>
              </a:cxn>
              <a:cxn ang="0">
                <a:pos x="320" y="816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41" name="Object 3080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3" imgW="723600" imgH="482400" progId="Equation.3">
                  <p:embed/>
                </p:oleObj>
              </mc:Choice>
              <mc:Fallback>
                <p:oleObj name="Equation" r:id="rId13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081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5" imgW="482400" imgH="558720" progId="Equation.3">
                  <p:embed/>
                </p:oleObj>
              </mc:Choice>
              <mc:Fallback>
                <p:oleObj name="Equation" r:id="rId15" imgW="4824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082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7" imgW="812520" imgH="558720" progId="Equation.3">
                  <p:embed/>
                </p:oleObj>
              </mc:Choice>
              <mc:Fallback>
                <p:oleObj name="Equation" r:id="rId17" imgW="8125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83"/>
          <p:cNvGraphicFramePr>
            <a:graphicFrameLocks noChangeAspect="1"/>
          </p:cNvGraphicFramePr>
          <p:nvPr/>
        </p:nvGraphicFramePr>
        <p:xfrm>
          <a:off x="8458200" y="24384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9" imgW="139680" imgH="190440" progId="Equation.3">
                  <p:embed/>
                </p:oleObj>
              </mc:Choice>
              <mc:Fallback>
                <p:oleObj name="Equation" r:id="rId19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438400"/>
                        <a:ext cx="336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51720" y="602128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x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62373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z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275856" y="1700808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21" imgW="2145960" imgH="545760" progId="Equation.3">
                  <p:embed/>
                </p:oleObj>
              </mc:Choice>
              <mc:Fallback>
                <p:oleObj name="Equation" r:id="rId21" imgW="2145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00808"/>
                        <a:ext cx="2146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6084168" y="1484784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23" imgW="685800" imgH="228600" progId="Equation.3">
                  <p:embed/>
                </p:oleObj>
              </mc:Choice>
              <mc:Fallback>
                <p:oleObj name="Equation" r:id="rId2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484784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4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Proof.  (not described on this slide)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Then, the original statement of the theorem is equivalent to this one because RE and FA are isomorphic (shown)</a:t>
            </a:r>
          </a:p>
          <a:p>
            <a:r>
              <a:rPr lang="en-GB" dirty="0" smtClean="0"/>
              <a:t>≈ 600 lines of code (not trivial)</a:t>
            </a:r>
          </a:p>
          <a:p>
            <a:endParaRPr lang="en-GB" dirty="0"/>
          </a:p>
          <a:p>
            <a:r>
              <a:rPr lang="en-GB" dirty="0" smtClean="0"/>
              <a:t>Code fragments 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( Aside, but necessary ): Implemented a finite set library and lemmas about types that are isomorphic    - ≈ 300 </a:t>
            </a:r>
            <a:r>
              <a:rPr lang="en-GB" dirty="0" smtClean="0"/>
              <a:t>lines</a:t>
            </a:r>
          </a:p>
          <a:p>
            <a:endParaRPr lang="en-GB" dirty="0"/>
          </a:p>
          <a:p>
            <a:r>
              <a:rPr lang="en-GB" dirty="0" smtClean="0"/>
              <a:t>Fin(2^n) ↔ Fin n -&gt; bool</a:t>
            </a:r>
            <a:endParaRPr lang="en-GB" dirty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about </a:t>
            </a:r>
            <a:r>
              <a:rPr lang="en-GB" dirty="0" err="1" smtClean="0"/>
              <a:t>Myhill</a:t>
            </a:r>
            <a:r>
              <a:rPr lang="en-GB" dirty="0" smtClean="0"/>
              <a:t> </a:t>
            </a:r>
            <a:r>
              <a:rPr lang="en-GB" dirty="0" err="1" smtClean="0"/>
              <a:t>Nerode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Show that a language is not regular by using the finite number of equivalence classes of a relation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it </a:t>
            </a:r>
            <a:r>
              <a:rPr lang="en-GB" sz="2000" dirty="0"/>
              <a:t>implies that there exists a unique minimal DFA with minimum number of states.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Use : minimization of automata ( reducing states that may be redundant)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Aim: Formally prove mathematical properties of regular languages </a:t>
            </a:r>
          </a:p>
          <a:p>
            <a:r>
              <a:rPr lang="en-GB" sz="2400" dirty="0" smtClean="0"/>
              <a:t>- finite automata</a:t>
            </a:r>
          </a:p>
          <a:p>
            <a:r>
              <a:rPr lang="en-GB" sz="2400" dirty="0" smtClean="0"/>
              <a:t>- regular expressions</a:t>
            </a:r>
          </a:p>
          <a:p>
            <a:r>
              <a:rPr lang="en-GB" sz="2400" dirty="0" smtClean="0"/>
              <a:t>-decidability of equivalence of regular expressions</a:t>
            </a:r>
          </a:p>
          <a:p>
            <a:r>
              <a:rPr lang="en-GB" sz="2400" dirty="0" smtClean="0"/>
              <a:t>-pumping lemma, </a:t>
            </a:r>
            <a:r>
              <a:rPr lang="en-GB" sz="2400" dirty="0" err="1" smtClean="0"/>
              <a:t>Myhill</a:t>
            </a:r>
            <a:r>
              <a:rPr lang="en-GB" sz="2400" dirty="0" smtClean="0"/>
              <a:t> </a:t>
            </a:r>
            <a:r>
              <a:rPr lang="en-GB" sz="2400" dirty="0" err="1" smtClean="0"/>
              <a:t>Nerode</a:t>
            </a:r>
            <a:r>
              <a:rPr lang="en-GB" sz="2400" dirty="0" smtClean="0"/>
              <a:t>, etc.</a:t>
            </a:r>
          </a:p>
          <a:p>
            <a:endParaRPr lang="en-GB" sz="2400" dirty="0"/>
          </a:p>
          <a:p>
            <a:r>
              <a:rPr lang="en-GB" sz="3600" dirty="0" smtClean="0"/>
              <a:t>How?              Coq proof assistant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-252536" y="5805264"/>
            <a:ext cx="939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C00000"/>
                </a:solidFill>
              </a:rPr>
              <a:t> Regular</a:t>
            </a:r>
            <a:r>
              <a:rPr lang="en-GB" sz="3200" dirty="0" smtClean="0"/>
              <a:t> language -    recognized by a finite automaton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Coq?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Interactive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sz="2800" dirty="0" smtClean="0"/>
              <a:t>Based on </a:t>
            </a:r>
            <a:r>
              <a:rPr lang="en-GB" sz="2800" i="1" dirty="0" smtClean="0">
                <a:solidFill>
                  <a:srgbClr val="C00000"/>
                </a:solidFill>
              </a:rPr>
              <a:t>calculus of inductive constructions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(Thierry </a:t>
            </a:r>
            <a:r>
              <a:rPr lang="en-GB" sz="2800" dirty="0" err="1" smtClean="0"/>
              <a:t>Coquand</a:t>
            </a:r>
            <a:r>
              <a:rPr lang="en-GB" sz="2800" dirty="0" smtClean="0"/>
              <a:t> )</a:t>
            </a:r>
          </a:p>
          <a:p>
            <a:r>
              <a:rPr lang="en-GB" sz="2800" dirty="0" smtClean="0"/>
              <a:t>Type Theory (</a:t>
            </a:r>
            <a:r>
              <a:rPr lang="en-GB" sz="2800" dirty="0" smtClean="0"/>
              <a:t>Per Martin-</a:t>
            </a:r>
            <a:r>
              <a:rPr lang="en-GB" sz="2800" dirty="0" err="1" smtClean="0"/>
              <a:t>Löf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smtClean="0"/>
              <a:t>Proof requires </a:t>
            </a:r>
            <a:r>
              <a:rPr lang="en-GB" sz="2800" dirty="0">
                <a:solidFill>
                  <a:srgbClr val="C00000"/>
                </a:solidFill>
              </a:rPr>
              <a:t>t</a:t>
            </a:r>
            <a:r>
              <a:rPr lang="en-GB" sz="2800" dirty="0" smtClean="0">
                <a:solidFill>
                  <a:srgbClr val="C00000"/>
                </a:solidFill>
              </a:rPr>
              <a:t>actics</a:t>
            </a:r>
            <a:r>
              <a:rPr lang="en-GB" sz="2800" dirty="0" smtClean="0"/>
              <a:t> (strategies to solve goals)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example: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Word(x:Alphabet) := list (Fin x).</a:t>
            </a:r>
            <a:endParaRPr lang="en-GB" dirty="0" smtClean="0"/>
          </a:p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Language (a:Alphabet):= Word a -&gt; Prop.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Definition </a:t>
            </a:r>
            <a:r>
              <a:rPr lang="en-GB" sz="2400" dirty="0" smtClean="0"/>
              <a:t>allexp1 : </a:t>
            </a:r>
            <a:r>
              <a:rPr lang="en-GB" sz="2400" dirty="0" err="1" smtClean="0"/>
              <a:t>forall</a:t>
            </a:r>
            <a:r>
              <a:rPr lang="en-GB" sz="2400" dirty="0" smtClean="0"/>
              <a:t> (n : </a:t>
            </a:r>
            <a:r>
              <a:rPr lang="en-GB" sz="2400" dirty="0" err="1" smtClean="0"/>
              <a:t>nat</a:t>
            </a:r>
            <a:r>
              <a:rPr lang="en-GB" sz="2400" dirty="0" smtClean="0"/>
              <a:t>) , (Fin n -&gt; </a:t>
            </a:r>
            <a:r>
              <a:rPr lang="en-GB" sz="2400" dirty="0" err="1" smtClean="0"/>
              <a:t>bool</a:t>
            </a:r>
            <a:r>
              <a:rPr lang="en-GB" sz="2400" dirty="0" smtClean="0"/>
              <a:t>) -&gt; Fin (2^n).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           intros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apply</a:t>
            </a:r>
            <a:r>
              <a:rPr lang="en-GB" sz="2400" dirty="0" smtClean="0"/>
              <a:t> </a:t>
            </a:r>
            <a:r>
              <a:rPr lang="en-GB" sz="2400" dirty="0" err="1" smtClean="0"/>
              <a:t>allexp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intro</a:t>
            </a:r>
            <a:r>
              <a:rPr lang="en-GB" sz="2400" dirty="0" smtClean="0"/>
              <a:t>.                              tactics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exact</a:t>
            </a:r>
            <a:r>
              <a:rPr lang="en-GB" sz="2400" dirty="0" smtClean="0"/>
              <a:t> (f0 1).</a:t>
            </a:r>
          </a:p>
          <a:p>
            <a:pPr>
              <a:buNone/>
            </a:pPr>
            <a:r>
              <a:rPr lang="en-GB" sz="2400" dirty="0" smtClean="0"/>
              <a:t>         Defined.</a:t>
            </a:r>
            <a:endParaRPr lang="en-GB" sz="2400" dirty="0"/>
          </a:p>
        </p:txBody>
      </p:sp>
      <p:sp>
        <p:nvSpPr>
          <p:cNvPr id="12" name="Right Brace 11"/>
          <p:cNvSpPr/>
          <p:nvPr/>
        </p:nvSpPr>
        <p:spPr>
          <a:xfrm>
            <a:off x="3059832" y="3068960"/>
            <a:ext cx="64807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alphabet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a finite automaton is the set where symbols come from: { 0,1}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en-US" sz="2000" dirty="0" smtClean="0"/>
              <a:t> of a finite automaton is the set of strings that it accepts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814216" y="34900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001416" y="3972619"/>
            <a:ext cx="698500" cy="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76116" y="2677219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012160" y="4437112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13216" y="2538452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11316" y="1737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398916" y="3515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11316" y="51918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319416" y="46457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958977" y="2142232"/>
            <a:ext cx="3978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657554" y="2417663"/>
            <a:ext cx="71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13617" y="42631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42966" y="44028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178177" y="3069332"/>
            <a:ext cx="397866" cy="523220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70266" y="4999732"/>
            <a:ext cx="395288" cy="519112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95766" y="19517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236296" y="3356992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833516" y="1559619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7794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779416" y="44552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2686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79041" y="3717032"/>
            <a:ext cx="102870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0111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915816" y="3717032"/>
            <a:ext cx="817563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111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04991" y="1939032"/>
            <a:ext cx="606425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697366" y="3780532"/>
            <a:ext cx="395288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757691" y="3793232"/>
            <a:ext cx="27305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602128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Finite automata in 1 slide:</a:t>
            </a:r>
            <a:endParaRPr lang="en-GB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555776" y="4522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204991" y="2852936"/>
            <a:ext cx="8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q1</a:t>
            </a:r>
          </a:p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287416" y="5518844"/>
            <a:ext cx="6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7595766" y="4728592"/>
            <a:ext cx="8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 " pathEditMode="relative" rAng="0" ptsTypes="ffffffffffff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 " pathEditMode="relative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 " pathEditMode="relative" ptsTypes="fffffffffffffff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DFA (n:nat) (a:Alphabet) :Type:= DFA {  </a:t>
            </a:r>
          </a:p>
          <a:p>
            <a:pPr>
              <a:buNone/>
            </a:pPr>
            <a:r>
              <a:rPr lang="en-GB" sz="1800" dirty="0" smtClean="0"/>
              <a:t>       states :=  Fin n; (*finite sets*) </a:t>
            </a:r>
          </a:p>
          <a:p>
            <a:pPr>
              <a:buNone/>
            </a:pPr>
            <a:r>
              <a:rPr lang="en-GB" sz="1800" dirty="0" smtClean="0"/>
              <a:t>       symbol := Fin a;  </a:t>
            </a:r>
          </a:p>
          <a:p>
            <a:pPr>
              <a:buNone/>
            </a:pPr>
            <a:r>
              <a:rPr lang="en-GB" sz="1800" dirty="0" smtClean="0"/>
              <a:t>       delta : states-&gt;symbol-&gt; states; </a:t>
            </a:r>
          </a:p>
          <a:p>
            <a:pPr>
              <a:buNone/>
            </a:pPr>
            <a:r>
              <a:rPr lang="en-GB" sz="1800" dirty="0" smtClean="0"/>
              <a:t>       q0 : states; (*only 1 initial state*)</a:t>
            </a:r>
          </a:p>
          <a:p>
            <a:pPr>
              <a:buNone/>
            </a:pPr>
            <a:r>
              <a:rPr lang="en-GB" sz="1800" dirty="0" smtClean="0"/>
              <a:t>       final :states-&gt; bool (*multiple states*)</a:t>
            </a:r>
          </a:p>
          <a:p>
            <a:pPr>
              <a:buNone/>
            </a:pPr>
            <a:r>
              <a:rPr lang="en-GB" sz="1800" dirty="0" smtClean="0"/>
              <a:t>    }.</a:t>
            </a:r>
          </a:p>
          <a:p>
            <a:endParaRPr lang="en-GB" sz="1800" dirty="0" smtClean="0"/>
          </a:p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NFA (n:nat)(a:Alphabet) := NFA {</a:t>
            </a:r>
          </a:p>
          <a:p>
            <a:pPr>
              <a:buNone/>
            </a:pPr>
            <a:r>
              <a:rPr lang="en-GB" sz="1800" dirty="0" smtClean="0"/>
              <a:t>  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:=Fin n;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 := Fin a;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ndelta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- &gt;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-&gt;Fin (2^n);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ninitial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-&gt; bool (* multiple states*);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nfinal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-&gt; bool</a:t>
            </a:r>
          </a:p>
          <a:p>
            <a:pPr>
              <a:buNone/>
            </a:pPr>
            <a:r>
              <a:rPr lang="en-GB" sz="1800" dirty="0" smtClean="0"/>
              <a:t> }.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 smtClean="0"/>
              <a:t>≈ 280 lines of code including lemmas for later development </a:t>
            </a:r>
          </a:p>
        </p:txBody>
      </p:sp>
      <p:pic>
        <p:nvPicPr>
          <p:cNvPr id="4" name="Picture 3" descr="dfa-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0"/>
            <a:ext cx="3384376" cy="20882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492896"/>
            <a:ext cx="4178722" cy="211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NFA =&gt; DFA (subset constr.)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6868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Definition</a:t>
            </a:r>
            <a:r>
              <a:rPr lang="en-GB" sz="2000" dirty="0" smtClean="0"/>
              <a:t> nfa2dfa (n:nat) (a:Alphabet) (nr: </a:t>
            </a:r>
            <a:r>
              <a:rPr lang="en-GB" sz="2000" dirty="0" err="1" smtClean="0"/>
              <a:t>nfa</a:t>
            </a:r>
            <a:r>
              <a:rPr lang="en-GB" sz="2000" dirty="0" smtClean="0"/>
              <a:t> n a) : </a:t>
            </a:r>
            <a:r>
              <a:rPr lang="en-GB" sz="2000" dirty="0" err="1" smtClean="0"/>
              <a:t>dfa</a:t>
            </a:r>
            <a:r>
              <a:rPr lang="en-GB" sz="2000" dirty="0" smtClean="0"/>
              <a:t> (2^n) a :=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          DFA   (fun k:Fin (2^n)=&gt; fun a : Fin a =&gt;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allexp1 (prepare nr k a)) (allexp1 (</a:t>
            </a:r>
            <a:r>
              <a:rPr lang="en-GB" sz="2000" dirty="0" err="1" smtClean="0"/>
              <a:t>ninitial</a:t>
            </a:r>
            <a:r>
              <a:rPr lang="en-GB" sz="2000" dirty="0" smtClean="0"/>
              <a:t> nr )) </a:t>
            </a:r>
          </a:p>
          <a:p>
            <a:pPr>
              <a:buNone/>
            </a:pPr>
            <a:r>
              <a:rPr lang="en-GB" sz="2000" dirty="0" smtClean="0"/>
              <a:t>              (fun k:Fin (2^n)=&gt;existsf1(fun q:Fin n=&gt; (allexp2 k q ) &amp;&amp; </a:t>
            </a:r>
            <a:r>
              <a:rPr lang="en-GB" sz="2000" dirty="0" err="1" smtClean="0"/>
              <a:t>nfinal</a:t>
            </a:r>
            <a:r>
              <a:rPr lang="en-GB" sz="2000" dirty="0" smtClean="0"/>
              <a:t> nr  q)).</a:t>
            </a:r>
            <a:endParaRPr lang="en-GB" sz="2000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                     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</p:txBody>
      </p:sp>
      <p:pic>
        <p:nvPicPr>
          <p:cNvPr id="4" name="Picture 3" descr="p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429000"/>
            <a:ext cx="2857500" cy="2324100"/>
          </a:xfrm>
          <a:prstGeom prst="rect">
            <a:avLst/>
          </a:prstGeom>
        </p:spPr>
      </p:pic>
      <p:pic>
        <p:nvPicPr>
          <p:cNvPr id="5" name="Picture 4" descr="poow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9040"/>
            <a:ext cx="2808312" cy="1872208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808312" y="472514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NFA  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62116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DFA   A</a:t>
            </a:r>
          </a:p>
          <a:p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915816" y="4437112"/>
            <a:ext cx="20162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Equivalence between DFA and NFA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dfa2nfa (n:nat) (a:Alphabet) (d:dfa n a): </a:t>
            </a:r>
            <a:r>
              <a:rPr lang="en-GB" sz="2400" dirty="0" err="1" smtClean="0"/>
              <a:t>nfa</a:t>
            </a:r>
            <a:r>
              <a:rPr lang="en-GB" sz="2400" dirty="0" smtClean="0"/>
              <a:t> n a :=</a:t>
            </a:r>
          </a:p>
          <a:p>
            <a:pPr>
              <a:buNone/>
            </a:pPr>
            <a:r>
              <a:rPr lang="en-GB" sz="2400" dirty="0" smtClean="0"/>
              <a:t>            NFA(fun k : Fin n =&gt; fun a : Fin a =&gt; </a:t>
            </a:r>
          </a:p>
          <a:p>
            <a:pPr>
              <a:buNone/>
            </a:pPr>
            <a:r>
              <a:rPr lang="en-GB" sz="2400" dirty="0" smtClean="0"/>
              <a:t>     (allexp1 ( 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(delta d k a) ))) </a:t>
            </a:r>
            <a:r>
              <a:rPr lang="en-GB" sz="2400" dirty="0" smtClean="0"/>
              <a:t> </a:t>
            </a:r>
          </a:p>
          <a:p>
            <a:pPr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</a:t>
            </a:r>
            <a:r>
              <a:rPr lang="en-GB" sz="2400" dirty="0" smtClean="0"/>
              <a:t>(</a:t>
            </a:r>
            <a:r>
              <a:rPr lang="en-GB" sz="2400" dirty="0" smtClean="0"/>
              <a:t>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(q0 d)) </a:t>
            </a:r>
            <a:endParaRPr lang="en-GB" sz="2400" dirty="0" smtClean="0"/>
          </a:p>
          <a:p>
            <a:pPr>
              <a:buNone/>
            </a:pPr>
            <a:r>
              <a:rPr lang="en-GB" sz="2400" dirty="0"/>
              <a:t> </a:t>
            </a:r>
            <a:r>
              <a:rPr lang="en-GB" sz="2400" dirty="0" smtClean="0"/>
              <a:t>                  </a:t>
            </a:r>
            <a:r>
              <a:rPr lang="en-GB" sz="2400" dirty="0" smtClean="0"/>
              <a:t>(</a:t>
            </a:r>
            <a:r>
              <a:rPr lang="en-GB" sz="2400" dirty="0" smtClean="0"/>
              <a:t>final d).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Theorem</a:t>
            </a:r>
            <a:r>
              <a:rPr lang="en-GB" sz="2400" dirty="0" smtClean="0"/>
              <a:t> nfa2dfa_correct :   (n:nat)(a:Alphabet)(w:Word a) (</a:t>
            </a:r>
            <a:r>
              <a:rPr lang="en-GB" sz="2400" dirty="0" err="1" smtClean="0"/>
              <a:t>nr:nfa</a:t>
            </a:r>
            <a:r>
              <a:rPr lang="en-GB" sz="2400" dirty="0" smtClean="0"/>
              <a:t> n a),</a:t>
            </a:r>
          </a:p>
          <a:p>
            <a:pPr>
              <a:buNone/>
            </a:pPr>
            <a:r>
              <a:rPr lang="en-GB" sz="2400" dirty="0" smtClean="0"/>
              <a:t>       </a:t>
            </a:r>
            <a:r>
              <a:rPr lang="en-GB" sz="2400" dirty="0" err="1" smtClean="0"/>
              <a:t>dfa_lang</a:t>
            </a:r>
            <a:r>
              <a:rPr lang="en-GB" sz="2400" dirty="0" smtClean="0"/>
              <a:t> (nfa2dfa nr) w &lt;- &gt; </a:t>
            </a:r>
            <a:r>
              <a:rPr lang="en-GB" sz="2400" dirty="0" err="1" smtClean="0"/>
              <a:t>nfa_lang</a:t>
            </a:r>
            <a:r>
              <a:rPr lang="en-GB" sz="2400" dirty="0" smtClean="0"/>
              <a:t> nr w.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 smtClean="0"/>
              <a:t>≈ 120 lines needed for equivalence of DFA and NFA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Regular expressions</a:t>
            </a:r>
            <a:endParaRPr lang="en-GB" sz="4000" dirty="0"/>
          </a:p>
        </p:txBody>
      </p:sp>
      <p:pic>
        <p:nvPicPr>
          <p:cNvPr id="12" name="Content Placeholder 11" descr="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3924848" cy="657317"/>
          </a:xfrm>
        </p:spPr>
      </p:pic>
      <p:pic>
        <p:nvPicPr>
          <p:cNvPr id="13" name="Picture 12" descr="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484784"/>
            <a:ext cx="685896" cy="6001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6056" y="16288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        )</a:t>
            </a:r>
            <a:endParaRPr lang="en-GB" dirty="0"/>
          </a:p>
        </p:txBody>
      </p:sp>
      <p:pic>
        <p:nvPicPr>
          <p:cNvPr id="18" name="Picture 17" descr="r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556792"/>
            <a:ext cx="314369" cy="428685"/>
          </a:xfrm>
          <a:prstGeom prst="rect">
            <a:avLst/>
          </a:prstGeom>
        </p:spPr>
      </p:pic>
      <p:pic>
        <p:nvPicPr>
          <p:cNvPr id="19" name="Picture 18" descr="r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2276872"/>
            <a:ext cx="2095793" cy="1086002"/>
          </a:xfrm>
          <a:prstGeom prst="rect">
            <a:avLst/>
          </a:prstGeom>
        </p:spPr>
      </p:pic>
      <p:pic>
        <p:nvPicPr>
          <p:cNvPr id="20" name="Picture 19" descr="r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5936" y="2276872"/>
            <a:ext cx="3448532" cy="1181265"/>
          </a:xfrm>
          <a:prstGeom prst="rect">
            <a:avLst/>
          </a:prstGeom>
        </p:spPr>
      </p:pic>
      <p:pic>
        <p:nvPicPr>
          <p:cNvPr id="21" name="Picture 20" descr="r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3573016"/>
            <a:ext cx="6677957" cy="523948"/>
          </a:xfrm>
          <a:prstGeom prst="rect">
            <a:avLst/>
          </a:prstGeom>
        </p:spPr>
      </p:pic>
      <p:pic>
        <p:nvPicPr>
          <p:cNvPr id="22" name="Picture 21" descr="r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720" y="4293096"/>
            <a:ext cx="628738" cy="476317"/>
          </a:xfrm>
          <a:prstGeom prst="rect">
            <a:avLst/>
          </a:prstGeom>
        </p:spPr>
      </p:pic>
      <p:pic>
        <p:nvPicPr>
          <p:cNvPr id="25" name="Picture 24" descr="r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4293096"/>
            <a:ext cx="628738" cy="4763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1680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=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(    ) 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783" y="5526524"/>
            <a:ext cx="597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 ( a+ b)*  = L(a*b*)*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1571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874</Words>
  <Application>Microsoft Office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Formal development of the theory of regular languages</vt:lpstr>
      <vt:lpstr>Motivation</vt:lpstr>
      <vt:lpstr>What is Coq?</vt:lpstr>
      <vt:lpstr>Quick example:</vt:lpstr>
      <vt:lpstr>The alphabet of a finite automaton is the set where symbols come from: { 0,1} The language of a finite automaton is the set of strings that it accepts</vt:lpstr>
      <vt:lpstr>PowerPoint Presentation</vt:lpstr>
      <vt:lpstr>NFA =&gt; DFA (subset constr.)</vt:lpstr>
      <vt:lpstr>Equivalence between DFA and NFA</vt:lpstr>
      <vt:lpstr>Regular expressions</vt:lpstr>
      <vt:lpstr>Regular expr. to FA</vt:lpstr>
      <vt:lpstr>Pumping lemma</vt:lpstr>
      <vt:lpstr>L – regular, exists n , s.t for any w ∈ L , we can split w in: </vt:lpstr>
      <vt:lpstr>PowerPoint Presentation</vt:lpstr>
      <vt:lpstr>Ideas about Myhill Nerode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developing of the theory of regular languages</dc:title>
  <dc:creator>Radutul</dc:creator>
  <cp:lastModifiedBy>rxc00u</cp:lastModifiedBy>
  <cp:revision>48</cp:revision>
  <dcterms:created xsi:type="dcterms:W3CDTF">2013-11-13T00:31:04Z</dcterms:created>
  <dcterms:modified xsi:type="dcterms:W3CDTF">2013-11-29T11:04:21Z</dcterms:modified>
</cp:coreProperties>
</file>