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5" r:id="rId7"/>
    <p:sldId id="266" r:id="rId8"/>
    <p:sldId id="270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D8C2-BB00-4287-9491-73563F75921B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DB9D-B4FD-4EC6-97BC-08192433D59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Formal developing of the theory of regular languages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 err="1" smtClean="0">
                <a:solidFill>
                  <a:schemeClr val="tx1"/>
                </a:solidFill>
              </a:rPr>
              <a:t>Radu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Ciobanu</a:t>
            </a:r>
            <a:r>
              <a:rPr lang="en-GB" sz="3600" dirty="0" smtClean="0">
                <a:solidFill>
                  <a:schemeClr val="tx1"/>
                </a:solidFill>
              </a:rPr>
              <a:t> (rxc00u)</a:t>
            </a:r>
          </a:p>
          <a:p>
            <a:r>
              <a:rPr lang="en-GB" sz="2800" dirty="0" err="1" smtClean="0">
                <a:solidFill>
                  <a:schemeClr val="tx1"/>
                </a:solidFill>
              </a:rPr>
              <a:t>MSci</a:t>
            </a:r>
            <a:r>
              <a:rPr lang="en-GB" sz="2800" dirty="0" smtClean="0">
                <a:solidFill>
                  <a:schemeClr val="tx1"/>
                </a:solidFill>
              </a:rPr>
              <a:t> Computer Science with AI (40 </a:t>
            </a:r>
            <a:r>
              <a:rPr lang="en-GB" sz="2800" dirty="0" err="1" smtClean="0">
                <a:solidFill>
                  <a:schemeClr val="tx1"/>
                </a:solidFill>
              </a:rPr>
              <a:t>cred</a:t>
            </a:r>
            <a:r>
              <a:rPr lang="en-GB" sz="2800" dirty="0" smtClean="0">
                <a:solidFill>
                  <a:schemeClr val="tx1"/>
                </a:solidFill>
              </a:rPr>
              <a:t>.)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(G54MIA)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Supervised by: T. </a:t>
            </a:r>
            <a:r>
              <a:rPr lang="en-GB" sz="2800" dirty="0" err="1" smtClean="0">
                <a:solidFill>
                  <a:schemeClr val="tx1"/>
                </a:solidFill>
              </a:rPr>
              <a:t>Altenkirch</a:t>
            </a:r>
            <a:r>
              <a:rPr lang="en-GB" sz="2800" dirty="0" smtClean="0">
                <a:solidFill>
                  <a:schemeClr val="tx1"/>
                </a:solidFill>
              </a:rPr>
              <a:t>(</a:t>
            </a:r>
            <a:r>
              <a:rPr lang="en-GB" sz="2800" dirty="0" err="1" smtClean="0">
                <a:solidFill>
                  <a:schemeClr val="tx1"/>
                </a:solidFill>
              </a:rPr>
              <a:t>txa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</a:rPr>
              <a:t>alphabet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a finite automaton is the 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where symbols come from: { 0,1}</a:t>
            </a:r>
          </a:p>
          <a:p>
            <a:r>
              <a:rPr lang="en-US" sz="4500" dirty="0"/>
              <a:t>The </a:t>
            </a:r>
            <a:r>
              <a:rPr lang="en-US" sz="4500" dirty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en-US" sz="4500" dirty="0"/>
              <a:t> of a finite automaton is the set of strings that it accepts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152362" y="1625600"/>
            <a:ext cx="6578600" cy="4622800"/>
            <a:chOff x="704" y="1032"/>
            <a:chExt cx="4144" cy="2912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704" y="1032"/>
              <a:ext cx="4144" cy="2912"/>
              <a:chOff x="1336" y="160"/>
              <a:chExt cx="4144" cy="2912"/>
            </a:xfrm>
          </p:grpSpPr>
          <p:sp>
            <p:nvSpPr>
              <p:cNvPr id="10" name="Oval 3"/>
              <p:cNvSpPr>
                <a:spLocks noChangeArrowheads="1"/>
              </p:cNvSpPr>
              <p:nvPr/>
            </p:nvSpPr>
            <p:spPr bwMode="auto">
              <a:xfrm>
                <a:off x="1848" y="1376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1" name="Line 4"/>
              <p:cNvSpPr>
                <a:spLocks noChangeShapeType="1"/>
              </p:cNvSpPr>
              <p:nvPr/>
            </p:nvSpPr>
            <p:spPr bwMode="auto">
              <a:xfrm>
                <a:off x="1336" y="1680"/>
                <a:ext cx="440" cy="0"/>
              </a:xfrm>
              <a:prstGeom prst="line">
                <a:avLst/>
              </a:prstGeom>
              <a:noFill/>
              <a:ln w="76200">
                <a:solidFill>
                  <a:schemeClr val="accent5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496" cy="664"/>
              </a:xfrm>
              <a:custGeom>
                <a:avLst/>
                <a:gdLst>
                  <a:gd name="G0" fmla="+- 219534 0 0"/>
                  <a:gd name="G1" fmla="+- 9977963 0 0"/>
                  <a:gd name="G2" fmla="+- 219534 0 9977963"/>
                  <a:gd name="G3" fmla="+- 10800 0 0"/>
                  <a:gd name="G4" fmla="+- 0 0 219534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8899 0 0"/>
                  <a:gd name="G9" fmla="+- 0 0 9977963"/>
                  <a:gd name="G10" fmla="+- 8899 0 2700"/>
                  <a:gd name="G11" fmla="cos G10 219534"/>
                  <a:gd name="G12" fmla="sin G10 219534"/>
                  <a:gd name="G13" fmla="cos 13500 219534"/>
                  <a:gd name="G14" fmla="sin 13500 219534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8899 1 2"/>
                  <a:gd name="G20" fmla="+- G19 5400 0"/>
                  <a:gd name="G21" fmla="cos G20 219534"/>
                  <a:gd name="G22" fmla="sin G20 219534"/>
                  <a:gd name="G23" fmla="+- G21 10800 0"/>
                  <a:gd name="G24" fmla="+- G12 G23 G22"/>
                  <a:gd name="G25" fmla="+- G22 G23 G11"/>
                  <a:gd name="G26" fmla="cos 10800 219534"/>
                  <a:gd name="G27" fmla="sin 10800 219534"/>
                  <a:gd name="G28" fmla="cos 8899 219534"/>
                  <a:gd name="G29" fmla="sin 8899 219534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9977963"/>
                  <a:gd name="G36" fmla="sin G34 9977963"/>
                  <a:gd name="G37" fmla="+/ 9977963 219534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8899 G39"/>
                  <a:gd name="G43" fmla="sin 8899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517 w 21600"/>
                  <a:gd name="T5" fmla="*/ 243 h 21600"/>
                  <a:gd name="T6" fmla="*/ 2082 w 21600"/>
                  <a:gd name="T7" fmla="*/ 15386 h 21600"/>
                  <a:gd name="T8" fmla="*/ 8919 w 21600"/>
                  <a:gd name="T9" fmla="*/ 2101 h 21600"/>
                  <a:gd name="T10" fmla="*/ 24276 w 21600"/>
                  <a:gd name="T11" fmla="*/ 11588 h 21600"/>
                  <a:gd name="T12" fmla="*/ 20420 w 21600"/>
                  <a:gd name="T13" fmla="*/ 15020 h 21600"/>
                  <a:gd name="T14" fmla="*/ 16988 w 21600"/>
                  <a:gd name="T15" fmla="*/ 11162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9683" y="11319"/>
                    </a:moveTo>
                    <a:cubicBezTo>
                      <a:pt x="19693" y="11146"/>
                      <a:pt x="19699" y="10973"/>
                      <a:pt x="19699" y="10800"/>
                    </a:cubicBezTo>
                    <a:cubicBezTo>
                      <a:pt x="19699" y="5885"/>
                      <a:pt x="15714" y="1901"/>
                      <a:pt x="10800" y="1901"/>
                    </a:cubicBezTo>
                    <a:cubicBezTo>
                      <a:pt x="5885" y="1901"/>
                      <a:pt x="1901" y="5885"/>
                      <a:pt x="1901" y="10800"/>
                    </a:cubicBezTo>
                    <a:cubicBezTo>
                      <a:pt x="1900" y="12243"/>
                      <a:pt x="2252" y="13665"/>
                      <a:pt x="2924" y="14943"/>
                    </a:cubicBezTo>
                    <a:lnTo>
                      <a:pt x="1241" y="15828"/>
                    </a:lnTo>
                    <a:cubicBezTo>
                      <a:pt x="426" y="14277"/>
                      <a:pt x="0" y="1255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1010"/>
                      <a:pt x="21593" y="11220"/>
                      <a:pt x="21581" y="11431"/>
                    </a:cubicBezTo>
                    <a:lnTo>
                      <a:pt x="24276" y="11588"/>
                    </a:lnTo>
                    <a:lnTo>
                      <a:pt x="20420" y="15020"/>
                    </a:lnTo>
                    <a:lnTo>
                      <a:pt x="16988" y="11162"/>
                    </a:lnTo>
                    <a:lnTo>
                      <a:pt x="19683" y="1131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algn="ctr">
                <a:solidFill>
                  <a:schemeClr val="accent5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 flipH="1">
                <a:off x="3904" y="1968"/>
                <a:ext cx="640" cy="536"/>
              </a:xfrm>
              <a:prstGeom prst="line">
                <a:avLst/>
              </a:prstGeom>
              <a:noFill/>
              <a:ln w="76200">
                <a:solidFill>
                  <a:schemeClr val="accent5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>
                <a:off x="4760" y="752"/>
                <a:ext cx="496" cy="664"/>
              </a:xfrm>
              <a:custGeom>
                <a:avLst/>
                <a:gdLst>
                  <a:gd name="G0" fmla="+- 219534 0 0"/>
                  <a:gd name="G1" fmla="+- 9977963 0 0"/>
                  <a:gd name="G2" fmla="+- 219534 0 9977963"/>
                  <a:gd name="G3" fmla="+- 10800 0 0"/>
                  <a:gd name="G4" fmla="+- 0 0 219534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8899 0 0"/>
                  <a:gd name="G9" fmla="+- 0 0 9977963"/>
                  <a:gd name="G10" fmla="+- 8899 0 2700"/>
                  <a:gd name="G11" fmla="cos G10 219534"/>
                  <a:gd name="G12" fmla="sin G10 219534"/>
                  <a:gd name="G13" fmla="cos 13500 219534"/>
                  <a:gd name="G14" fmla="sin 13500 219534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8899 1 2"/>
                  <a:gd name="G20" fmla="+- G19 5400 0"/>
                  <a:gd name="G21" fmla="cos G20 219534"/>
                  <a:gd name="G22" fmla="sin G20 219534"/>
                  <a:gd name="G23" fmla="+- G21 10800 0"/>
                  <a:gd name="G24" fmla="+- G12 G23 G22"/>
                  <a:gd name="G25" fmla="+- G22 G23 G11"/>
                  <a:gd name="G26" fmla="cos 10800 219534"/>
                  <a:gd name="G27" fmla="sin 10800 219534"/>
                  <a:gd name="G28" fmla="cos 8899 219534"/>
                  <a:gd name="G29" fmla="sin 8899 219534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9977963"/>
                  <a:gd name="G36" fmla="sin G34 9977963"/>
                  <a:gd name="G37" fmla="+/ 9977963 219534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8899 G39"/>
                  <a:gd name="G43" fmla="sin 8899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517 w 21600"/>
                  <a:gd name="T5" fmla="*/ 243 h 21600"/>
                  <a:gd name="T6" fmla="*/ 2082 w 21600"/>
                  <a:gd name="T7" fmla="*/ 15386 h 21600"/>
                  <a:gd name="T8" fmla="*/ 8919 w 21600"/>
                  <a:gd name="T9" fmla="*/ 2101 h 21600"/>
                  <a:gd name="T10" fmla="*/ 24276 w 21600"/>
                  <a:gd name="T11" fmla="*/ 11588 h 21600"/>
                  <a:gd name="T12" fmla="*/ 20420 w 21600"/>
                  <a:gd name="T13" fmla="*/ 15020 h 21600"/>
                  <a:gd name="T14" fmla="*/ 16988 w 21600"/>
                  <a:gd name="T15" fmla="*/ 11162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9683" y="11319"/>
                    </a:moveTo>
                    <a:cubicBezTo>
                      <a:pt x="19693" y="11146"/>
                      <a:pt x="19699" y="10973"/>
                      <a:pt x="19699" y="10800"/>
                    </a:cubicBezTo>
                    <a:cubicBezTo>
                      <a:pt x="19699" y="5885"/>
                      <a:pt x="15714" y="1901"/>
                      <a:pt x="10800" y="1901"/>
                    </a:cubicBezTo>
                    <a:cubicBezTo>
                      <a:pt x="5885" y="1901"/>
                      <a:pt x="1901" y="5885"/>
                      <a:pt x="1901" y="10800"/>
                    </a:cubicBezTo>
                    <a:cubicBezTo>
                      <a:pt x="1900" y="12243"/>
                      <a:pt x="2252" y="13665"/>
                      <a:pt x="2924" y="14943"/>
                    </a:cubicBezTo>
                    <a:lnTo>
                      <a:pt x="1241" y="15828"/>
                    </a:lnTo>
                    <a:cubicBezTo>
                      <a:pt x="426" y="14277"/>
                      <a:pt x="0" y="1255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1010"/>
                      <a:pt x="21593" y="11220"/>
                      <a:pt x="21581" y="11431"/>
                    </a:cubicBezTo>
                    <a:lnTo>
                      <a:pt x="24276" y="11588"/>
                    </a:lnTo>
                    <a:lnTo>
                      <a:pt x="20420" y="15020"/>
                    </a:lnTo>
                    <a:lnTo>
                      <a:pt x="16988" y="11162"/>
                    </a:lnTo>
                    <a:lnTo>
                      <a:pt x="19683" y="1131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3232" y="272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4736" y="1392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3232" y="2448"/>
                <a:ext cx="632" cy="624"/>
              </a:xfrm>
              <a:prstGeom prst="ellipse">
                <a:avLst/>
              </a:prstGeom>
              <a:noFill/>
              <a:ln w="76200" algn="ctr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H="1">
                <a:off x="4056" y="2104"/>
                <a:ext cx="640" cy="536"/>
              </a:xfrm>
              <a:prstGeom prst="line">
                <a:avLst/>
              </a:prstGeom>
              <a:noFill/>
              <a:ln w="76200">
                <a:solidFill>
                  <a:schemeClr val="accent5">
                    <a:lumMod val="75000"/>
                  </a:schemeClr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1940" y="527"/>
                <a:ext cx="249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4247" y="711"/>
                <a:ext cx="45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0,1</a:t>
                </a:r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4020" y="1863"/>
                <a:ext cx="249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2748" y="1951"/>
                <a:ext cx="249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3" name="Text Box 16"/>
              <p:cNvSpPr txBox="1">
                <a:spLocks noChangeArrowheads="1"/>
              </p:cNvSpPr>
              <p:nvPr/>
            </p:nvSpPr>
            <p:spPr bwMode="auto">
              <a:xfrm>
                <a:off x="2708" y="1111"/>
                <a:ext cx="249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4340" y="2327"/>
                <a:ext cx="249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5" name="Text Box 18"/>
              <p:cNvSpPr txBox="1">
                <a:spLocks noChangeArrowheads="1"/>
              </p:cNvSpPr>
              <p:nvPr/>
            </p:nvSpPr>
            <p:spPr bwMode="auto">
              <a:xfrm>
                <a:off x="4860" y="407"/>
                <a:ext cx="249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4624" y="1272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auto">
              <a:xfrm>
                <a:off x="3120" y="160"/>
                <a:ext cx="856" cy="864"/>
              </a:xfrm>
              <a:prstGeom prst="ellipse">
                <a:avLst/>
              </a:prstGeom>
              <a:noFill/>
              <a:ln w="76200" algn="ctr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 flipH="1">
                <a:off x="2456" y="848"/>
                <a:ext cx="640" cy="536"/>
              </a:xfrm>
              <a:prstGeom prst="line">
                <a:avLst/>
              </a:prstGeom>
              <a:noFill/>
              <a:ln w="76200">
                <a:solidFill>
                  <a:schemeClr val="accent5">
                    <a:lumMod val="75000"/>
                  </a:schemeClr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2456" y="1984"/>
                <a:ext cx="640" cy="536"/>
              </a:xfrm>
              <a:prstGeom prst="line">
                <a:avLst/>
              </a:prstGeom>
              <a:noFill/>
              <a:ln w="76200">
                <a:solidFill>
                  <a:schemeClr val="accent5">
                    <a:lumMod val="75000"/>
                  </a:schemeClr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4024" y="848"/>
                <a:ext cx="640" cy="536"/>
              </a:xfrm>
              <a:prstGeom prst="line">
                <a:avLst/>
              </a:prstGeom>
              <a:noFill/>
              <a:ln w="76200">
                <a:solidFill>
                  <a:schemeClr val="accent5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1348" y="2351"/>
              <a:ext cx="34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q</a:t>
              </a:r>
              <a:r>
                <a:rPr lang="en-US" baseline="-25000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2732" y="1239"/>
              <a:ext cx="34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q</a:t>
              </a:r>
              <a:r>
                <a:rPr lang="en-US" baseline="-250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236" y="2351"/>
              <a:ext cx="34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q</a:t>
              </a:r>
              <a:r>
                <a:rPr lang="en-US" baseline="-25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732" y="3439"/>
              <a:ext cx="34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q</a:t>
              </a:r>
              <a:r>
                <a:rPr lang="en-US" baseline="-2500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9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-0.126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finite automaton </a:t>
            </a:r>
            <a:r>
              <a:rPr lang="en-US" dirty="0"/>
              <a:t>is a 5-tuple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=(Q,</a:t>
            </a:r>
            <a:r>
              <a:rPr lang="el-GR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Σ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cs typeface="Arial" charset="0"/>
                <a:sym typeface="Symbol" pitchFamily="28" charset="2"/>
              </a:rPr>
              <a:t>,q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cs typeface="Arial" charset="0"/>
                <a:sym typeface="Symbol" pitchFamily="28" charset="2"/>
              </a:rPr>
              <a:t>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cs typeface="Arial" charset="0"/>
                <a:sym typeface="Symbol" pitchFamily="28" charset="2"/>
              </a:rPr>
              <a:t>,F)</a:t>
            </a:r>
          </a:p>
          <a:p>
            <a:r>
              <a:rPr lang="en-US" dirty="0" smtClean="0">
                <a:cs typeface="Arial" charset="0"/>
                <a:sym typeface="Symbol" pitchFamily="28" charset="2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 is the set of </a:t>
            </a:r>
            <a:r>
              <a:rPr lang="en-US" dirty="0" smtClean="0"/>
              <a:t>states</a:t>
            </a:r>
          </a:p>
          <a:p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Σ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is the alphabet</a:t>
            </a:r>
            <a:endParaRPr lang="en-US" dirty="0"/>
          </a:p>
          <a:p>
            <a:endParaRPr lang="en-US" dirty="0">
              <a:cs typeface="Arial" charset="0"/>
              <a:sym typeface="Symbol" pitchFamily="2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Coq(1):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Gill Sans MT" pitchFamily="34" charset="0"/>
              </a:rPr>
              <a:t>Proof assistant </a:t>
            </a:r>
          </a:p>
          <a:p>
            <a:r>
              <a:rPr lang="en-GB" dirty="0" smtClean="0">
                <a:latin typeface="Gill Sans MT" pitchFamily="34" charset="0"/>
              </a:rPr>
              <a:t>Programming language (functional)</a:t>
            </a:r>
          </a:p>
          <a:p>
            <a:endParaRPr lang="en-GB" dirty="0">
              <a:latin typeface="Gill Sans MT" pitchFamily="34" charset="0"/>
            </a:endParaRPr>
          </a:p>
          <a:p>
            <a:r>
              <a:rPr lang="en-GB" dirty="0" smtClean="0">
                <a:latin typeface="Gill Sans MT" pitchFamily="34" charset="0"/>
              </a:rPr>
              <a:t>Use:   -  mathematical proofs</a:t>
            </a:r>
          </a:p>
          <a:p>
            <a:pPr>
              <a:buNone/>
            </a:pPr>
            <a:r>
              <a:rPr lang="en-GB" dirty="0" smtClean="0">
                <a:latin typeface="Gill Sans MT" pitchFamily="34" charset="0"/>
              </a:rPr>
              <a:t>               -  formal specifications</a:t>
            </a:r>
          </a:p>
          <a:p>
            <a:pPr>
              <a:buNone/>
            </a:pPr>
            <a:r>
              <a:rPr lang="en-GB" dirty="0">
                <a:latin typeface="Gill Sans MT" pitchFamily="34" charset="0"/>
              </a:rPr>
              <a:t> </a:t>
            </a:r>
            <a:r>
              <a:rPr lang="en-GB" dirty="0" smtClean="0">
                <a:latin typeface="Gill Sans MT" pitchFamily="34" charset="0"/>
              </a:rPr>
              <a:t>              -  verification of programs</a:t>
            </a:r>
          </a:p>
          <a:p>
            <a:endParaRPr lang="en-GB" dirty="0" smtClean="0">
              <a:latin typeface="Gill Sans MT" pitchFamily="34" charset="0"/>
            </a:endParaRPr>
          </a:p>
          <a:p>
            <a:r>
              <a:rPr lang="en-GB" dirty="0" smtClean="0">
                <a:latin typeface="Gill Sans MT" pitchFamily="34" charset="0"/>
              </a:rPr>
              <a:t>Famous applications</a:t>
            </a:r>
            <a:endParaRPr lang="en-GB" dirty="0">
              <a:latin typeface="Gill Sans MT" pitchFamily="34" charset="0"/>
            </a:endParaRPr>
          </a:p>
        </p:txBody>
      </p:sp>
      <p:pic>
        <p:nvPicPr>
          <p:cNvPr id="4" name="Picture 3" descr="Coq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332656"/>
            <a:ext cx="628571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Coq(2)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GB" dirty="0" smtClean="0">
                <a:latin typeface="Gill Sans MT" pitchFamily="34" charset="0"/>
              </a:rPr>
              <a:t>Based on Calculus of Inductive Constructions(CIC)</a:t>
            </a:r>
          </a:p>
          <a:p>
            <a:endParaRPr lang="en-GB" dirty="0">
              <a:latin typeface="Gill Sans MT" pitchFamily="34" charset="0"/>
            </a:endParaRPr>
          </a:p>
          <a:p>
            <a:r>
              <a:rPr lang="en-GB" dirty="0" smtClean="0">
                <a:latin typeface="Gill Sans MT" pitchFamily="34" charset="0"/>
              </a:rPr>
              <a:t>(</a:t>
            </a:r>
            <a:r>
              <a:rPr lang="en-GB" dirty="0" err="1" smtClean="0">
                <a:latin typeface="Gill Sans MT" pitchFamily="34" charset="0"/>
              </a:rPr>
              <a:t>Intuitionistic</a:t>
            </a:r>
            <a:r>
              <a:rPr lang="en-GB" dirty="0" smtClean="0">
                <a:latin typeface="Gill Sans MT" pitchFamily="34" charset="0"/>
              </a:rPr>
              <a:t>) Type theory</a:t>
            </a:r>
          </a:p>
          <a:p>
            <a:r>
              <a:rPr lang="en-GB" dirty="0" smtClean="0">
                <a:latin typeface="Gill Sans MT" pitchFamily="34" charset="0"/>
              </a:rPr>
              <a:t>Curry-Howard Isomorphism: </a:t>
            </a:r>
          </a:p>
          <a:p>
            <a:pPr>
              <a:buNone/>
            </a:pPr>
            <a:r>
              <a:rPr lang="en-GB" dirty="0" smtClean="0">
                <a:latin typeface="Gill Sans MT" pitchFamily="34" charset="0"/>
              </a:rPr>
              <a:t>         propositions-&gt; types, proofs -&gt; programs!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Language of Coq (very briefly)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001419"/>
          </a:xfrm>
        </p:spPr>
        <p:txBody>
          <a:bodyPr>
            <a:normAutofit/>
          </a:bodyPr>
          <a:lstStyle/>
          <a:p>
            <a:r>
              <a:rPr lang="en-GB" sz="1800" dirty="0"/>
              <a:t>Example of types : </a:t>
            </a:r>
            <a:r>
              <a:rPr lang="en-GB" sz="1800" i="1" dirty="0"/>
              <a:t>Prop</a:t>
            </a:r>
            <a:r>
              <a:rPr lang="en-GB" sz="1800" dirty="0"/>
              <a:t>, </a:t>
            </a:r>
            <a:r>
              <a:rPr lang="en-GB" sz="1800" i="1" dirty="0"/>
              <a:t>Set</a:t>
            </a:r>
            <a:r>
              <a:rPr lang="en-GB" sz="1800" dirty="0"/>
              <a:t>, </a:t>
            </a:r>
            <a:r>
              <a:rPr lang="en-GB" sz="1800" i="1" dirty="0"/>
              <a:t>Type</a:t>
            </a:r>
            <a:r>
              <a:rPr lang="en-GB" sz="1800" dirty="0" smtClean="0"/>
              <a:t>...</a:t>
            </a:r>
          </a:p>
          <a:p>
            <a:r>
              <a:rPr lang="fr-FR" sz="1800" dirty="0" smtClean="0"/>
              <a:t>Abstractions </a:t>
            </a:r>
            <a:r>
              <a:rPr lang="fr-FR" sz="1800" dirty="0"/>
              <a:t>and applications:</a:t>
            </a:r>
            <a:endParaRPr lang="en-GB" sz="1800" dirty="0"/>
          </a:p>
          <a:p>
            <a:pPr>
              <a:buNone/>
            </a:pPr>
            <a:r>
              <a:rPr lang="fr-FR" sz="1600" i="1" dirty="0" smtClean="0"/>
              <a:t>                 fun </a:t>
            </a:r>
            <a:r>
              <a:rPr lang="fr-FR" sz="1600" i="1" dirty="0"/>
              <a:t>x:nat =&gt; x + 3 : </a:t>
            </a:r>
            <a:r>
              <a:rPr lang="fr-FR" sz="1600" i="1" dirty="0" err="1"/>
              <a:t>nat</a:t>
            </a:r>
            <a:r>
              <a:rPr lang="fr-FR" sz="1600" i="1" dirty="0"/>
              <a:t>−&gt;</a:t>
            </a:r>
            <a:r>
              <a:rPr lang="fr-FR" sz="1600" i="1" dirty="0" err="1"/>
              <a:t>nat</a:t>
            </a:r>
            <a:r>
              <a:rPr lang="fr-FR" sz="1600" i="1" dirty="0"/>
              <a:t> ( \x -&gt; x+3)</a:t>
            </a:r>
            <a:endParaRPr lang="en-GB" sz="1600" dirty="0"/>
          </a:p>
          <a:p>
            <a:r>
              <a:rPr lang="fr-FR" sz="1800" i="1" dirty="0" smtClean="0"/>
              <a:t>Common </a:t>
            </a:r>
            <a:r>
              <a:rPr lang="fr-FR" sz="1800" i="1" dirty="0"/>
              <a:t>notations</a:t>
            </a:r>
            <a:endParaRPr lang="en-GB" sz="1800" dirty="0"/>
          </a:p>
          <a:p>
            <a:pPr>
              <a:buNone/>
            </a:pPr>
            <a:r>
              <a:rPr lang="fr-FR" sz="1600" i="1" dirty="0" smtClean="0"/>
              <a:t>               1+1=2 </a:t>
            </a:r>
            <a:r>
              <a:rPr lang="fr-FR" sz="1600" i="1" dirty="0"/>
              <a:t>: </a:t>
            </a:r>
            <a:r>
              <a:rPr lang="fr-FR" sz="1600" i="1" dirty="0" err="1"/>
              <a:t>Prop</a:t>
            </a:r>
            <a:endParaRPr lang="en-GB" sz="1600" dirty="0"/>
          </a:p>
          <a:p>
            <a:pPr>
              <a:buNone/>
            </a:pPr>
            <a:r>
              <a:rPr lang="fr-FR" sz="1600" i="1" dirty="0" smtClean="0"/>
              <a:t>              </a:t>
            </a:r>
            <a:r>
              <a:rPr lang="fr-FR" sz="1600" i="1" dirty="0" err="1" smtClean="0"/>
              <a:t>forall</a:t>
            </a:r>
            <a:r>
              <a:rPr lang="fr-FR" sz="1600" i="1" dirty="0" smtClean="0"/>
              <a:t> </a:t>
            </a:r>
            <a:r>
              <a:rPr lang="fr-FR" sz="1600" i="1" dirty="0"/>
              <a:t>x y:nat, x &lt;= y −&gt; y &lt;= x −&gt; x = y : </a:t>
            </a:r>
            <a:r>
              <a:rPr lang="fr-FR" sz="1600" i="1" dirty="0" err="1"/>
              <a:t>Prop</a:t>
            </a:r>
            <a:endParaRPr lang="en-GB" sz="1600" dirty="0"/>
          </a:p>
          <a:p>
            <a:r>
              <a:rPr lang="en-GB" sz="1600" dirty="0" smtClean="0"/>
              <a:t>  </a:t>
            </a:r>
            <a:r>
              <a:rPr lang="en-GB" sz="1800" dirty="0" smtClean="0"/>
              <a:t>Conjunction</a:t>
            </a:r>
            <a:r>
              <a:rPr lang="en-GB" sz="1800" dirty="0"/>
              <a:t>, negation, disjunction ,quantifiers:</a:t>
            </a:r>
          </a:p>
          <a:p>
            <a:pPr>
              <a:buNone/>
            </a:pPr>
            <a:r>
              <a:rPr lang="en-GB" sz="1600" i="1" dirty="0" smtClean="0"/>
              <a:t>             </a:t>
            </a:r>
            <a:r>
              <a:rPr lang="en-GB" sz="1600" i="1" dirty="0" err="1" smtClean="0"/>
              <a:t>forall</a:t>
            </a:r>
            <a:r>
              <a:rPr lang="en-GB" sz="1600" i="1" dirty="0" smtClean="0"/>
              <a:t> </a:t>
            </a:r>
            <a:r>
              <a:rPr lang="en-GB" sz="1600" i="1" dirty="0"/>
              <a:t>A B:Prop, A /\ (B \/ ˜ A) : Prop</a:t>
            </a:r>
            <a:endParaRPr lang="en-GB" sz="1600" dirty="0"/>
          </a:p>
          <a:p>
            <a:pPr>
              <a:buNone/>
            </a:pPr>
            <a:r>
              <a:rPr lang="en-GB" sz="1600" i="1" dirty="0" smtClean="0"/>
              <a:t>           (</a:t>
            </a:r>
            <a:r>
              <a:rPr lang="en-GB" sz="1600" i="1" dirty="0"/>
              <a:t>exists x:nat, x = 3) : </a:t>
            </a:r>
            <a:r>
              <a:rPr lang="en-GB" sz="1600" i="1" dirty="0" smtClean="0"/>
              <a:t>Prop</a:t>
            </a:r>
          </a:p>
          <a:p>
            <a:r>
              <a:rPr lang="en-GB" sz="1800" dirty="0" smtClean="0"/>
              <a:t>Propositional, predicate logic, lists, sets, to very abstract concepts in mathematics.</a:t>
            </a:r>
          </a:p>
          <a:p>
            <a:endParaRPr lang="en-GB" sz="1800" dirty="0"/>
          </a:p>
          <a:p>
            <a:r>
              <a:rPr lang="en-GB" sz="2000" dirty="0"/>
              <a:t>A proof requires </a:t>
            </a:r>
            <a:r>
              <a:rPr lang="en-GB" sz="2000" i="1" u="sng" dirty="0"/>
              <a:t>tactics.</a:t>
            </a:r>
            <a:r>
              <a:rPr lang="en-GB" sz="2000" i="1" dirty="0"/>
              <a:t>(</a:t>
            </a:r>
            <a:r>
              <a:rPr lang="en-GB" sz="2000" dirty="0"/>
              <a:t>how to apply what we have in our system to the goal that we want to solve.)</a:t>
            </a:r>
          </a:p>
          <a:p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A </a:t>
            </a:r>
            <a:r>
              <a:rPr lang="en-US" dirty="0" smtClean="0">
                <a:solidFill>
                  <a:schemeClr val="accent2"/>
                </a:solidFill>
                <a:latin typeface="Gill Sans MT" pitchFamily="34" charset="0"/>
              </a:rPr>
              <a:t>word</a:t>
            </a:r>
            <a:r>
              <a:rPr lang="en-US" dirty="0" smtClean="0">
                <a:latin typeface="Gill Sans MT" pitchFamily="34" charset="0"/>
              </a:rPr>
              <a:t> over alphabet </a:t>
            </a:r>
            <a:r>
              <a:rPr lang="en-US" dirty="0" smtClean="0">
                <a:latin typeface="Symbol" pitchFamily="28" charset="2"/>
              </a:rPr>
              <a:t>S</a:t>
            </a:r>
            <a:r>
              <a:rPr lang="en-US" dirty="0" smtClean="0">
                <a:latin typeface="Gill Sans MT" pitchFamily="34" charset="0"/>
              </a:rPr>
              <a:t> is a finite sequence</a:t>
            </a:r>
            <a:br>
              <a:rPr lang="en-US" dirty="0" smtClean="0">
                <a:latin typeface="Gill Sans MT" pitchFamily="34" charset="0"/>
              </a:rPr>
            </a:br>
            <a:r>
              <a:rPr lang="en-US" dirty="0" smtClean="0">
                <a:latin typeface="Gill Sans MT" pitchFamily="34" charset="0"/>
              </a:rPr>
              <a:t>of symbols in </a:t>
            </a:r>
            <a:r>
              <a:rPr lang="en-US" dirty="0" smtClean="0">
                <a:latin typeface="Symbol" pitchFamily="28" charset="2"/>
              </a:rPr>
              <a:t>S</a:t>
            </a:r>
            <a:r>
              <a:rPr lang="en-US" dirty="0" smtClean="0">
                <a:latin typeface="Gill Sans MT" pitchFamily="34" charset="0"/>
              </a:rPr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empty word</a:t>
            </a:r>
            <a:r>
              <a:rPr lang="en-US" dirty="0" smtClean="0"/>
              <a:t> will be represented by </a:t>
            </a:r>
            <a:r>
              <a:rPr lang="en-US" dirty="0" smtClean="0">
                <a:latin typeface="Symbol" pitchFamily="28" charset="2"/>
              </a:rPr>
              <a:t>e</a:t>
            </a:r>
          </a:p>
          <a:p>
            <a:endParaRPr lang="en-US" dirty="0" smtClean="0">
              <a:latin typeface="Gill Sans MT" pitchFamily="34" charset="0"/>
            </a:endParaRPr>
          </a:p>
          <a:p>
            <a:r>
              <a:rPr lang="en-US" dirty="0" err="1" smtClean="0">
                <a:latin typeface="Garamond" pitchFamily="18" charset="0"/>
              </a:rPr>
              <a:t>abcbg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is a word over </a:t>
            </a:r>
            <a:r>
              <a:rPr lang="en-US" dirty="0" smtClean="0">
                <a:latin typeface="Symbol" pitchFamily="28" charset="2"/>
              </a:rPr>
              <a:t>S</a:t>
            </a:r>
            <a:r>
              <a:rPr lang="en-US" baseline="-25000" dirty="0" smtClean="0">
                <a:latin typeface="Garamond" pitchFamily="18" charset="0"/>
              </a:rPr>
              <a:t>1</a:t>
            </a:r>
            <a:r>
              <a:rPr lang="en-US" dirty="0" smtClean="0">
                <a:latin typeface="Garamond" pitchFamily="18" charset="0"/>
              </a:rPr>
              <a:t> = {a, b, c, d, …, z}</a:t>
            </a:r>
            <a:endParaRPr lang="en-US" dirty="0" smtClean="0">
              <a:latin typeface="Gill Sans MT" pitchFamily="34" charset="0"/>
            </a:endParaRPr>
          </a:p>
          <a:p>
            <a:r>
              <a:rPr lang="en-US" dirty="0" smtClean="0">
                <a:latin typeface="Garamond" pitchFamily="18" charset="0"/>
              </a:rPr>
              <a:t>9021 </a:t>
            </a:r>
            <a:r>
              <a:rPr lang="en-US" dirty="0" smtClean="0">
                <a:latin typeface="Gill Sans MT" pitchFamily="34" charset="0"/>
              </a:rPr>
              <a:t>is a word over </a:t>
            </a:r>
            <a:r>
              <a:rPr lang="en-US" dirty="0" smtClean="0">
                <a:latin typeface="Symbol" pitchFamily="28" charset="2"/>
              </a:rPr>
              <a:t>S</a:t>
            </a:r>
            <a:r>
              <a:rPr lang="en-US" baseline="-25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 = {0, 1, …, 9}</a:t>
            </a:r>
            <a:endParaRPr lang="en-US" dirty="0" smtClean="0">
              <a:latin typeface="Gill Sans MT" pitchFamily="34" charset="0"/>
            </a:endParaRPr>
          </a:p>
          <a:p>
            <a:r>
              <a:rPr lang="en-US" dirty="0" err="1" smtClean="0">
                <a:latin typeface="Garamond" pitchFamily="18" charset="0"/>
              </a:rPr>
              <a:t>ab#bc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is a word over </a:t>
            </a:r>
            <a:r>
              <a:rPr lang="en-US" dirty="0" smtClean="0">
                <a:latin typeface="Symbol" pitchFamily="28" charset="2"/>
              </a:rPr>
              <a:t>S</a:t>
            </a:r>
            <a:r>
              <a:rPr lang="en-US" baseline="-25000" dirty="0" smtClean="0">
                <a:latin typeface="Garamond" pitchFamily="18" charset="0"/>
              </a:rPr>
              <a:t>3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smtClean="0">
                <a:latin typeface="Garamond" pitchFamily="18" charset="0"/>
              </a:rPr>
              <a:t>= {a, b, …, z, #}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A </a:t>
            </a:r>
            <a:r>
              <a:rPr lang="en-US" dirty="0" smtClean="0">
                <a:solidFill>
                  <a:schemeClr val="accent2"/>
                </a:solidFill>
                <a:latin typeface="Gill Sans MT" pitchFamily="34" charset="0"/>
              </a:rPr>
              <a:t>language </a:t>
            </a:r>
            <a:r>
              <a:rPr lang="en-US" dirty="0" smtClean="0">
                <a:latin typeface="Gill Sans MT" pitchFamily="34" charset="0"/>
              </a:rPr>
              <a:t>is a set of strings over an alphabet.</a:t>
            </a:r>
          </a:p>
          <a:p>
            <a:r>
              <a:rPr lang="en-GB" dirty="0" smtClean="0">
                <a:latin typeface="Gill Sans MT" pitchFamily="34" charset="0"/>
              </a:rPr>
              <a:t>Yes/no answers</a:t>
            </a:r>
          </a:p>
          <a:p>
            <a:endParaRPr lang="en-GB" dirty="0">
              <a:latin typeface="Gill Sans MT" pitchFamily="34" charset="0"/>
            </a:endParaRPr>
          </a:p>
          <a:p>
            <a:r>
              <a:rPr lang="en-US" i="1" dirty="0" smtClean="0">
                <a:latin typeface="Garamond" pitchFamily="18" charset="0"/>
              </a:rPr>
              <a:t>L</a:t>
            </a:r>
            <a:r>
              <a:rPr lang="en-US" baseline="-25000" dirty="0">
                <a:latin typeface="Garamond" pitchFamily="18" charset="0"/>
              </a:rPr>
              <a:t>1</a:t>
            </a:r>
            <a:r>
              <a:rPr lang="en-US" dirty="0" smtClean="0">
                <a:latin typeface="Garamond" pitchFamily="18" charset="0"/>
              </a:rPr>
              <a:t> = 	</a:t>
            </a:r>
            <a:r>
              <a:rPr lang="en-US" dirty="0" smtClean="0">
                <a:latin typeface="Gill Sans MT" pitchFamily="34" charset="0"/>
              </a:rPr>
              <a:t>The set of all strings of the form </a:t>
            </a:r>
            <a:r>
              <a:rPr lang="en-US" dirty="0" err="1">
                <a:latin typeface="Garamond" pitchFamily="18" charset="0"/>
              </a:rPr>
              <a:t>a</a:t>
            </a:r>
            <a:r>
              <a:rPr lang="en-US" dirty="0" err="1" smtClean="0">
                <a:latin typeface="Garamond" pitchFamily="18" charset="0"/>
              </a:rPr>
              <a:t>#s</a:t>
            </a:r>
            <a:r>
              <a:rPr lang="en-US" dirty="0" smtClean="0">
                <a:latin typeface="Gill Sans MT" pitchFamily="34" charset="0"/>
              </a:rPr>
              <a:t> where s is any</a:t>
            </a:r>
            <a:br>
              <a:rPr lang="en-US" dirty="0" smtClean="0">
                <a:latin typeface="Gill Sans MT" pitchFamily="34" charset="0"/>
              </a:rPr>
            </a:br>
            <a:r>
              <a:rPr lang="en-US" dirty="0" smtClean="0">
                <a:latin typeface="Gill Sans MT" pitchFamily="34" charset="0"/>
              </a:rPr>
              <a:t>	string over </a:t>
            </a:r>
            <a:r>
              <a:rPr lang="en-US" dirty="0" smtClean="0">
                <a:latin typeface="Garamond" pitchFamily="18" charset="0"/>
              </a:rPr>
              <a:t>{a, b, …, z}</a:t>
            </a:r>
          </a:p>
          <a:p>
            <a:endParaRPr lang="en-GB" dirty="0" smtClean="0">
              <a:latin typeface="Gill Sans MT" pitchFamily="34" charset="0"/>
            </a:endParaRPr>
          </a:p>
          <a:p>
            <a:endParaRPr lang="en-GB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Finite </a:t>
            </a:r>
            <a:r>
              <a:rPr lang="en-GB" dirty="0" smtClean="0"/>
              <a:t>automata </a:t>
            </a:r>
            <a:r>
              <a:rPr lang="en-GB" sz="4000" dirty="0" smtClean="0"/>
              <a:t>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“0”, “1”  : states</a:t>
            </a:r>
          </a:p>
          <a:p>
            <a:r>
              <a:rPr lang="en-US" dirty="0" smtClean="0">
                <a:solidFill>
                  <a:schemeClr val="accent2"/>
                </a:solidFill>
                <a:latin typeface="Gill Sans MT" pitchFamily="34" charset="0"/>
              </a:rPr>
              <a:t>s</a:t>
            </a:r>
            <a:r>
              <a:rPr lang="en-US" dirty="0" smtClean="0">
                <a:solidFill>
                  <a:schemeClr val="accent2"/>
                </a:solidFill>
                <a:latin typeface="Gill Sans MT" pitchFamily="34" charset="0"/>
              </a:rPr>
              <a:t>tart </a:t>
            </a:r>
            <a:r>
              <a:rPr lang="en-US" dirty="0" smtClean="0">
                <a:latin typeface="Gill Sans MT" pitchFamily="34" charset="0"/>
              </a:rPr>
              <a:t>in “0”, tries to reach </a:t>
            </a:r>
            <a:r>
              <a:rPr lang="en-US" dirty="0" smtClean="0">
                <a:solidFill>
                  <a:schemeClr val="accent2"/>
                </a:solidFill>
                <a:latin typeface="Gill Sans MT" pitchFamily="34" charset="0"/>
              </a:rPr>
              <a:t>accepting state </a:t>
            </a:r>
            <a:r>
              <a:rPr lang="en-US" dirty="0" smtClean="0">
                <a:latin typeface="Gill Sans MT" pitchFamily="34" charset="0"/>
              </a:rPr>
              <a:t>in “</a:t>
            </a:r>
            <a:r>
              <a:rPr lang="en-GB" dirty="0" smtClean="0"/>
              <a:t>1”</a:t>
            </a:r>
          </a:p>
          <a:p>
            <a:r>
              <a:rPr lang="en-GB" dirty="0" smtClean="0">
                <a:latin typeface="Gill Sans MT" pitchFamily="34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Gill Sans MT" pitchFamily="34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what sequences of </a:t>
            </a:r>
            <a:r>
              <a:rPr lang="en-US" i="1" dirty="0" err="1" smtClean="0">
                <a:latin typeface="Gill Sans MT" pitchFamily="34" charset="0"/>
              </a:rPr>
              <a:t>es</a:t>
            </a:r>
            <a:r>
              <a:rPr lang="en-US" dirty="0" smtClean="0">
                <a:latin typeface="Gill Sans MT" pitchFamily="34" charset="0"/>
              </a:rPr>
              <a:t> lead to the accepting state?</a:t>
            </a:r>
          </a:p>
          <a:p>
            <a:r>
              <a:rPr lang="en-US" dirty="0" smtClean="0">
                <a:latin typeface="Garamond" pitchFamily="18" charset="0"/>
              </a:rPr>
              <a:t>{</a:t>
            </a:r>
            <a:r>
              <a:rPr lang="en-US" i="1" dirty="0" smtClean="0">
                <a:latin typeface="Garamond" pitchFamily="18" charset="0"/>
              </a:rPr>
              <a:t>e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i="1" dirty="0" err="1" smtClean="0">
                <a:latin typeface="Garamond" pitchFamily="18" charset="0"/>
              </a:rPr>
              <a:t>eee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i="1" dirty="0" err="1" smtClean="0">
                <a:latin typeface="Garamond" pitchFamily="18" charset="0"/>
              </a:rPr>
              <a:t>eeeee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>
                <a:latin typeface="Garamond" pitchFamily="18" charset="0"/>
              </a:rPr>
              <a:t>…} = </a:t>
            </a:r>
            <a:r>
              <a:rPr lang="en-US" dirty="0" smtClean="0">
                <a:latin typeface="Garamond" pitchFamily="18" charset="0"/>
              </a:rPr>
              <a:t>{</a:t>
            </a:r>
            <a:r>
              <a:rPr lang="en-US" i="1" dirty="0" smtClean="0">
                <a:latin typeface="Garamond" pitchFamily="18" charset="0"/>
              </a:rPr>
              <a:t>e </a:t>
            </a:r>
            <a:r>
              <a:rPr lang="en-US" i="1" baseline="30000" dirty="0">
                <a:latin typeface="Garamond" pitchFamily="18" charset="0"/>
              </a:rPr>
              <a:t>n</a:t>
            </a:r>
            <a:r>
              <a:rPr lang="en-US" dirty="0">
                <a:latin typeface="Garamond" pitchFamily="18" charset="0"/>
              </a:rPr>
              <a:t>: </a:t>
            </a:r>
            <a:r>
              <a:rPr lang="en-US" i="1" dirty="0">
                <a:latin typeface="Garamond" pitchFamily="18" charset="0"/>
              </a:rPr>
              <a:t>n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/>
              <a:t>is odd</a:t>
            </a:r>
            <a:r>
              <a:rPr lang="en-US" dirty="0">
                <a:latin typeface="Garamond" pitchFamily="18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65438" y="18700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618038" y="17938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398838" y="1844675"/>
            <a:ext cx="1295400" cy="1016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384" y="8"/>
              </a:cxn>
              <a:cxn ang="0">
                <a:pos x="816" y="152"/>
              </a:cxn>
            </a:cxnLst>
            <a:rect l="0" t="0" r="r" b="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V="1">
            <a:off x="3475038" y="2314575"/>
            <a:ext cx="1295400" cy="1778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384" y="8"/>
              </a:cxn>
              <a:cxn ang="0">
                <a:pos x="816" y="152"/>
              </a:cxn>
            </a:cxnLst>
            <a:rect l="0" t="0" r="r" b="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84438" y="21748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52750" y="1989138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Garamond" pitchFamily="18" charset="0"/>
                <a:ea typeface="新細明體" pitchFamily="18" charset="-120"/>
              </a:rPr>
              <a:t>0</a:t>
            </a:r>
            <a:endParaRPr lang="en-US" altLang="zh-TW" dirty="0"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11700" y="1916113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Garamond" pitchFamily="18" charset="0"/>
                <a:ea typeface="新細明體" pitchFamily="18" charset="-120"/>
              </a:rPr>
              <a:t>1</a:t>
            </a:r>
            <a:endParaRPr lang="en-US" altLang="zh-TW" dirty="0"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56050" y="1477963"/>
            <a:ext cx="2519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Garamond" pitchFamily="18" charset="0"/>
                <a:ea typeface="新細明體" pitchFamily="18" charset="-120"/>
              </a:rPr>
              <a:t>e</a:t>
            </a:r>
            <a:endParaRPr lang="en-US" altLang="zh-TW" i="1" dirty="0"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40174" y="2490788"/>
            <a:ext cx="34379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i="1" dirty="0">
                <a:latin typeface="Garamond" pitchFamily="18" charset="0"/>
                <a:ea typeface="新細明體" pitchFamily="18" charset="-120"/>
              </a:rPr>
              <a:t>e</a:t>
            </a:r>
            <a:endParaRPr lang="en-US" altLang="zh-TW" i="1" dirty="0"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675188" y="1844675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Deterministic finite automata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4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43743"/>
            <a:ext cx="8229600" cy="549356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   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machine </a:t>
            </a:r>
            <a:r>
              <a:rPr lang="en-US" dirty="0">
                <a:solidFill>
                  <a:schemeClr val="accent2"/>
                </a:solidFill>
              </a:rPr>
              <a:t>accepts</a:t>
            </a:r>
            <a:r>
              <a:rPr lang="en-US" dirty="0"/>
              <a:t> a string if the process ends in a double </a:t>
            </a:r>
            <a:r>
              <a:rPr lang="en-US" dirty="0" smtClean="0"/>
              <a:t>circle ( </a:t>
            </a:r>
            <a:r>
              <a:rPr lang="en-US" dirty="0" smtClean="0">
                <a:solidFill>
                  <a:srgbClr val="C00000"/>
                </a:solidFill>
              </a:rPr>
              <a:t>accepting</a:t>
            </a:r>
            <a:r>
              <a:rPr lang="en-US" dirty="0" smtClean="0"/>
              <a:t> state) </a:t>
            </a:r>
            <a:endParaRPr lang="en-US" dirty="0"/>
          </a:p>
          <a:p>
            <a:endParaRPr lang="en-GB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933700" y="2184400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120900" y="2667000"/>
            <a:ext cx="698500" cy="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895600" y="1371600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197600" y="3124200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32700" y="1232833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130800" y="431800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518400" y="2209800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130800" y="3886200"/>
            <a:ext cx="1003300" cy="990600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438900" y="3340100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078461" y="836613"/>
            <a:ext cx="3978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77038" y="1112044"/>
            <a:ext cx="71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333101" y="2957513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62450" y="3097213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97661" y="1763713"/>
            <a:ext cx="397866" cy="523220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889750" y="3694113"/>
            <a:ext cx="395288" cy="519112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15250" y="646113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340600" y="2019300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953000" y="254000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898900" y="1346200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898900" y="3149600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388100" y="1346200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98525" y="2411413"/>
            <a:ext cx="102870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0111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035300" y="2411413"/>
            <a:ext cx="817563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111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4475" y="633413"/>
            <a:ext cx="606425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16850" y="2474913"/>
            <a:ext cx="395288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877175" y="2487613"/>
            <a:ext cx="27305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2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 " pathEditMode="relative" rAng="0" ptsTypes="ffffffffffff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 " pathEditMode="relative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 " pathEditMode="relative" ptsTypes="fffffffffffffff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335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Formal developing of the theory of regular languages</vt:lpstr>
      <vt:lpstr>About Coq(1):</vt:lpstr>
      <vt:lpstr>About Coq(2)</vt:lpstr>
      <vt:lpstr> Language of Coq (very briefly)</vt:lpstr>
      <vt:lpstr>Words</vt:lpstr>
      <vt:lpstr>Languages</vt:lpstr>
      <vt:lpstr>Finite automata (example)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developing of the theory of regular languages</dc:title>
  <dc:creator>Radutul</dc:creator>
  <cp:lastModifiedBy>rxc00u</cp:lastModifiedBy>
  <cp:revision>10</cp:revision>
  <dcterms:created xsi:type="dcterms:W3CDTF">2013-11-01T01:36:51Z</dcterms:created>
  <dcterms:modified xsi:type="dcterms:W3CDTF">2013-11-01T11:05:03Z</dcterms:modified>
</cp:coreProperties>
</file>