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4"/>
  </p:notesMasterIdLst>
  <p:handoutMasterIdLst>
    <p:handoutMasterId r:id="rId5"/>
  </p:handoutMasterIdLst>
  <p:sldIdLst>
    <p:sldId id="344" r:id="rId2"/>
    <p:sldId id="345" r:id="rId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704" autoAdjust="0"/>
  </p:normalViewPr>
  <p:slideViewPr>
    <p:cSldViewPr snapToGrid="0" showGuides="1">
      <p:cViewPr>
        <p:scale>
          <a:sx n="109" d="100"/>
          <a:sy n="109" d="100"/>
        </p:scale>
        <p:origin x="1696" y="320"/>
      </p:cViewPr>
      <p:guideLst>
        <p:guide orient="horz" pos="4117"/>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75" d="100"/>
          <a:sy n="75" d="100"/>
        </p:scale>
        <p:origin x="-4402" y="-5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96549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20643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35136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smtClean="0"/>
              <a:t>Click to insert text</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10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283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064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Drag picture to placeholder or click icon to add</a:t>
            </a:r>
            <a:endParaRPr lang="en-US" dirty="0"/>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1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59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58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6397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383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2016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Arial Unicode MS" panose="020B0604020202020204" pitchFamily="34" charset="-128"/>
                <a:cs typeface="+mn-cs"/>
              </a:rPr>
              <a:t>SAP affiliate company.</a:t>
            </a:r>
          </a:p>
          <a:p>
            <a:pPr>
              <a:spcBef>
                <a:spcPts val="1200"/>
              </a:spcBef>
            </a:pPr>
            <a:r>
              <a:rPr lang="en-US" sz="10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(or an SAP affiliate company) in Germany and other countries. Please see </a:t>
            </a:r>
            <a:r>
              <a:rPr lang="en-US" sz="10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0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0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0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490919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2016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81108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740277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863684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62747696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781739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5292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6300000" y="2556379"/>
            <a:ext cx="2520000" cy="3230646"/>
          </a:xfrm>
        </p:spPr>
        <p:txBody>
          <a:bodyPr anchor="t" anchorCtr="0">
            <a:noAutofit/>
          </a:bodyPr>
          <a:lstStyle>
            <a:lvl1pPr>
              <a:spcBef>
                <a:spcPts val="0"/>
              </a:spcBef>
              <a:defRPr sz="14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8" name="TextBox 7"/>
          <p:cNvSpPr txBox="1"/>
          <p:nvPr userDrawn="1"/>
        </p:nvSpPr>
        <p:spPr bwMode="black">
          <a:xfrm>
            <a:off x="324000" y="6628489"/>
            <a:ext cx="3387713" cy="138499"/>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631"/>
            <a:ext cx="1833518" cy="907200"/>
          </a:xfrm>
          <a:prstGeom prst="rect">
            <a:avLst/>
          </a:prstGeom>
        </p:spPr>
      </p:pic>
    </p:spTree>
    <p:extLst>
      <p:ext uri="{BB962C8B-B14F-4D97-AF65-F5344CB8AC3E}">
        <p14:creationId xmlns:p14="http://schemas.microsoft.com/office/powerpoint/2010/main" val="545335027"/>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33893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8489"/>
            <a:ext cx="3387713" cy="138499"/>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7090845" y="6628489"/>
            <a:ext cx="932180"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4" r:id="rId6"/>
    <p:sldLayoutId id="2147483745" r:id="rId7"/>
    <p:sldLayoutId id="2147483746" r:id="rId8"/>
    <p:sldLayoutId id="2147483747" r:id="rId9"/>
    <p:sldLayoutId id="2147483761"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3schools.com/nodejs/" TargetMode="External"/><Relationship Id="rId4" Type="http://schemas.openxmlformats.org/officeDocument/2006/relationships/hyperlink" Target="https://goo.gl/forms/iNelFe2kJNpK493w1" TargetMode="External"/><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9" Type="http://schemas.openxmlformats.org/officeDocument/2006/relationships/hyperlink" Target="https://c9.io/" TargetMode="External"/><Relationship Id="rId20" Type="http://schemas.openxmlformats.org/officeDocument/2006/relationships/hyperlink" Target="https://github.com/SAP/node-hdb" TargetMode="External"/><Relationship Id="rId21" Type="http://schemas.openxmlformats.org/officeDocument/2006/relationships/hyperlink" Target="https://github.com/SAP/node-rfc" TargetMode="External"/><Relationship Id="rId22" Type="http://schemas.openxmlformats.org/officeDocument/2006/relationships/hyperlink" Target="https://open.sap.com/courses/hana5/items/5oxPQUopBsDG96uaR56QLN" TargetMode="External"/><Relationship Id="rId10" Type="http://schemas.openxmlformats.org/officeDocument/2006/relationships/hyperlink" Target="https://nodejs.org/en/docs/inspector/" TargetMode="External"/><Relationship Id="rId11" Type="http://schemas.openxmlformats.org/officeDocument/2006/relationships/hyperlink" Target="https://nodejs.org/en/about/" TargetMode="External"/><Relationship Id="rId12" Type="http://schemas.openxmlformats.org/officeDocument/2006/relationships/hyperlink" Target="https://www.w3schools.com/nodejs/" TargetMode="External"/><Relationship Id="rId13" Type="http://schemas.openxmlformats.org/officeDocument/2006/relationships/hyperlink" Target="https://www.tutorialspoint.com/nodejs/" TargetMode="External"/><Relationship Id="rId14" Type="http://schemas.openxmlformats.org/officeDocument/2006/relationships/hyperlink" Target="https://www.codeschool.com/courses/real-time-web-with-node-js" TargetMode="External"/><Relationship Id="rId15" Type="http://schemas.openxmlformats.org/officeDocument/2006/relationships/hyperlink" Target="https://www.lynda.com/Node-js-tutorials/Node-js-Essential-Training/417077-2.html" TargetMode="External"/><Relationship Id="rId16" Type="http://schemas.openxmlformats.org/officeDocument/2006/relationships/hyperlink" Target="https://www.lynda.com/Node-js-tutorials/API-Design-Node-js-Using-Express-Mongo/604259-2.html" TargetMode="External"/><Relationship Id="rId17" Type="http://schemas.openxmlformats.org/officeDocument/2006/relationships/hyperlink" Target="https://www.lynda.com/Node-js-tutorials/Up-Running-Node-js/370605-2.html" TargetMode="External"/><Relationship Id="rId18" Type="http://schemas.openxmlformats.org/officeDocument/2006/relationships/hyperlink" Target="https://code.visualstudio.com/docs/nodejs/nodejs-tutorial" TargetMode="External"/><Relationship Id="rId19" Type="http://schemas.openxmlformats.org/officeDocument/2006/relationships/hyperlink" Target="http://code.runnable.com/?filter=Node.js" TargetMode="External"/><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hyperlink" Target="https://nodejs.org/en/" TargetMode="External"/><Relationship Id="rId4" Type="http://schemas.openxmlformats.org/officeDocument/2006/relationships/hyperlink" Target="https://github.com/nodejs/node" TargetMode="External"/><Relationship Id="rId5" Type="http://schemas.openxmlformats.org/officeDocument/2006/relationships/hyperlink" Target="http://npmjs.com/" TargetMode="External"/><Relationship Id="rId6" Type="http://schemas.openxmlformats.org/officeDocument/2006/relationships/hyperlink" Target="https://docs.npmjs.com/getting-started/what-is-npm" TargetMode="External"/><Relationship Id="rId7" Type="http://schemas.openxmlformats.org/officeDocument/2006/relationships/hyperlink" Target="https://www.sourcetreeapp.com/" TargetMode="External"/><Relationship Id="rId8" Type="http://schemas.openxmlformats.org/officeDocument/2006/relationships/hyperlink" Target="https://code.visual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6522" y="234950"/>
            <a:ext cx="8487509" cy="374650"/>
          </a:xfrm>
        </p:spPr>
        <p:txBody>
          <a:bodyPr/>
          <a:lstStyle/>
          <a:p>
            <a:r>
              <a:rPr lang="en-US" dirty="0" err="1" smtClean="0"/>
              <a:t>Node.js</a:t>
            </a:r>
            <a:r>
              <a:rPr lang="en-US" dirty="0" smtClean="0"/>
              <a:t> Schedule &amp; Info</a:t>
            </a:r>
            <a:endParaRPr lang="en-US" dirty="0"/>
          </a:p>
        </p:txBody>
      </p:sp>
      <p:sp>
        <p:nvSpPr>
          <p:cNvPr id="3" name="Text Placeholder 2"/>
          <p:cNvSpPr>
            <a:spLocks noGrp="1"/>
          </p:cNvSpPr>
          <p:nvPr>
            <p:ph type="body" sz="quarter" idx="4294967295"/>
          </p:nvPr>
        </p:nvSpPr>
        <p:spPr>
          <a:xfrm>
            <a:off x="309319" y="820617"/>
            <a:ext cx="8494712" cy="5673968"/>
          </a:xfrm>
        </p:spPr>
        <p:txBody>
          <a:bodyPr/>
          <a:lstStyle/>
          <a:p>
            <a:pPr marL="285750" lvl="1" indent="-285750">
              <a:buFont typeface="Arial" charset="0"/>
              <a:buChar char="•"/>
            </a:pPr>
            <a:endParaRPr lang="en-US" sz="2000" dirty="0" smtClean="0"/>
          </a:p>
          <a:p>
            <a:pPr marL="285750" lvl="1" indent="-285750">
              <a:buFont typeface="Arial" charset="0"/>
              <a:buChar char="•"/>
            </a:pPr>
            <a:r>
              <a:rPr lang="en-US" sz="2000" dirty="0" smtClean="0"/>
              <a:t>Day 1 : </a:t>
            </a:r>
          </a:p>
          <a:p>
            <a:pPr marL="465750" lvl="2" indent="-285750">
              <a:buFont typeface="Arial" charset="0"/>
              <a:buChar char="•"/>
            </a:pPr>
            <a:r>
              <a:rPr lang="en-US" dirty="0" smtClean="0"/>
              <a:t>Install Tools (</a:t>
            </a:r>
            <a:r>
              <a:rPr lang="en-US" dirty="0" err="1" smtClean="0"/>
              <a:t>Node.js</a:t>
            </a:r>
            <a:r>
              <a:rPr lang="en-US" dirty="0" smtClean="0"/>
              <a:t>, </a:t>
            </a:r>
            <a:r>
              <a:rPr lang="en-US" dirty="0" err="1" smtClean="0"/>
              <a:t>git</a:t>
            </a:r>
            <a:r>
              <a:rPr lang="en-US" dirty="0" smtClean="0"/>
              <a:t> client, IDE, Postman) </a:t>
            </a:r>
          </a:p>
          <a:p>
            <a:pPr marL="465750" lvl="2" indent="-285750">
              <a:buFont typeface="Arial" charset="0"/>
              <a:buChar char="•"/>
            </a:pPr>
            <a:r>
              <a:rPr lang="en-US" dirty="0" err="1" smtClean="0"/>
              <a:t>Node.js</a:t>
            </a:r>
            <a:r>
              <a:rPr lang="en-US" dirty="0" smtClean="0"/>
              <a:t> Training = </a:t>
            </a:r>
            <a:r>
              <a:rPr lang="en-US" sz="1400" dirty="0" smtClean="0"/>
              <a:t>https://</a:t>
            </a:r>
            <a:r>
              <a:rPr lang="en-US" sz="1400" dirty="0" err="1" smtClean="0"/>
              <a:t>www.tutorialspoint.com</a:t>
            </a:r>
            <a:r>
              <a:rPr lang="en-US" sz="1400" dirty="0" smtClean="0"/>
              <a:t>/</a:t>
            </a:r>
            <a:r>
              <a:rPr lang="en-US" sz="1400" dirty="0" err="1" smtClean="0"/>
              <a:t>nodejs</a:t>
            </a:r>
            <a:r>
              <a:rPr lang="en-US" sz="1400" dirty="0" smtClean="0"/>
              <a:t>/</a:t>
            </a:r>
            <a:r>
              <a:rPr lang="en-US" sz="1400" dirty="0" err="1" smtClean="0"/>
              <a:t>index.htm</a:t>
            </a:r>
            <a:endParaRPr lang="en-US" dirty="0"/>
          </a:p>
          <a:p>
            <a:pPr marL="285750" lvl="1" indent="-285750">
              <a:buFont typeface="Arial" charset="0"/>
              <a:buChar char="•"/>
            </a:pPr>
            <a:endParaRPr lang="en-US" sz="2000" dirty="0" smtClean="0"/>
          </a:p>
          <a:p>
            <a:pPr marL="285750" lvl="1" indent="-285750">
              <a:buFont typeface="Arial" charset="0"/>
              <a:buChar char="•"/>
            </a:pPr>
            <a:r>
              <a:rPr lang="en-US" sz="2000" dirty="0" smtClean="0"/>
              <a:t>Day 2 : more </a:t>
            </a:r>
            <a:r>
              <a:rPr lang="en-US" sz="2000" dirty="0" err="1" smtClean="0"/>
              <a:t>Node.js</a:t>
            </a:r>
            <a:r>
              <a:rPr lang="en-US" sz="2000" dirty="0" smtClean="0"/>
              <a:t> examples &amp; unit testing</a:t>
            </a:r>
          </a:p>
          <a:p>
            <a:pPr marL="465750" lvl="2" indent="-285750">
              <a:buFont typeface="Arial" charset="0"/>
              <a:buChar char="•"/>
            </a:pPr>
            <a:r>
              <a:rPr lang="en-US" dirty="0">
                <a:hlinkClick r:id="rId3"/>
              </a:rPr>
              <a:t>https://www.w3schools.com/nodejs</a:t>
            </a:r>
            <a:r>
              <a:rPr lang="en-US" dirty="0" smtClean="0">
                <a:hlinkClick r:id="rId3"/>
              </a:rPr>
              <a:t>/</a:t>
            </a:r>
            <a:endParaRPr lang="en-US" dirty="0" smtClean="0"/>
          </a:p>
          <a:p>
            <a:pPr marL="465750" lvl="2" indent="-285750">
              <a:buFont typeface="Arial" charset="0"/>
              <a:buChar char="•"/>
            </a:pPr>
            <a:endParaRPr lang="en-US" dirty="0" smtClean="0"/>
          </a:p>
          <a:p>
            <a:pPr marL="465750" lvl="2" indent="-285750">
              <a:buFont typeface="Arial" charset="0"/>
              <a:buChar char="•"/>
            </a:pPr>
            <a:endParaRPr lang="en-US" dirty="0" smtClean="0"/>
          </a:p>
          <a:p>
            <a:pPr marL="285750" lvl="1" indent="-285750">
              <a:buFont typeface="Arial" charset="0"/>
              <a:buChar char="•"/>
            </a:pPr>
            <a:r>
              <a:rPr lang="en-US" sz="2000" dirty="0" smtClean="0"/>
              <a:t>Day 3</a:t>
            </a:r>
          </a:p>
          <a:p>
            <a:pPr marL="465750" lvl="2" indent="-285750">
              <a:buFont typeface="Arial" charset="0"/>
              <a:buChar char="•"/>
            </a:pPr>
            <a:r>
              <a:rPr lang="en-US" sz="1400" dirty="0" smtClean="0"/>
              <a:t>REST API with Mongo </a:t>
            </a:r>
            <a:r>
              <a:rPr lang="en-US" sz="1400" dirty="0" err="1" smtClean="0"/>
              <a:t>db</a:t>
            </a:r>
            <a:r>
              <a:rPr lang="en-US" sz="1400" dirty="0" smtClean="0"/>
              <a:t> (</a:t>
            </a:r>
            <a:r>
              <a:rPr lang="en-US" sz="1400" dirty="0">
                <a:hlinkClick r:id="rId3"/>
              </a:rPr>
              <a:t>https://www.w3schools.com/nodejs</a:t>
            </a:r>
            <a:r>
              <a:rPr lang="en-US" sz="1400" dirty="0" smtClean="0">
                <a:hlinkClick r:id="rId3"/>
              </a:rPr>
              <a:t>/</a:t>
            </a:r>
            <a:r>
              <a:rPr lang="en-US" sz="1400" dirty="0" smtClean="0"/>
              <a:t>)</a:t>
            </a:r>
            <a:endParaRPr lang="en-US" sz="1400" dirty="0" smtClean="0"/>
          </a:p>
          <a:p>
            <a:pPr marL="465750" lvl="2" indent="-285750">
              <a:buFont typeface="Arial" charset="0"/>
              <a:buChar char="•"/>
            </a:pPr>
            <a:r>
              <a:rPr lang="en-US" dirty="0" smtClean="0"/>
              <a:t>Feedback form : </a:t>
            </a:r>
            <a:r>
              <a:rPr lang="en-US" u="sng" dirty="0">
                <a:hlinkClick r:id="rId4"/>
              </a:rPr>
              <a:t>https://</a:t>
            </a:r>
            <a:r>
              <a:rPr lang="en-US" u="sng" dirty="0" smtClean="0">
                <a:hlinkClick r:id="rId4"/>
              </a:rPr>
              <a:t>goo.gl/forms/iNelFe2kJNpK493w1</a:t>
            </a:r>
            <a:endParaRPr lang="en-US" u="sng" dirty="0" smtClean="0"/>
          </a:p>
          <a:p>
            <a:pPr marL="465750" lvl="2" indent="-285750">
              <a:buFont typeface="Arial" charset="0"/>
              <a:buChar char="•"/>
            </a:pPr>
            <a:r>
              <a:rPr lang="en-US" u="sng" dirty="0"/>
              <a:t>Connect &amp; Endorse </a:t>
            </a:r>
            <a:r>
              <a:rPr lang="en-US" u="sng"/>
              <a:t>: </a:t>
            </a:r>
            <a:r>
              <a:rPr lang="en-US" u="sng" smtClean="0"/>
              <a:t> https</a:t>
            </a:r>
            <a:r>
              <a:rPr lang="en-US" u="sng" dirty="0"/>
              <a:t>://</a:t>
            </a:r>
            <a:r>
              <a:rPr lang="en-US" u="sng" dirty="0" err="1"/>
              <a:t>www.linkedin.com</a:t>
            </a:r>
            <a:r>
              <a:rPr lang="en-US" u="sng" dirty="0"/>
              <a:t>/in/</a:t>
            </a:r>
            <a:r>
              <a:rPr lang="en-US" u="sng" dirty="0" err="1"/>
              <a:t>radu-simen</a:t>
            </a:r>
            <a:r>
              <a:rPr lang="en-US" u="sng" dirty="0"/>
              <a:t>/</a:t>
            </a:r>
            <a:endParaRPr lang="en-US" u="sng" dirty="0" smtClean="0"/>
          </a:p>
          <a:p>
            <a:pPr marL="465750" lvl="2" indent="-285750">
              <a:buFont typeface="Arial" charset="0"/>
              <a:buChar char="•"/>
            </a:pPr>
            <a:endParaRPr lang="en-US" dirty="0" smtClean="0"/>
          </a:p>
          <a:p>
            <a:pPr marL="285750" lvl="1" indent="-285750">
              <a:buFont typeface="Arial" charset="0"/>
              <a:buChar char="•"/>
            </a:pPr>
            <a:r>
              <a:rPr lang="en-US" dirty="0" smtClean="0">
                <a:solidFill>
                  <a:srgbClr val="FF0000"/>
                </a:solidFill>
              </a:rPr>
              <a:t>Daily schedule</a:t>
            </a:r>
          </a:p>
          <a:p>
            <a:pPr lvl="3"/>
            <a:r>
              <a:rPr lang="en-US" dirty="0"/>
              <a:t> </a:t>
            </a:r>
            <a:r>
              <a:rPr lang="en-US" dirty="0" smtClean="0"/>
              <a:t>coffee &lt; 8:30</a:t>
            </a:r>
          </a:p>
          <a:p>
            <a:pPr lvl="3"/>
            <a:r>
              <a:rPr lang="en-US" dirty="0" smtClean="0"/>
              <a:t> short break 9:30 </a:t>
            </a:r>
            <a:r>
              <a:rPr lang="mr-IN" dirty="0" smtClean="0"/>
              <a:t>–</a:t>
            </a:r>
            <a:r>
              <a:rPr lang="en-US" dirty="0" smtClean="0"/>
              <a:t> 9:40</a:t>
            </a:r>
          </a:p>
          <a:p>
            <a:pPr lvl="3"/>
            <a:r>
              <a:rPr lang="en-US" dirty="0"/>
              <a:t> </a:t>
            </a:r>
            <a:r>
              <a:rPr lang="en-US" dirty="0" smtClean="0"/>
              <a:t>second break  11:00 - 11:15</a:t>
            </a:r>
          </a:p>
          <a:p>
            <a:pPr lvl="3"/>
            <a:r>
              <a:rPr lang="en-US" dirty="0" smtClean="0"/>
              <a:t> end of pain 12:30</a:t>
            </a:r>
            <a:endParaRPr lang="en-US" dirty="0"/>
          </a:p>
        </p:txBody>
      </p:sp>
      <p:cxnSp>
        <p:nvCxnSpPr>
          <p:cNvPr id="13" name="Straight Connector 12"/>
          <p:cNvCxnSpPr/>
          <p:nvPr/>
        </p:nvCxnSpPr>
        <p:spPr>
          <a:xfrm>
            <a:off x="304799" y="715108"/>
            <a:ext cx="84947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6522" y="234950"/>
            <a:ext cx="8487509" cy="374650"/>
          </a:xfrm>
        </p:spPr>
        <p:txBody>
          <a:bodyPr/>
          <a:lstStyle/>
          <a:p>
            <a:r>
              <a:rPr lang="en-US" dirty="0" smtClean="0"/>
              <a:t>Important </a:t>
            </a:r>
            <a:r>
              <a:rPr lang="en-US" dirty="0" err="1" smtClean="0"/>
              <a:t>Node.js</a:t>
            </a:r>
            <a:r>
              <a:rPr lang="en-US" dirty="0" smtClean="0"/>
              <a:t> Resources</a:t>
            </a:r>
            <a:endParaRPr lang="en-US" dirty="0"/>
          </a:p>
        </p:txBody>
      </p:sp>
      <p:sp>
        <p:nvSpPr>
          <p:cNvPr id="3" name="Text Placeholder 2"/>
          <p:cNvSpPr>
            <a:spLocks noGrp="1"/>
          </p:cNvSpPr>
          <p:nvPr>
            <p:ph type="body" sz="quarter" idx="4294967295"/>
          </p:nvPr>
        </p:nvSpPr>
        <p:spPr>
          <a:xfrm>
            <a:off x="309319" y="820617"/>
            <a:ext cx="8494712" cy="5673968"/>
          </a:xfrm>
        </p:spPr>
        <p:txBody>
          <a:bodyPr/>
          <a:lstStyle/>
          <a:p>
            <a:pPr lvl="1"/>
            <a:r>
              <a:rPr lang="en-US" sz="1600" dirty="0" smtClean="0"/>
              <a:t>Official page (download &amp; docs</a:t>
            </a:r>
            <a:r>
              <a:rPr lang="en-US" sz="1600" dirty="0"/>
              <a:t>): </a:t>
            </a:r>
            <a:r>
              <a:rPr lang="en-US" sz="1200" b="1" dirty="0">
                <a:hlinkClick r:id="rId3"/>
              </a:rPr>
              <a:t>https://nodejs.org/en</a:t>
            </a:r>
            <a:r>
              <a:rPr lang="en-US" sz="1200" b="1" dirty="0" smtClean="0">
                <a:hlinkClick r:id="rId3"/>
              </a:rPr>
              <a:t>/</a:t>
            </a:r>
            <a:r>
              <a:rPr lang="en-US" sz="1200" b="1" dirty="0" smtClean="0"/>
              <a:t>  </a:t>
            </a:r>
            <a:r>
              <a:rPr lang="en-US" sz="1200" dirty="0" smtClean="0"/>
              <a:t>, source available : </a:t>
            </a:r>
            <a:r>
              <a:rPr lang="en-US" sz="1200" dirty="0">
                <a:hlinkClick r:id="rId4"/>
              </a:rPr>
              <a:t>https://github.com/nodejs/node</a:t>
            </a:r>
            <a:r>
              <a:rPr lang="en-US" sz="1200" dirty="0"/>
              <a:t> </a:t>
            </a:r>
            <a:endParaRPr lang="en-US" sz="1200" dirty="0" smtClean="0"/>
          </a:p>
          <a:p>
            <a:pPr lvl="1"/>
            <a:r>
              <a:rPr lang="en-US" sz="1600" dirty="0" smtClean="0">
                <a:solidFill>
                  <a:srgbClr val="C00000"/>
                </a:solidFill>
              </a:rPr>
              <a:t>Packages Repository: </a:t>
            </a:r>
            <a:r>
              <a:rPr lang="en-US" sz="1200" dirty="0" smtClean="0">
                <a:solidFill>
                  <a:srgbClr val="C00000"/>
                </a:solidFill>
                <a:hlinkClick r:id="rId5"/>
              </a:rPr>
              <a:t>http</a:t>
            </a:r>
            <a:r>
              <a:rPr lang="en-US" sz="1200" dirty="0">
                <a:solidFill>
                  <a:srgbClr val="C00000"/>
                </a:solidFill>
                <a:hlinkClick r:id="rId5"/>
              </a:rPr>
              <a:t>://npmjs.com</a:t>
            </a:r>
            <a:r>
              <a:rPr lang="en-US" sz="1200" dirty="0" smtClean="0">
                <a:solidFill>
                  <a:srgbClr val="C00000"/>
                </a:solidFill>
                <a:hlinkClick r:id="rId5"/>
              </a:rPr>
              <a:t>/</a:t>
            </a:r>
            <a:r>
              <a:rPr lang="en-US" sz="1200" dirty="0">
                <a:solidFill>
                  <a:srgbClr val="C00000"/>
                </a:solidFill>
              </a:rPr>
              <a:t>   and doc : </a:t>
            </a:r>
            <a:r>
              <a:rPr lang="en-US" sz="1200" dirty="0">
                <a:solidFill>
                  <a:srgbClr val="C00000"/>
                </a:solidFill>
                <a:hlinkClick r:id="rId6"/>
              </a:rPr>
              <a:t>https://</a:t>
            </a:r>
            <a:r>
              <a:rPr lang="en-US" sz="1200" dirty="0" smtClean="0">
                <a:solidFill>
                  <a:srgbClr val="C00000"/>
                </a:solidFill>
                <a:hlinkClick r:id="rId6"/>
              </a:rPr>
              <a:t>docs.npmjs.com/getting-started/what-is-npm</a:t>
            </a:r>
            <a:r>
              <a:rPr lang="en-US" sz="1200" dirty="0" smtClean="0">
                <a:solidFill>
                  <a:srgbClr val="C00000"/>
                </a:solidFill>
              </a:rPr>
              <a:t> </a:t>
            </a:r>
          </a:p>
          <a:p>
            <a:pPr lvl="1"/>
            <a:r>
              <a:rPr lang="en-US" sz="1600" dirty="0" smtClean="0"/>
              <a:t>Tools :</a:t>
            </a:r>
          </a:p>
          <a:p>
            <a:pPr lvl="3"/>
            <a:r>
              <a:rPr lang="en-US" dirty="0" err="1" smtClean="0">
                <a:solidFill>
                  <a:srgbClr val="C00000"/>
                </a:solidFill>
              </a:rPr>
              <a:t>SourceTree</a:t>
            </a:r>
            <a:r>
              <a:rPr lang="en-US" dirty="0" smtClean="0">
                <a:solidFill>
                  <a:srgbClr val="C00000"/>
                </a:solidFill>
              </a:rPr>
              <a:t> </a:t>
            </a:r>
            <a:r>
              <a:rPr lang="en-US" dirty="0" err="1" smtClean="0">
                <a:solidFill>
                  <a:srgbClr val="C00000"/>
                </a:solidFill>
              </a:rPr>
              <a:t>Git</a:t>
            </a:r>
            <a:r>
              <a:rPr lang="en-US" dirty="0">
                <a:solidFill>
                  <a:srgbClr val="C00000"/>
                </a:solidFill>
              </a:rPr>
              <a:t> GUI </a:t>
            </a:r>
            <a:r>
              <a:rPr lang="en-US" dirty="0" smtClean="0">
                <a:solidFill>
                  <a:srgbClr val="C00000"/>
                </a:solidFill>
              </a:rPr>
              <a:t>- </a:t>
            </a:r>
            <a:r>
              <a:rPr lang="en-US" sz="1200" dirty="0" smtClean="0">
                <a:solidFill>
                  <a:srgbClr val="C00000"/>
                </a:solidFill>
                <a:hlinkClick r:id="rId7"/>
              </a:rPr>
              <a:t>https</a:t>
            </a:r>
            <a:r>
              <a:rPr lang="en-US" sz="1200" dirty="0">
                <a:solidFill>
                  <a:srgbClr val="C00000"/>
                </a:solidFill>
                <a:hlinkClick r:id="rId7"/>
              </a:rPr>
              <a:t>://www.sourcetreeapp.com</a:t>
            </a:r>
            <a:r>
              <a:rPr lang="en-US" sz="1200" dirty="0" smtClean="0">
                <a:solidFill>
                  <a:srgbClr val="C00000"/>
                </a:solidFill>
                <a:hlinkClick r:id="rId7"/>
              </a:rPr>
              <a:t>/</a:t>
            </a:r>
            <a:endParaRPr lang="en-US" sz="1200" dirty="0" smtClean="0">
              <a:solidFill>
                <a:srgbClr val="C00000"/>
              </a:solidFill>
            </a:endParaRPr>
          </a:p>
          <a:p>
            <a:pPr lvl="3"/>
            <a:r>
              <a:rPr lang="en-US" dirty="0">
                <a:solidFill>
                  <a:srgbClr val="C00000"/>
                </a:solidFill>
              </a:rPr>
              <a:t>IDE </a:t>
            </a:r>
            <a:r>
              <a:rPr lang="en-US" dirty="0" smtClean="0">
                <a:solidFill>
                  <a:srgbClr val="C00000"/>
                </a:solidFill>
              </a:rPr>
              <a:t>- </a:t>
            </a:r>
            <a:r>
              <a:rPr lang="en-US" sz="1200" dirty="0">
                <a:solidFill>
                  <a:srgbClr val="C00000"/>
                </a:solidFill>
                <a:hlinkClick r:id="rId8"/>
              </a:rPr>
              <a:t>https://code.visualstudio.com</a:t>
            </a:r>
            <a:r>
              <a:rPr lang="en-US" sz="1200" dirty="0" smtClean="0">
                <a:solidFill>
                  <a:srgbClr val="C00000"/>
                </a:solidFill>
                <a:hlinkClick r:id="rId8"/>
              </a:rPr>
              <a:t>/</a:t>
            </a:r>
            <a:endParaRPr lang="en-US" sz="1200" dirty="0" smtClean="0">
              <a:solidFill>
                <a:srgbClr val="C00000"/>
              </a:solidFill>
            </a:endParaRPr>
          </a:p>
          <a:p>
            <a:pPr lvl="3"/>
            <a:r>
              <a:rPr lang="en-US" dirty="0"/>
              <a:t>Cloud9 </a:t>
            </a:r>
            <a:r>
              <a:rPr lang="en-US" dirty="0" smtClean="0"/>
              <a:t>Online IDE - </a:t>
            </a:r>
            <a:r>
              <a:rPr lang="en-US" sz="1200" dirty="0" smtClean="0">
                <a:hlinkClick r:id="rId9"/>
              </a:rPr>
              <a:t>https</a:t>
            </a:r>
            <a:r>
              <a:rPr lang="en-US" sz="1200" dirty="0">
                <a:hlinkClick r:id="rId9"/>
              </a:rPr>
              <a:t>://c9.io</a:t>
            </a:r>
            <a:r>
              <a:rPr lang="en-US" sz="1200" dirty="0" smtClean="0">
                <a:hlinkClick r:id="rId9"/>
              </a:rPr>
              <a:t>/</a:t>
            </a:r>
            <a:endParaRPr lang="en-US" sz="1200" dirty="0" smtClean="0"/>
          </a:p>
          <a:p>
            <a:pPr lvl="3"/>
            <a:r>
              <a:rPr lang="en-US" sz="1600" dirty="0">
                <a:solidFill>
                  <a:srgbClr val="C00000"/>
                </a:solidFill>
              </a:rPr>
              <a:t>Inspector </a:t>
            </a:r>
            <a:r>
              <a:rPr lang="en-US" sz="1600" dirty="0" smtClean="0">
                <a:solidFill>
                  <a:srgbClr val="C00000"/>
                </a:solidFill>
              </a:rPr>
              <a:t>-</a:t>
            </a:r>
            <a:r>
              <a:rPr lang="en-US" sz="1200" dirty="0" smtClean="0">
                <a:solidFill>
                  <a:srgbClr val="C00000"/>
                </a:solidFill>
              </a:rPr>
              <a:t> </a:t>
            </a:r>
            <a:r>
              <a:rPr lang="en-US" sz="1200" dirty="0">
                <a:solidFill>
                  <a:srgbClr val="C00000"/>
                </a:solidFill>
                <a:hlinkClick r:id="rId10"/>
              </a:rPr>
              <a:t>https://nodejs.org/en/docs/inspector</a:t>
            </a:r>
            <a:r>
              <a:rPr lang="en-US" sz="1200" dirty="0" smtClean="0">
                <a:solidFill>
                  <a:srgbClr val="C00000"/>
                </a:solidFill>
                <a:hlinkClick r:id="rId10"/>
              </a:rPr>
              <a:t>/</a:t>
            </a:r>
            <a:endParaRPr lang="en-US" sz="1200" dirty="0" smtClean="0">
              <a:solidFill>
                <a:srgbClr val="C00000"/>
              </a:solidFill>
            </a:endParaRPr>
          </a:p>
          <a:p>
            <a:pPr lvl="1"/>
            <a:r>
              <a:rPr lang="en-US" sz="1600" b="1" dirty="0" smtClean="0">
                <a:solidFill>
                  <a:srgbClr val="C00000"/>
                </a:solidFill>
              </a:rPr>
              <a:t>Hello World app </a:t>
            </a:r>
            <a:r>
              <a:rPr lang="en-US" b="1" dirty="0" smtClean="0">
                <a:solidFill>
                  <a:srgbClr val="C00000"/>
                </a:solidFill>
              </a:rPr>
              <a:t>- </a:t>
            </a:r>
            <a:r>
              <a:rPr lang="en-US" sz="1200" b="1" dirty="0">
                <a:solidFill>
                  <a:srgbClr val="C00000"/>
                </a:solidFill>
                <a:hlinkClick r:id="rId11"/>
              </a:rPr>
              <a:t>https://nodejs.org/en/about</a:t>
            </a:r>
            <a:r>
              <a:rPr lang="en-US" sz="1200" b="1" dirty="0" smtClean="0">
                <a:solidFill>
                  <a:srgbClr val="C00000"/>
                </a:solidFill>
                <a:hlinkClick r:id="rId11"/>
              </a:rPr>
              <a:t>/</a:t>
            </a:r>
            <a:endParaRPr lang="en-US" sz="1200" b="1" dirty="0" smtClean="0">
              <a:solidFill>
                <a:srgbClr val="C00000"/>
              </a:solidFill>
            </a:endParaRPr>
          </a:p>
          <a:p>
            <a:pPr lvl="1"/>
            <a:r>
              <a:rPr lang="en-US" sz="1600" dirty="0" smtClean="0"/>
              <a:t>Good Tutorials</a:t>
            </a:r>
          </a:p>
          <a:p>
            <a:pPr lvl="3"/>
            <a:r>
              <a:rPr lang="en-US" sz="1000" b="1" dirty="0">
                <a:solidFill>
                  <a:srgbClr val="C00000"/>
                </a:solidFill>
                <a:hlinkClick r:id="rId12"/>
              </a:rPr>
              <a:t>https://www.w3schools.com/nodejs</a:t>
            </a:r>
            <a:r>
              <a:rPr lang="en-US" sz="1000" b="1" dirty="0" smtClean="0">
                <a:solidFill>
                  <a:srgbClr val="C00000"/>
                </a:solidFill>
                <a:hlinkClick r:id="rId12"/>
              </a:rPr>
              <a:t>/</a:t>
            </a:r>
            <a:endParaRPr lang="en-US" sz="1000" b="1" dirty="0" smtClean="0">
              <a:solidFill>
                <a:srgbClr val="C00000"/>
              </a:solidFill>
            </a:endParaRPr>
          </a:p>
          <a:p>
            <a:pPr lvl="3"/>
            <a:r>
              <a:rPr lang="en-US" sz="1000" b="1" dirty="0">
                <a:solidFill>
                  <a:srgbClr val="C00000"/>
                </a:solidFill>
                <a:hlinkClick r:id="rId13"/>
              </a:rPr>
              <a:t>https://www.tutorialspoint.com/nodejs</a:t>
            </a:r>
            <a:r>
              <a:rPr lang="en-US" sz="1000" b="1" dirty="0" smtClean="0">
                <a:solidFill>
                  <a:srgbClr val="C00000"/>
                </a:solidFill>
                <a:hlinkClick r:id="rId13"/>
              </a:rPr>
              <a:t>/</a:t>
            </a:r>
            <a:endParaRPr lang="en-US" sz="1000" b="1" dirty="0" smtClean="0">
              <a:solidFill>
                <a:srgbClr val="C00000"/>
              </a:solidFill>
            </a:endParaRPr>
          </a:p>
          <a:p>
            <a:pPr lvl="3"/>
            <a:r>
              <a:rPr lang="en-US" sz="1000" dirty="0">
                <a:solidFill>
                  <a:schemeClr val="tx2"/>
                </a:solidFill>
                <a:hlinkClick r:id="rId14"/>
              </a:rPr>
              <a:t>https://</a:t>
            </a:r>
            <a:r>
              <a:rPr lang="en-US" sz="1000" dirty="0" smtClean="0">
                <a:solidFill>
                  <a:schemeClr val="tx2"/>
                </a:solidFill>
                <a:hlinkClick r:id="rId14"/>
              </a:rPr>
              <a:t>www.codeschool.com/courses/real-time-web-with-node-js</a:t>
            </a:r>
            <a:endParaRPr lang="en-US" sz="1000" dirty="0" smtClean="0">
              <a:solidFill>
                <a:schemeClr val="tx2"/>
              </a:solidFill>
            </a:endParaRPr>
          </a:p>
          <a:p>
            <a:pPr lvl="3"/>
            <a:r>
              <a:rPr lang="en-US" sz="1000" dirty="0">
                <a:solidFill>
                  <a:schemeClr val="tx2"/>
                </a:solidFill>
                <a:hlinkClick r:id="rId15"/>
              </a:rPr>
              <a:t>https://</a:t>
            </a:r>
            <a:r>
              <a:rPr lang="en-US" sz="1000" dirty="0" smtClean="0">
                <a:solidFill>
                  <a:schemeClr val="tx2"/>
                </a:solidFill>
                <a:hlinkClick r:id="rId15"/>
              </a:rPr>
              <a:t>www.lynda.com/Node-js-tutorials/Node-js-Essential-Training/417077-2.html</a:t>
            </a:r>
            <a:endParaRPr lang="en-US" sz="1000" dirty="0" smtClean="0">
              <a:solidFill>
                <a:schemeClr val="tx2"/>
              </a:solidFill>
            </a:endParaRPr>
          </a:p>
          <a:p>
            <a:pPr lvl="3"/>
            <a:r>
              <a:rPr lang="en-US" sz="1000" b="1" dirty="0">
                <a:solidFill>
                  <a:srgbClr val="C00000"/>
                </a:solidFill>
                <a:hlinkClick r:id="rId16"/>
              </a:rPr>
              <a:t>https://</a:t>
            </a:r>
            <a:r>
              <a:rPr lang="en-US" sz="1000" b="1" dirty="0" smtClean="0">
                <a:solidFill>
                  <a:srgbClr val="C00000"/>
                </a:solidFill>
                <a:hlinkClick r:id="rId16"/>
              </a:rPr>
              <a:t>www.lynda.com/Node-js-tutorials/API-Design-Node-js-Using-Express-Mongo/604259-2.html</a:t>
            </a:r>
            <a:endParaRPr lang="en-US" sz="1000" b="1" dirty="0" smtClean="0">
              <a:solidFill>
                <a:srgbClr val="C00000"/>
              </a:solidFill>
            </a:endParaRPr>
          </a:p>
          <a:p>
            <a:pPr lvl="3"/>
            <a:r>
              <a:rPr lang="en-US" sz="1000" b="1" dirty="0">
                <a:solidFill>
                  <a:srgbClr val="C00000"/>
                </a:solidFill>
                <a:hlinkClick r:id="rId17"/>
              </a:rPr>
              <a:t>https://</a:t>
            </a:r>
            <a:r>
              <a:rPr lang="en-US" sz="1000" b="1" dirty="0" smtClean="0">
                <a:solidFill>
                  <a:srgbClr val="C00000"/>
                </a:solidFill>
                <a:hlinkClick r:id="rId17"/>
              </a:rPr>
              <a:t>www.lynda.com/Node-js-tutorials/Up-Running-Node-js/370605-2.html</a:t>
            </a:r>
            <a:endParaRPr lang="en-US" sz="1000" b="1" dirty="0" smtClean="0">
              <a:solidFill>
                <a:srgbClr val="C00000"/>
              </a:solidFill>
            </a:endParaRPr>
          </a:p>
          <a:p>
            <a:pPr lvl="3"/>
            <a:r>
              <a:rPr lang="en-US" sz="1000" b="1" dirty="0">
                <a:solidFill>
                  <a:srgbClr val="C00000"/>
                </a:solidFill>
                <a:hlinkClick r:id="rId18"/>
              </a:rPr>
              <a:t>https://</a:t>
            </a:r>
            <a:r>
              <a:rPr lang="en-US" sz="1000" b="1" dirty="0" smtClean="0">
                <a:solidFill>
                  <a:srgbClr val="C00000"/>
                </a:solidFill>
                <a:hlinkClick r:id="rId18"/>
              </a:rPr>
              <a:t>code.visualstudio.com/docs/nodejs/nodejs-tutorial</a:t>
            </a:r>
            <a:endParaRPr lang="en-US" sz="1000" b="1" dirty="0" smtClean="0">
              <a:solidFill>
                <a:srgbClr val="C00000"/>
              </a:solidFill>
            </a:endParaRPr>
          </a:p>
          <a:p>
            <a:pPr lvl="1"/>
            <a:r>
              <a:rPr lang="en-US" sz="1600" b="1" dirty="0" smtClean="0"/>
              <a:t>Code samples &amp; snippets :</a:t>
            </a:r>
          </a:p>
          <a:p>
            <a:pPr marL="465750" lvl="2" indent="-285750">
              <a:buFontTx/>
              <a:buChar char="-"/>
            </a:pPr>
            <a:r>
              <a:rPr lang="en-US" sz="1200" b="1" dirty="0" smtClean="0">
                <a:hlinkClick r:id="rId19"/>
              </a:rPr>
              <a:t>http://code.runnable.com/?filter=Node.js</a:t>
            </a:r>
            <a:endParaRPr lang="en-US" sz="1200" b="1" dirty="0" smtClean="0"/>
          </a:p>
          <a:p>
            <a:pPr lvl="1"/>
            <a:r>
              <a:rPr lang="en-US" sz="1600" b="1" dirty="0" smtClean="0">
                <a:solidFill>
                  <a:srgbClr val="C00000"/>
                </a:solidFill>
              </a:rPr>
              <a:t>Specific SAP for </a:t>
            </a:r>
            <a:r>
              <a:rPr lang="en-US" sz="1600" b="1" dirty="0" err="1" smtClean="0">
                <a:solidFill>
                  <a:srgbClr val="C00000"/>
                </a:solidFill>
              </a:rPr>
              <a:t>Node.JS</a:t>
            </a:r>
            <a:r>
              <a:rPr lang="en-US" sz="1600" b="1" smtClean="0">
                <a:solidFill>
                  <a:srgbClr val="C00000"/>
                </a:solidFill>
              </a:rPr>
              <a:t> code &amp; tutorials</a:t>
            </a:r>
            <a:endParaRPr lang="en-US" sz="1600" b="1" dirty="0" smtClean="0">
              <a:solidFill>
                <a:srgbClr val="C00000"/>
              </a:solidFill>
            </a:endParaRPr>
          </a:p>
          <a:p>
            <a:pPr marL="465750" lvl="2" indent="-285750">
              <a:buFontTx/>
              <a:buChar char="-"/>
            </a:pPr>
            <a:r>
              <a:rPr lang="en-US" sz="1000" dirty="0" smtClean="0">
                <a:hlinkClick r:id="rId20"/>
              </a:rPr>
              <a:t>https</a:t>
            </a:r>
            <a:r>
              <a:rPr lang="en-US" sz="1000" dirty="0">
                <a:hlinkClick r:id="rId20"/>
              </a:rPr>
              <a:t>://</a:t>
            </a:r>
            <a:r>
              <a:rPr lang="en-US" sz="1000" dirty="0" smtClean="0">
                <a:hlinkClick r:id="rId20"/>
              </a:rPr>
              <a:t>github.com/SAP/node-hdb</a:t>
            </a:r>
            <a:r>
              <a:rPr lang="en-US" sz="1000" dirty="0" smtClean="0"/>
              <a:t> (HANA database client)</a:t>
            </a:r>
          </a:p>
          <a:p>
            <a:pPr marL="465750" lvl="2" indent="-285750">
              <a:buFontTx/>
              <a:buChar char="-"/>
            </a:pPr>
            <a:r>
              <a:rPr lang="en-US" sz="1000" dirty="0">
                <a:hlinkClick r:id="rId21"/>
              </a:rPr>
              <a:t>https://</a:t>
            </a:r>
            <a:r>
              <a:rPr lang="en-US" sz="1000" dirty="0" smtClean="0">
                <a:hlinkClick r:id="rId21"/>
              </a:rPr>
              <a:t>github.com/SAP/node-rfc</a:t>
            </a:r>
            <a:r>
              <a:rPr lang="en-US" sz="1000" dirty="0" smtClean="0"/>
              <a:t> (ABAP RFC client)</a:t>
            </a:r>
          </a:p>
          <a:p>
            <a:pPr marL="465750" lvl="2" indent="-285750">
              <a:buFontTx/>
              <a:buChar char="-"/>
            </a:pPr>
            <a:r>
              <a:rPr lang="en-US" sz="1000" dirty="0">
                <a:hlinkClick r:id="rId22"/>
              </a:rPr>
              <a:t>https://</a:t>
            </a:r>
            <a:r>
              <a:rPr lang="en-US" sz="1000" dirty="0" smtClean="0">
                <a:hlinkClick r:id="rId22"/>
              </a:rPr>
              <a:t>open.sap.com/courses/hana5/items/5oxPQUopBsDG96uaR56QLN</a:t>
            </a:r>
            <a:r>
              <a:rPr lang="en-US" sz="1000" dirty="0" smtClean="0"/>
              <a:t> (Node JS on HANA XSA)</a:t>
            </a:r>
          </a:p>
          <a:p>
            <a:pPr marL="465750" lvl="2" indent="-285750">
              <a:buFontTx/>
              <a:buChar char="-"/>
            </a:pPr>
            <a:endParaRPr lang="en-US" sz="1000" dirty="0" smtClean="0"/>
          </a:p>
          <a:p>
            <a:pPr marL="285750" lvl="1" indent="-285750">
              <a:buFontTx/>
              <a:buChar char="-"/>
            </a:pPr>
            <a:endParaRPr lang="en-US" sz="1600" dirty="0" smtClean="0"/>
          </a:p>
          <a:p>
            <a:r>
              <a:rPr lang="en-US" dirty="0" smtClean="0"/>
              <a:t> </a:t>
            </a:r>
            <a:endParaRPr lang="en-US" dirty="0"/>
          </a:p>
        </p:txBody>
      </p:sp>
      <p:cxnSp>
        <p:nvCxnSpPr>
          <p:cNvPr id="13" name="Straight Connector 12"/>
          <p:cNvCxnSpPr/>
          <p:nvPr/>
        </p:nvCxnSpPr>
        <p:spPr>
          <a:xfrm>
            <a:off x="304799" y="715108"/>
            <a:ext cx="84947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772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4x3_white" id="{160AEBA1-BA23-094C-A046-4B0A15DE2EC4}" vid="{82100574-0DFC-454B-BC73-A824F585121C}"/>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SAP_2016_4x3_white</Template>
  <TotalTime>158</TotalTime>
  <Words>230</Words>
  <Application>Microsoft Macintosh PowerPoint</Application>
  <PresentationFormat>On-screen Show (4:3)</PresentationFormat>
  <Paragraphs>48</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 Unicode MS</vt:lpstr>
      <vt:lpstr>Courier New</vt:lpstr>
      <vt:lpstr>Symbol</vt:lpstr>
      <vt:lpstr>Wingdings</vt:lpstr>
      <vt:lpstr>Wingdings</vt:lpstr>
      <vt:lpstr>Arial</vt:lpstr>
      <vt:lpstr>SAP_2016_4x3_white</vt:lpstr>
      <vt:lpstr>Node.js Schedule &amp; Info</vt:lpstr>
      <vt:lpstr>Important Node.js Resources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Overview</dc:title>
  <dc:creator>Radu Simen</dc:creator>
  <cp:keywords>2016/4:3</cp:keywords>
  <cp:lastModifiedBy>Radu Simen</cp:lastModifiedBy>
  <cp:revision>42</cp:revision>
  <dcterms:created xsi:type="dcterms:W3CDTF">2017-07-21T18:50:55Z</dcterms:created>
  <dcterms:modified xsi:type="dcterms:W3CDTF">2017-07-26T09:18:39Z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-854310011</vt:i4>
  </property>
  <property fmtid="{D5CDD505-2E9C-101B-9397-08002B2CF9AE}" pid="3" name="_NewReviewCycle">
    <vt:lpwstr/>
  </property>
  <property fmtid="{D5CDD505-2E9C-101B-9397-08002B2CF9AE}" pid="4" name="_EmailSubject">
    <vt:lpwstr>Brand Tools weekly meeting </vt:lpwstr>
  </property>
  <property fmtid="{D5CDD505-2E9C-101B-9397-08002B2CF9AE}" pid="5" name="_AuthorEmail">
    <vt:lpwstr>lee.schosid@sap.com</vt:lpwstr>
  </property>
  <property fmtid="{D5CDD505-2E9C-101B-9397-08002B2CF9AE}" pid="6" name="_AuthorEmailDisplayName">
    <vt:lpwstr>Schosid, Lee</vt:lpwstr>
  </property>
  <property fmtid="{D5CDD505-2E9C-101B-9397-08002B2CF9AE}" pid="7" name="_PreviousAdHocReviewCycleID">
    <vt:i4>1357826825</vt:i4>
  </property>
</Properties>
</file>