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24"/>
  </p:notesMasterIdLst>
  <p:handoutMasterIdLst>
    <p:handoutMasterId r:id="rId25"/>
  </p:handoutMasterIdLst>
  <p:sldIdLst>
    <p:sldId id="256" r:id="rId4"/>
    <p:sldId id="317" r:id="rId5"/>
    <p:sldId id="319" r:id="rId6"/>
    <p:sldId id="322" r:id="rId7"/>
    <p:sldId id="323" r:id="rId8"/>
    <p:sldId id="328" r:id="rId9"/>
    <p:sldId id="324" r:id="rId10"/>
    <p:sldId id="321" r:id="rId11"/>
    <p:sldId id="327" r:id="rId12"/>
    <p:sldId id="330" r:id="rId13"/>
    <p:sldId id="329" r:id="rId14"/>
    <p:sldId id="331" r:id="rId15"/>
    <p:sldId id="335" r:id="rId16"/>
    <p:sldId id="332" r:id="rId17"/>
    <p:sldId id="336" r:id="rId18"/>
    <p:sldId id="337" r:id="rId19"/>
    <p:sldId id="333" r:id="rId20"/>
    <p:sldId id="318" r:id="rId21"/>
    <p:sldId id="320" r:id="rId22"/>
    <p:sldId id="334" r:id="rId2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07" autoAdjust="0"/>
    <p:restoredTop sz="83249" autoAdjust="0"/>
  </p:normalViewPr>
  <p:slideViewPr>
    <p:cSldViewPr>
      <p:cViewPr varScale="1">
        <p:scale>
          <a:sx n="97" d="100"/>
          <a:sy n="97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 smtClean="0"/>
              <a:t>Group 7</a:t>
            </a:r>
          </a:p>
          <a:p>
            <a:pPr eaLnBrk="1" hangingPunct="1"/>
            <a:r>
              <a:rPr lang="en-US" dirty="0" err="1" smtClean="0"/>
              <a:t>Jiaqi</a:t>
            </a:r>
            <a:r>
              <a:rPr lang="en-US" dirty="0" smtClean="0"/>
              <a:t> Ni</a:t>
            </a:r>
          </a:p>
          <a:p>
            <a:pPr eaLnBrk="1" hangingPunct="1"/>
            <a:r>
              <a:rPr lang="en-US" dirty="0" err="1" smtClean="0"/>
              <a:t>Kalina</a:t>
            </a:r>
            <a:r>
              <a:rPr lang="en-US" dirty="0" smtClean="0"/>
              <a:t> </a:t>
            </a:r>
            <a:r>
              <a:rPr lang="en-US" dirty="0" err="1" smtClean="0"/>
              <a:t>Petreva</a:t>
            </a:r>
            <a:endParaRPr lang="en-US" dirty="0" smtClean="0"/>
          </a:p>
          <a:p>
            <a:pPr eaLnBrk="1" hangingPunct="1"/>
            <a:r>
              <a:rPr lang="en-US" dirty="0" err="1" smtClean="0"/>
              <a:t>Radu</a:t>
            </a:r>
            <a:r>
              <a:rPr lang="en-US" dirty="0" smtClean="0"/>
              <a:t> Alex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1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</a:t>
            </a:r>
            <a:r>
              <a:rPr lang="en-US" altLang="nl-NL" sz="1800" dirty="0" smtClean="0"/>
              <a:t>	</a:t>
            </a:r>
          </a:p>
          <a:p>
            <a:pPr lvl="2"/>
            <a:r>
              <a:rPr lang="en-US" altLang="nl-NL" sz="1800" dirty="0" smtClean="0"/>
              <a:t>20% blue		</a:t>
            </a:r>
          </a:p>
          <a:p>
            <a:pPr lvl="2"/>
            <a:r>
              <a:rPr lang="en-US" altLang="nl-NL" sz="1800" dirty="0" smtClean="0"/>
              <a:t>10% red		</a:t>
            </a:r>
          </a:p>
          <a:p>
            <a:pPr lvl="2"/>
            <a:r>
              <a:rPr lang="en-US" altLang="nl-NL" sz="1800" dirty="0" smtClean="0"/>
              <a:t>10% yellow	</a:t>
            </a:r>
          </a:p>
          <a:p>
            <a:pPr lvl="2"/>
            <a:r>
              <a:rPr lang="en-US" altLang="nl-NL" sz="1800" dirty="0" smtClean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2</a:t>
            </a:r>
          </a:p>
          <a:p>
            <a:pPr lvl="2"/>
            <a:r>
              <a:rPr lang="en-US" altLang="nl-NL" sz="1800" dirty="0" smtClean="0"/>
              <a:t>50% green	/ 60% green</a:t>
            </a:r>
          </a:p>
          <a:p>
            <a:pPr lvl="2"/>
            <a:r>
              <a:rPr lang="en-US" altLang="nl-NL" sz="1800" dirty="0" smtClean="0"/>
              <a:t>20% blue		/15% blue</a:t>
            </a:r>
          </a:p>
          <a:p>
            <a:pPr lvl="2"/>
            <a:r>
              <a:rPr lang="en-US" altLang="nl-NL" sz="1800" dirty="0" smtClean="0"/>
              <a:t>10% red		/10% red</a:t>
            </a:r>
          </a:p>
          <a:p>
            <a:pPr lvl="2"/>
            <a:r>
              <a:rPr lang="en-US" altLang="nl-NL" sz="1800" dirty="0" smtClean="0"/>
              <a:t>10% yellow	/10% yellow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3 (implemented)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 smtClean="0"/>
              <a:t>20% blue		/ </a:t>
            </a:r>
            <a:r>
              <a:rPr lang="en-US" altLang="nl-NL" sz="1800" dirty="0"/>
              <a:t>root </a:t>
            </a:r>
            <a:r>
              <a:rPr lang="en-US" altLang="nl-NL" sz="1800" dirty="0" smtClean="0"/>
              <a:t>15% blue</a:t>
            </a:r>
          </a:p>
          <a:p>
            <a:pPr lvl="2"/>
            <a:r>
              <a:rPr lang="en-US" altLang="nl-NL" sz="1800" dirty="0" smtClean="0"/>
              <a:t>10% red	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red</a:t>
            </a:r>
          </a:p>
          <a:p>
            <a:pPr lvl="2"/>
            <a:r>
              <a:rPr lang="en-US" altLang="nl-NL" sz="1800" dirty="0" smtClean="0"/>
              <a:t>10% yellow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yellow</a:t>
            </a:r>
          </a:p>
          <a:p>
            <a:pPr lvl="2"/>
            <a:r>
              <a:rPr lang="en-US" altLang="nl-NL" sz="1800" dirty="0" smtClean="0"/>
              <a:t>10% black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4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 smtClean="0"/>
              <a:t>20% blue		/ </a:t>
            </a:r>
            <a:r>
              <a:rPr lang="en-US" altLang="nl-NL" sz="1800" dirty="0"/>
              <a:t>root </a:t>
            </a:r>
            <a:r>
              <a:rPr lang="en-US" altLang="nl-NL" sz="1800" dirty="0" smtClean="0"/>
              <a:t>15% blue</a:t>
            </a:r>
          </a:p>
          <a:p>
            <a:pPr lvl="2"/>
            <a:r>
              <a:rPr lang="en-US" altLang="nl-NL" sz="1800" dirty="0" smtClean="0"/>
              <a:t>10% red	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red</a:t>
            </a:r>
          </a:p>
          <a:p>
            <a:pPr lvl="2"/>
            <a:r>
              <a:rPr lang="en-US" altLang="nl-NL" sz="1800" dirty="0" smtClean="0"/>
              <a:t>10% yellow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yellow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10% black	/</a:t>
            </a:r>
            <a:r>
              <a:rPr lang="en-US" altLang="nl-NL" sz="1800" dirty="0">
                <a:solidFill>
                  <a:srgbClr val="FF0000"/>
                </a:solidFill>
              </a:rPr>
              <a:t> root </a:t>
            </a:r>
            <a:r>
              <a:rPr lang="en-US" altLang="nl-NL" sz="1800" dirty="0" smtClean="0">
                <a:solidFill>
                  <a:srgbClr val="FF0000"/>
                </a:solidFill>
              </a:rPr>
              <a:t>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(2).</a:t>
            </a:r>
          </a:p>
          <a:p>
            <a:pPr lvl="2"/>
            <a:r>
              <a:rPr lang="en-US" altLang="nl-NL" sz="2800" dirty="0" smtClean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800" dirty="0" smtClean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800" dirty="0" smtClean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(3).</a:t>
            </a:r>
          </a:p>
          <a:p>
            <a:pPr lvl="2"/>
            <a:r>
              <a:rPr lang="en-US" altLang="zh-CN" sz="2800" dirty="0" smtClean="0"/>
              <a:t>Solve the overlapping</a:t>
            </a:r>
            <a:endParaRPr lang="en-US" altLang="nl-NL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13" y="3032956"/>
            <a:ext cx="6741000" cy="2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 smtClean="0"/>
              <a:t>Radius of the dot  = O(1)</a:t>
            </a:r>
          </a:p>
          <a:p>
            <a:pPr lvl="1"/>
            <a:r>
              <a:rPr lang="en-US" altLang="nl-NL" sz="2800" dirty="0"/>
              <a:t>How many people = 1 </a:t>
            </a:r>
            <a:r>
              <a:rPr lang="en-US" altLang="nl-NL" sz="2800" dirty="0" smtClean="0"/>
              <a:t>dot</a:t>
            </a:r>
            <a:r>
              <a:rPr lang="en-US" altLang="nl-NL" sz="2800" dirty="0"/>
              <a:t> </a:t>
            </a:r>
            <a:r>
              <a:rPr lang="en-US" altLang="nl-NL" sz="2800" dirty="0" smtClean="0"/>
              <a:t>= O(1)</a:t>
            </a:r>
          </a:p>
          <a:p>
            <a:pPr lvl="1"/>
            <a:r>
              <a:rPr lang="en-US" altLang="nl-NL" sz="2800" dirty="0" smtClean="0"/>
              <a:t>Where </a:t>
            </a:r>
            <a:r>
              <a:rPr lang="en-US" altLang="nl-NL" sz="2800" dirty="0"/>
              <a:t>to place the </a:t>
            </a:r>
            <a:r>
              <a:rPr lang="en-US" altLang="nl-NL" sz="2800" dirty="0" smtClean="0"/>
              <a:t>dot</a:t>
            </a:r>
            <a:r>
              <a:rPr lang="en-US" altLang="nl-NL" sz="2800" dirty="0"/>
              <a:t> </a:t>
            </a:r>
            <a:r>
              <a:rPr lang="en-US" altLang="nl-NL" sz="2800" dirty="0" smtClean="0"/>
              <a:t>= </a:t>
            </a:r>
            <a:r>
              <a:rPr lang="en-US" altLang="nl-NL" sz="2800" dirty="0" smtClean="0"/>
              <a:t>O(n)</a:t>
            </a:r>
            <a:endParaRPr lang="en-US" altLang="nl-NL" sz="2800" dirty="0" smtClean="0"/>
          </a:p>
          <a:p>
            <a:pPr lvl="2"/>
            <a:r>
              <a:rPr lang="en-US" altLang="nl-NL" sz="1800" dirty="0" smtClean="0"/>
              <a:t>Choose the middle point (O(1) </a:t>
            </a:r>
            <a:r>
              <a:rPr lang="zh-CN" altLang="en-US" sz="1800" dirty="0" smtClean="0"/>
              <a:t>* </a:t>
            </a:r>
            <a:r>
              <a:rPr lang="en-US" altLang="zh-CN" sz="1800" dirty="0" smtClean="0"/>
              <a:t>n</a:t>
            </a:r>
            <a:r>
              <a:rPr lang="en-US" altLang="nl-NL" sz="1800" dirty="0" smtClean="0"/>
              <a:t>)</a:t>
            </a:r>
          </a:p>
          <a:p>
            <a:pPr lvl="2"/>
            <a:r>
              <a:rPr lang="en-US" altLang="nl-NL" sz="1800" dirty="0" smtClean="0"/>
              <a:t>Solve the overlap (</a:t>
            </a:r>
            <a:r>
              <a:rPr lang="en-US" altLang="nl-NL" sz="1800" dirty="0" smtClean="0"/>
              <a:t>O(n))</a:t>
            </a:r>
            <a:endParaRPr lang="en-US" altLang="nl-NL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 smtClean="0"/>
              <a:t>Color </a:t>
            </a:r>
            <a:r>
              <a:rPr lang="en-US" altLang="nl-NL" sz="2800" dirty="0"/>
              <a:t>of the </a:t>
            </a:r>
            <a:r>
              <a:rPr lang="en-US" altLang="nl-NL" sz="2800" dirty="0" smtClean="0"/>
              <a:t>dot</a:t>
            </a:r>
            <a:r>
              <a:rPr lang="en-US" altLang="nl-NL" sz="2800" dirty="0"/>
              <a:t> </a:t>
            </a:r>
            <a:r>
              <a:rPr lang="en-US" altLang="nl-NL" sz="2800" dirty="0" smtClean="0"/>
              <a:t>= O(n)</a:t>
            </a:r>
          </a:p>
          <a:p>
            <a:pPr lvl="2"/>
            <a:r>
              <a:rPr lang="en-US" altLang="nl-NL" sz="1800" dirty="0" smtClean="0"/>
              <a:t>Solution 3 (O(n))</a:t>
            </a:r>
          </a:p>
          <a:p>
            <a:pPr lvl="1"/>
            <a:r>
              <a:rPr lang="en-US" altLang="nl-NL" sz="2800" dirty="0" smtClean="0"/>
              <a:t>Total running time = </a:t>
            </a:r>
            <a:r>
              <a:rPr lang="en-US" altLang="nl-NL" sz="2800" dirty="0" smtClean="0"/>
              <a:t>O(n^</a:t>
            </a:r>
            <a:r>
              <a:rPr lang="en-US" altLang="zh-CN" sz="2800" dirty="0" smtClean="0"/>
              <a:t>2</a:t>
            </a:r>
            <a:r>
              <a:rPr lang="en-US" altLang="nl-NL" sz="2800" dirty="0" smtClean="0"/>
              <a:t>)</a:t>
            </a:r>
            <a:endParaRPr lang="en-US" altLang="nl-NL" sz="2800" dirty="0" smtClean="0"/>
          </a:p>
          <a:p>
            <a:pPr lvl="2"/>
            <a:r>
              <a:rPr lang="en-US" altLang="nl-NL" sz="1800" dirty="0"/>
              <a:t>n</a:t>
            </a:r>
            <a:r>
              <a:rPr lang="en-US" altLang="nl-NL" sz="1800" dirty="0" smtClean="0"/>
              <a:t> = total number of people</a:t>
            </a:r>
            <a:endParaRPr lang="en-US" altLang="nl-NL" sz="1800" dirty="0"/>
          </a:p>
          <a:p>
            <a:pPr lvl="2"/>
            <a:endParaRPr lang="en-US" alt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 smtClean="0"/>
              <a:t>Data generation is slow O(N), </a:t>
            </a:r>
            <a:r>
              <a:rPr lang="en-US" altLang="nl-NL" sz="2000" dirty="0"/>
              <a:t>where N = total number of </a:t>
            </a:r>
            <a:r>
              <a:rPr lang="en-US" altLang="nl-NL" sz="2000" dirty="0" smtClean="0"/>
              <a:t>people.</a:t>
            </a:r>
          </a:p>
          <a:p>
            <a:pPr lvl="1"/>
            <a:r>
              <a:rPr lang="en-US" altLang="nl-NL" sz="1800" dirty="0"/>
              <a:t>O</a:t>
            </a:r>
            <a:r>
              <a:rPr lang="en-US" altLang="nl-NL" sz="1800" dirty="0" smtClean="0"/>
              <a:t>ne time only, as long as the data.txt is not deleted.</a:t>
            </a:r>
          </a:p>
          <a:p>
            <a:r>
              <a:rPr lang="en-US" altLang="nl-NL" sz="2000" dirty="0" smtClean="0"/>
              <a:t>Aggregation algorithm’s worst case Running time is O(N^3), where N = total number of people.</a:t>
            </a:r>
          </a:p>
          <a:p>
            <a:pPr lvl="1"/>
            <a:r>
              <a:rPr lang="en-US" altLang="nl-NL" sz="1800" dirty="0" smtClean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 smtClean="0"/>
              <a:t>Special case 1</a:t>
            </a:r>
          </a:p>
          <a:p>
            <a:pPr lvl="1"/>
            <a:r>
              <a:rPr lang="en-US" altLang="nl-NL" sz="1800" dirty="0" smtClean="0"/>
              <a:t>West EU (20%, Green) </a:t>
            </a:r>
          </a:p>
          <a:p>
            <a:pPr lvl="1"/>
            <a:r>
              <a:rPr lang="en-US" altLang="nl-NL" sz="1800" dirty="0" smtClean="0"/>
              <a:t>North EU(20%, Blue) </a:t>
            </a:r>
          </a:p>
          <a:p>
            <a:pPr lvl="1"/>
            <a:r>
              <a:rPr lang="en-US" altLang="nl-NL" sz="1800" dirty="0" smtClean="0"/>
              <a:t>East EU (20%, Red)</a:t>
            </a:r>
          </a:p>
          <a:p>
            <a:pPr lvl="1"/>
            <a:r>
              <a:rPr lang="en-US" altLang="nl-NL" sz="1800" dirty="0" smtClean="0"/>
              <a:t>South EU (20%, Yellow)</a:t>
            </a:r>
          </a:p>
          <a:p>
            <a:pPr lvl="1"/>
            <a:r>
              <a:rPr lang="en-US" altLang="nl-NL" sz="1800" dirty="0" smtClean="0"/>
              <a:t>Non EU (20%, Black</a:t>
            </a:r>
            <a:r>
              <a:rPr lang="en-US" altLang="nl-NL" sz="1800" dirty="0" smtClean="0"/>
              <a:t>)</a:t>
            </a:r>
          </a:p>
          <a:p>
            <a:pPr lvl="2"/>
            <a:r>
              <a:rPr lang="en-US" altLang="nl-NL" sz="1800" dirty="0"/>
              <a:t>people are distributed like this:</a:t>
            </a:r>
          </a:p>
          <a:p>
            <a:pPr lvl="2"/>
            <a:r>
              <a:rPr lang="en-US" altLang="nl-NL" sz="1800" dirty="0"/>
              <a:t>r1,r2,r3,r4,r5,r1,r2,r3,r4,r5 </a:t>
            </a:r>
            <a:r>
              <a:rPr lang="en-US" altLang="nl-NL" sz="1800" dirty="0" smtClean="0"/>
              <a:t>….</a:t>
            </a:r>
            <a:endParaRPr lang="en-US" altLang="nl-NL" sz="1800" dirty="0" smtClean="0"/>
          </a:p>
          <a:p>
            <a:r>
              <a:rPr lang="en-US" altLang="nl-NL" sz="2000" dirty="0" smtClean="0"/>
              <a:t>Special case 2</a:t>
            </a:r>
          </a:p>
          <a:p>
            <a:pPr lvl="1"/>
            <a:r>
              <a:rPr lang="en-US" altLang="nl-NL" sz="1800" dirty="0" smtClean="0"/>
              <a:t>West EU (96%, Green) </a:t>
            </a:r>
          </a:p>
          <a:p>
            <a:pPr lvl="1"/>
            <a:r>
              <a:rPr lang="en-US" altLang="nl-NL" sz="1800" dirty="0" smtClean="0"/>
              <a:t>North EU(1%, Blue) </a:t>
            </a:r>
          </a:p>
          <a:p>
            <a:pPr lvl="1"/>
            <a:r>
              <a:rPr lang="en-US" altLang="nl-NL" sz="1800" dirty="0" smtClean="0"/>
              <a:t>East EU (1%, Red)</a:t>
            </a:r>
          </a:p>
          <a:p>
            <a:pPr lvl="1"/>
            <a:r>
              <a:rPr lang="en-US" altLang="nl-NL" sz="1800" dirty="0" smtClean="0"/>
              <a:t>South EU (1%, Yellow)</a:t>
            </a:r>
          </a:p>
          <a:p>
            <a:pPr lvl="1"/>
            <a:r>
              <a:rPr lang="en-US" altLang="nl-NL" sz="1800" dirty="0" smtClean="0"/>
              <a:t>Non EU (1%, Black</a:t>
            </a:r>
            <a:r>
              <a:rPr lang="en-US" altLang="nl-NL" sz="1800" dirty="0" smtClean="0"/>
              <a:t>)</a:t>
            </a:r>
          </a:p>
          <a:p>
            <a:r>
              <a:rPr lang="en-US" altLang="nl-NL" sz="2000" dirty="0" smtClean="0"/>
              <a:t>Special case …</a:t>
            </a:r>
            <a:endParaRPr lang="en-US" alt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content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 smtClean="0"/>
              <a:t>Introduction</a:t>
            </a:r>
          </a:p>
          <a:p>
            <a:pPr lvl="1"/>
            <a:r>
              <a:rPr lang="en-US" altLang="nl-NL" sz="1800" dirty="0" smtClean="0"/>
              <a:t>Dot map of people from different region in Eindhoven.</a:t>
            </a:r>
          </a:p>
          <a:p>
            <a:r>
              <a:rPr lang="en-US" altLang="nl-NL" sz="2000" dirty="0" smtClean="0"/>
              <a:t>Problem encountered</a:t>
            </a:r>
          </a:p>
          <a:p>
            <a:pPr lvl="1"/>
            <a:r>
              <a:rPr lang="en-US" altLang="nl-NL" sz="1800" dirty="0" smtClean="0"/>
              <a:t>Radius of the dot.</a:t>
            </a:r>
          </a:p>
          <a:p>
            <a:pPr lvl="1"/>
            <a:r>
              <a:rPr lang="en-US" altLang="nl-NL" sz="1800" dirty="0"/>
              <a:t>How many people = 1 dot</a:t>
            </a:r>
            <a:r>
              <a:rPr lang="en-US" altLang="nl-NL" sz="1800" dirty="0" smtClean="0"/>
              <a:t>.</a:t>
            </a:r>
          </a:p>
          <a:p>
            <a:pPr lvl="1"/>
            <a:r>
              <a:rPr lang="en-US" altLang="nl-NL" sz="1800" dirty="0" smtClean="0"/>
              <a:t>Where </a:t>
            </a:r>
            <a:r>
              <a:rPr lang="en-US" altLang="nl-NL" sz="1800" dirty="0"/>
              <a:t>to place the dot</a:t>
            </a:r>
            <a:r>
              <a:rPr lang="en-US" altLang="nl-NL" sz="1800" dirty="0" smtClean="0"/>
              <a:t>.</a:t>
            </a:r>
            <a:r>
              <a:rPr lang="en-US" altLang="nl-NL" sz="1800" dirty="0"/>
              <a:t> </a:t>
            </a:r>
            <a:endParaRPr lang="en-US" altLang="nl-NL" sz="1800" dirty="0" smtClean="0"/>
          </a:p>
          <a:p>
            <a:pPr lvl="1"/>
            <a:r>
              <a:rPr lang="en-US" altLang="nl-NL" sz="1800" dirty="0" smtClean="0"/>
              <a:t>Color </a:t>
            </a:r>
            <a:r>
              <a:rPr lang="en-US" altLang="nl-NL" sz="1800" dirty="0"/>
              <a:t>of the dot</a:t>
            </a:r>
            <a:r>
              <a:rPr lang="en-US" altLang="nl-NL" sz="1800" dirty="0" smtClean="0"/>
              <a:t>.</a:t>
            </a:r>
          </a:p>
          <a:p>
            <a:r>
              <a:rPr lang="en-US" altLang="nl-NL" sz="2000" dirty="0" smtClean="0"/>
              <a:t>Proposal solutions</a:t>
            </a:r>
          </a:p>
          <a:p>
            <a:pPr lvl="1"/>
            <a:r>
              <a:rPr lang="en-US" altLang="nl-NL" sz="1600" dirty="0"/>
              <a:t>Apply aggregation algorithm to show more readable results</a:t>
            </a:r>
            <a:r>
              <a:rPr lang="en-US" altLang="nl-NL" sz="1600" dirty="0" smtClean="0"/>
              <a:t>.</a:t>
            </a:r>
          </a:p>
          <a:p>
            <a:pPr lvl="1"/>
            <a:r>
              <a:rPr lang="en-US" altLang="nl-NL" sz="1600" dirty="0" smtClean="0"/>
              <a:t>Demo</a:t>
            </a:r>
          </a:p>
          <a:p>
            <a:r>
              <a:rPr lang="en-US" altLang="nl-NL" sz="2000" dirty="0" smtClean="0"/>
              <a:t>Constraints</a:t>
            </a:r>
          </a:p>
          <a:p>
            <a:pPr lvl="1"/>
            <a:r>
              <a:rPr lang="en-US" altLang="nl-NL" sz="1800" dirty="0" smtClean="0"/>
              <a:t>Some special cases which cannot be properly handled.</a:t>
            </a:r>
          </a:p>
        </p:txBody>
      </p:sp>
    </p:spTree>
    <p:extLst>
      <p:ext uri="{BB962C8B-B14F-4D97-AF65-F5344CB8AC3E}">
        <p14:creationId xmlns:p14="http://schemas.microsoft.com/office/powerpoint/2010/main" val="13530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About the program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 smtClean="0"/>
              <a:t>The data (people distribution) is generated by the system.</a:t>
            </a:r>
          </a:p>
          <a:p>
            <a:pPr lvl="1"/>
            <a:r>
              <a:rPr lang="en-US" altLang="nl-NL" sz="1800" dirty="0" smtClean="0"/>
              <a:t>Total amount </a:t>
            </a:r>
          </a:p>
          <a:p>
            <a:pPr lvl="1"/>
            <a:r>
              <a:rPr lang="en-US" altLang="nl-NL" sz="1800" dirty="0" smtClean="0"/>
              <a:t>Percentage of people from different regions</a:t>
            </a:r>
          </a:p>
          <a:p>
            <a:pPr lvl="1"/>
            <a:r>
              <a:rPr lang="en-US" altLang="nl-NL" sz="1800" dirty="0" smtClean="0"/>
              <a:t>The data is generated and stored in a txt file</a:t>
            </a:r>
          </a:p>
          <a:p>
            <a:pPr lvl="1"/>
            <a:r>
              <a:rPr lang="en-US" altLang="nl-NL" sz="1800" dirty="0" smtClean="0"/>
              <a:t>Generating the data for large amount of people may take long time</a:t>
            </a:r>
          </a:p>
          <a:p>
            <a:r>
              <a:rPr lang="en-US" altLang="nl-NL" sz="2000" dirty="0" smtClean="0"/>
              <a:t>In this program, we set the total amount of people to 1,000,000 but the actual number is only like 300,000 because of some random choices made by the program.</a:t>
            </a:r>
          </a:p>
          <a:p>
            <a:r>
              <a:rPr lang="en-US" altLang="nl-NL" sz="2000" dirty="0" smtClean="0"/>
              <a:t>There are 5 regions in this program</a:t>
            </a:r>
          </a:p>
          <a:p>
            <a:pPr lvl="1"/>
            <a:r>
              <a:rPr lang="en-US" altLang="nl-NL" sz="1800" dirty="0" smtClean="0"/>
              <a:t>West EU (60%, Green) </a:t>
            </a:r>
          </a:p>
          <a:p>
            <a:pPr lvl="1"/>
            <a:r>
              <a:rPr lang="en-US" altLang="nl-NL" sz="1800" dirty="0" smtClean="0"/>
              <a:t>North EU(15%, Blue) </a:t>
            </a:r>
          </a:p>
          <a:p>
            <a:pPr lvl="1"/>
            <a:r>
              <a:rPr lang="en-US" altLang="nl-NL" sz="1800" dirty="0" smtClean="0"/>
              <a:t>East EU (10%, Red)</a:t>
            </a:r>
          </a:p>
          <a:p>
            <a:pPr lvl="1"/>
            <a:r>
              <a:rPr lang="en-US" altLang="nl-NL" sz="1800" dirty="0" smtClean="0"/>
              <a:t>South EU (10%, Yellow)</a:t>
            </a:r>
          </a:p>
          <a:p>
            <a:pPr lvl="1"/>
            <a:r>
              <a:rPr lang="en-US" altLang="nl-NL" sz="1800" dirty="0" smtClean="0"/>
              <a:t>Non EU (5%, Black)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490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800" dirty="0" smtClean="0"/>
              <a:t>Radius of the dot</a:t>
            </a:r>
          </a:p>
          <a:p>
            <a:pPr marL="269875" lvl="1" indent="0">
              <a:buNone/>
            </a:pPr>
            <a:endParaRPr lang="en-US" altLang="nl-NL" sz="2800" dirty="0" smtClean="0"/>
          </a:p>
          <a:p>
            <a:pPr lvl="2"/>
            <a:r>
              <a:rPr lang="en-US" altLang="nl-NL" sz="1800" dirty="0" smtClean="0"/>
              <a:t>For </a:t>
            </a:r>
            <a:r>
              <a:rPr lang="en-US" altLang="nl-NL" sz="1800" dirty="0"/>
              <a:t>better display, </a:t>
            </a:r>
            <a:r>
              <a:rPr lang="en-US" altLang="nl-NL" sz="1800" dirty="0" smtClean="0"/>
              <a:t>we </a:t>
            </a:r>
            <a:r>
              <a:rPr lang="en-US" altLang="nl-NL" sz="1800" dirty="0"/>
              <a:t>want </a:t>
            </a:r>
            <a:r>
              <a:rPr lang="en-US" altLang="nl-NL" sz="1800" dirty="0" smtClean="0"/>
              <a:t>the distance between each dot is at least, say 70 pixels.</a:t>
            </a:r>
          </a:p>
          <a:p>
            <a:pPr lvl="2"/>
            <a:r>
              <a:rPr lang="en-US" altLang="nl-NL" sz="1800" dirty="0" smtClean="0"/>
              <a:t>Then we would have the radius of the dot = </a:t>
            </a:r>
          </a:p>
          <a:p>
            <a:pPr marL="544512" lvl="2" indent="0">
              <a:buNone/>
            </a:pPr>
            <a:r>
              <a:rPr lang="en-US" altLang="nl-NL" sz="1800" dirty="0"/>
              <a:t>	</a:t>
            </a:r>
            <a:r>
              <a:rPr lang="en-US" altLang="nl-NL" sz="1800" dirty="0" smtClean="0"/>
              <a:t>min(window width, window height) / 70 / zoom in level / 5 </a:t>
            </a:r>
          </a:p>
          <a:p>
            <a:pPr marL="544512" lvl="2" indent="0">
              <a:buNone/>
            </a:pPr>
            <a:r>
              <a:rPr lang="en-US" altLang="nl-NL" sz="1800" dirty="0"/>
              <a:t>	</a:t>
            </a:r>
            <a:r>
              <a:rPr lang="en-US" altLang="nl-NL" sz="1800" dirty="0" smtClean="0"/>
              <a:t>5 is here for some distance between other dots.</a:t>
            </a:r>
          </a:p>
          <a:p>
            <a:pPr lvl="2"/>
            <a:r>
              <a:rPr lang="en-US" altLang="nl-NL" sz="1800" dirty="0" smtClean="0"/>
              <a:t>Zoom in level 1 means each dot = 1 person.</a:t>
            </a:r>
            <a:endParaRPr lang="en-US" altLang="nl-NL" sz="1800" dirty="0"/>
          </a:p>
          <a:p>
            <a:pPr lvl="2"/>
            <a:r>
              <a:rPr lang="en-US" altLang="nl-NL" sz="1800" dirty="0" smtClean="0"/>
              <a:t>For better visibility, we </a:t>
            </a:r>
            <a:r>
              <a:rPr lang="en-US" altLang="nl-NL" sz="1800" dirty="0"/>
              <a:t>give a minimum </a:t>
            </a:r>
            <a:r>
              <a:rPr lang="en-US" altLang="nl-NL" sz="1800" dirty="0" smtClean="0"/>
              <a:t>radius </a:t>
            </a:r>
            <a:r>
              <a:rPr lang="en-US" altLang="nl-NL" sz="1800" dirty="0"/>
              <a:t>of the </a:t>
            </a:r>
            <a:r>
              <a:rPr lang="en-US" altLang="nl-NL" sz="1800" dirty="0" smtClean="0"/>
              <a:t>dot, for instance 4.</a:t>
            </a:r>
            <a:endParaRPr lang="en-US" alt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27779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3737011"/>
          </a:xfrm>
        </p:spPr>
        <p:txBody>
          <a:bodyPr/>
          <a:lstStyle/>
          <a:p>
            <a:pPr lvl="1"/>
            <a:r>
              <a:rPr lang="en-US" altLang="nl-NL" sz="2800" dirty="0" smtClean="0"/>
              <a:t>How many people = 1 dot</a:t>
            </a:r>
          </a:p>
          <a:p>
            <a:pPr lvl="2"/>
            <a:endParaRPr lang="en-US" altLang="nl-NL" sz="1800" dirty="0" smtClean="0"/>
          </a:p>
          <a:p>
            <a:pPr lvl="2"/>
            <a:r>
              <a:rPr lang="en-US" altLang="nl-NL" sz="1800" dirty="0" smtClean="0"/>
              <a:t>For better display, say we want the distance between each dot is at least 70 pixels.</a:t>
            </a:r>
          </a:p>
          <a:p>
            <a:pPr lvl="2"/>
            <a:r>
              <a:rPr lang="en-US" altLang="nl-NL" sz="1800" dirty="0" smtClean="0"/>
              <a:t>Then we would have at most (window width / 70 / </a:t>
            </a:r>
            <a:r>
              <a:rPr lang="en-US" altLang="nl-NL" sz="1800" dirty="0"/>
              <a:t>zoom in level</a:t>
            </a:r>
            <a:r>
              <a:rPr lang="en-US" altLang="nl-NL" sz="1800" dirty="0" smtClean="0"/>
              <a:t>) * (window height / 70 /</a:t>
            </a:r>
            <a:r>
              <a:rPr lang="en-US" altLang="nl-NL" sz="1800" dirty="0"/>
              <a:t> </a:t>
            </a:r>
            <a:r>
              <a:rPr lang="en-US" altLang="nl-NL" sz="1800" dirty="0" smtClean="0"/>
              <a:t>zoom </a:t>
            </a:r>
            <a:r>
              <a:rPr lang="en-US" altLang="nl-NL" sz="1800" dirty="0"/>
              <a:t>in level</a:t>
            </a:r>
            <a:r>
              <a:rPr lang="en-US" altLang="nl-NL" sz="1800" dirty="0" smtClean="0"/>
              <a:t>)  = m dots.</a:t>
            </a:r>
          </a:p>
          <a:p>
            <a:pPr lvl="2"/>
            <a:r>
              <a:rPr lang="en-US" altLang="nl-NL" sz="1800" dirty="0" smtClean="0"/>
              <a:t>Let n = total number of people, then there would be roughly n / m people in each dot.</a:t>
            </a:r>
          </a:p>
          <a:p>
            <a:pPr lvl="2"/>
            <a:r>
              <a:rPr lang="en-US" altLang="nl-NL" sz="1800" dirty="0" smtClean="0"/>
              <a:t>We round the number, for instance, 12,390 will become 10,000; 103 will become 100 etc.</a:t>
            </a:r>
          </a:p>
          <a:p>
            <a:pPr lvl="2"/>
            <a:r>
              <a:rPr lang="en-US" altLang="nl-NL" sz="1800" dirty="0" smtClean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2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(1).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168860"/>
            <a:ext cx="5652628" cy="37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348880"/>
            <a:ext cx="4532299" cy="30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9749</TotalTime>
  <Words>646</Words>
  <Application>Microsoft Office PowerPoint</Application>
  <PresentationFormat>On-screen Show (4:3)</PresentationFormat>
  <Paragraphs>126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Cyan transparant</vt:lpstr>
      <vt:lpstr>Cyan photo</vt:lpstr>
      <vt:lpstr>Cyan bullets</vt:lpstr>
      <vt:lpstr>Aggregation on Dot map</vt:lpstr>
      <vt:lpstr>content</vt:lpstr>
      <vt:lpstr>About the program</vt:lpstr>
      <vt:lpstr>Eindhoven</vt:lpstr>
      <vt:lpstr>With proper aggregation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Ni, J.</cp:lastModifiedBy>
  <cp:revision>242</cp:revision>
  <cp:lastPrinted>2016-10-14T10:51:05Z</cp:lastPrinted>
  <dcterms:created xsi:type="dcterms:W3CDTF">2008-12-10T10:17:51Z</dcterms:created>
  <dcterms:modified xsi:type="dcterms:W3CDTF">2017-10-21T21:14:43Z</dcterms:modified>
</cp:coreProperties>
</file>