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56" r:id="rId4"/>
    <p:sldId id="340" r:id="rId5"/>
    <p:sldId id="341" r:id="rId6"/>
    <p:sldId id="342" r:id="rId7"/>
    <p:sldId id="322" r:id="rId8"/>
    <p:sldId id="323" r:id="rId9"/>
    <p:sldId id="343" r:id="rId10"/>
    <p:sldId id="345" r:id="rId11"/>
    <p:sldId id="344" r:id="rId12"/>
    <p:sldId id="349" r:id="rId13"/>
    <p:sldId id="346" r:id="rId14"/>
    <p:sldId id="347" r:id="rId15"/>
    <p:sldId id="332" r:id="rId16"/>
    <p:sldId id="336" r:id="rId17"/>
    <p:sldId id="348" r:id="rId18"/>
    <p:sldId id="338" r:id="rId19"/>
    <p:sldId id="339" r:id="rId20"/>
    <p:sldId id="330" r:id="rId21"/>
    <p:sldId id="329" r:id="rId22"/>
    <p:sldId id="331" r:id="rId23"/>
    <p:sldId id="335" r:id="rId24"/>
    <p:sldId id="337" r:id="rId25"/>
    <p:sldId id="333" r:id="rId26"/>
    <p:sldId id="318" r:id="rId27"/>
    <p:sldId id="320" r:id="rId28"/>
    <p:sldId id="334" r:id="rId2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83249" autoAdjust="0"/>
  </p:normalViewPr>
  <p:slideViewPr>
    <p:cSldViewPr>
      <p:cViewPr varScale="1">
        <p:scale>
          <a:sx n="72" d="100"/>
          <a:sy n="72" d="100"/>
        </p:scale>
        <p:origin x="136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/>
              <a:t>Aggregation on Dot 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/>
              <a:t>Group 7</a:t>
            </a:r>
          </a:p>
          <a:p>
            <a:pPr eaLnBrk="1" hangingPunct="1"/>
            <a:r>
              <a:rPr lang="en-US" dirty="0" err="1"/>
              <a:t>Jiaqi</a:t>
            </a:r>
            <a:r>
              <a:rPr lang="en-US" dirty="0"/>
              <a:t> Ni</a:t>
            </a:r>
          </a:p>
          <a:p>
            <a:pPr eaLnBrk="1" hangingPunct="1"/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Petrova</a:t>
            </a:r>
            <a:endParaRPr lang="en-US" dirty="0"/>
          </a:p>
          <a:p>
            <a:pPr eaLnBrk="1" hangingPunct="1"/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/>
              <a:t>Stoica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Splitting dots into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1736812"/>
            <a:ext cx="5076564" cy="3402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021" y="5301208"/>
            <a:ext cx="6948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400" dirty="0"/>
              <a:t>Number of dots of each cell need to reach the minimum percentage (20%) of the maximum number</a:t>
            </a:r>
            <a:endParaRPr lang="en-US" altLang="nl-NL" sz="1400" dirty="0"/>
          </a:p>
        </p:txBody>
      </p:sp>
    </p:spTree>
    <p:extLst>
      <p:ext uri="{BB962C8B-B14F-4D97-AF65-F5344CB8AC3E}">
        <p14:creationId xmlns:p14="http://schemas.microsoft.com/office/powerpoint/2010/main" val="31187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Size/radius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display, we want the distance between each dot is at least, say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Then we would have the radius of the dot =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min(window width, window height) / 70 / zoom in level / 5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5 is here for some distance between other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Zoom in level 1 means each dot = 1 person.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visibility, we give a minimum radius of the dot, for instance 4.</a:t>
            </a: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246042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Location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Location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Overlapping solution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400" dirty="0"/>
          </a:p>
        </p:txBody>
      </p:sp>
    </p:spTree>
    <p:extLst>
      <p:ext uri="{BB962C8B-B14F-4D97-AF65-F5344CB8AC3E}">
        <p14:creationId xmlns:p14="http://schemas.microsoft.com/office/powerpoint/2010/main" val="148754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Location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400" dirty="0"/>
              <a:t>Where to place the dot.</a:t>
            </a:r>
          </a:p>
          <a:p>
            <a:pPr lvl="2"/>
            <a:r>
              <a:rPr lang="en-US" altLang="nl-NL" sz="2400" dirty="0">
                <a:solidFill>
                  <a:schemeClr val="accent6"/>
                </a:solidFill>
              </a:rPr>
              <a:t>Choose the middle dot’s position</a:t>
            </a:r>
          </a:p>
          <a:p>
            <a:pPr lvl="3"/>
            <a:r>
              <a:rPr lang="en-US" altLang="nl-NL" sz="1600" dirty="0">
                <a:solidFill>
                  <a:schemeClr val="accent6"/>
                </a:solidFill>
              </a:rPr>
              <a:t>Dots are stored in a list</a:t>
            </a:r>
          </a:p>
          <a:p>
            <a:pPr lvl="2"/>
            <a:r>
              <a:rPr lang="en-US" altLang="nl-NL" sz="2400" dirty="0"/>
              <a:t>Average of all 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Location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/>
              <a:t>Solve the overlapping</a:t>
            </a:r>
            <a:endParaRPr lang="en-US" altLang="nl-N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17" y="2920619"/>
            <a:ext cx="4831051" cy="1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Choosing color palette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Several solutions depending on ratios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400" dirty="0"/>
          </a:p>
        </p:txBody>
      </p:sp>
    </p:spTree>
    <p:extLst>
      <p:ext uri="{BB962C8B-B14F-4D97-AF65-F5344CB8AC3E}">
        <p14:creationId xmlns:p14="http://schemas.microsoft.com/office/powerpoint/2010/main" val="234960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Choosing color palette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400" dirty="0"/>
                  <a:t>Color of the dot</a:t>
                </a:r>
                <a:r>
                  <a:rPr lang="ro-RO" altLang="nl-NL" sz="2400" dirty="0"/>
                  <a:t> – Solution</a:t>
                </a:r>
              </a:p>
              <a:p>
                <a:pPr lvl="2"/>
                <a:r>
                  <a:rPr lang="ro-RO" altLang="nl-NL" sz="2400" dirty="0"/>
                  <a:t>Use a rainbow palette</a:t>
                </a:r>
              </a:p>
              <a:p>
                <a:pPr lvl="2"/>
                <a:r>
                  <a:rPr lang="ro-RO" altLang="nl-NL" sz="2400" dirty="0"/>
                  <a:t>Nr of categories =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o-RO" altLang="nl-NL" sz="2400" dirty="0"/>
              </a:p>
              <a:p>
                <a:pPr lvl="2"/>
                <a:r>
                  <a:rPr lang="ro-RO" altLang="nl-NL" sz="2400" dirty="0"/>
                  <a:t>For each category </a:t>
                </a:r>
                <a14:m>
                  <m:oMath xmlns:m="http://schemas.openxmlformats.org/officeDocument/2006/math"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o-RO" altLang="nl-NL" sz="2400" dirty="0"/>
                  <a:t> </a:t>
                </a:r>
                <a14:m>
                  <m:oMath xmlns:m="http://schemas.openxmlformats.org/officeDocument/2006/math">
                    <m:r>
                      <a:rPr lang="ro-RO" altLang="nl-N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ro-RO" altLang="nl-NL" sz="2400" dirty="0"/>
                  <a:t> 1 color =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altLang="nl-NL" sz="2400" dirty="0"/>
                  <a:t>different colors.</a:t>
                </a:r>
              </a:p>
              <a:p>
                <a:pPr lvl="2"/>
                <a:r>
                  <a:rPr lang="ro-RO" altLang="nl-NL" sz="2400" dirty="0"/>
                  <a:t>Calculate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altLang="nl-NL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altLang="nl-NL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o-RO" altLang="nl-NL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ro-RO" altLang="nl-NL" sz="2400" dirty="0"/>
                  <a:t>.</a:t>
                </a:r>
              </a:p>
              <a:p>
                <a:pPr lvl="2"/>
                <a:r>
                  <a:rPr lang="ro-RO" altLang="nl-NL" sz="2400" dirty="0"/>
                  <a:t>For category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400" dirty="0"/>
                  <a:t> the color </a:t>
                </a:r>
                <a14:m>
                  <m:oMath xmlns:m="http://schemas.openxmlformats.org/officeDocument/2006/math">
                    <m:r>
                      <a:rPr lang="ro-RO" altLang="nl-NL" sz="24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400" dirty="0"/>
                  <a:t>, </a:t>
                </a:r>
              </a:p>
              <a:p>
                <a:pPr marL="1549400" lvl="5" indent="0">
                  <a:buNone/>
                </a:pPr>
                <a:r>
                  <a:rPr lang="ro-RO" altLang="nl-NL" sz="2400" dirty="0"/>
                  <a:t>			where </a:t>
                </a:r>
                <a14:m>
                  <m:oMath xmlns:m="http://schemas.openxmlformats.org/officeDocument/2006/math"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𝒓𝒂𝒕𝒊𝒐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nl-NL" sz="2400" dirty="0"/>
              </a:p>
            </p:txBody>
          </p:sp>
        </mc:Choice>
        <mc:Fallback xmlns=""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 rotWithShape="0">
                <a:blip r:embed="rId2"/>
                <a:stretch>
                  <a:fillRect t="-3927" r="-1753" b="-4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D054822-F023-4BCD-A593-E1581C64B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08820"/>
            <a:ext cx="1383815" cy="7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Choosing color palette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FBED3-52AC-4324-8B97-07BDE215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924944"/>
            <a:ext cx="1504114" cy="1707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280423E-75A5-4B51-B75D-7AC85226A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800" dirty="0"/>
                  <a:t>Color of the dot</a:t>
                </a:r>
                <a:r>
                  <a:rPr lang="ro-RO" altLang="nl-NL" sz="2800" dirty="0"/>
                  <a:t> – Example</a:t>
                </a:r>
              </a:p>
              <a:p>
                <a:pPr lvl="2"/>
                <a:r>
                  <a:rPr lang="ro-RO" altLang="nl-NL" sz="2800" dirty="0"/>
                  <a:t>For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ro-RO" altLang="nl-NL" sz="2800" dirty="0"/>
                  <a:t> categories: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280423E-75A5-4B51-B75D-7AC85226A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>
                <a:blip r:embed="rId3"/>
                <a:stretch>
                  <a:fillRect t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9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1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</a:t>
            </a:r>
            <a:r>
              <a:rPr lang="en-US" altLang="nl-NL" sz="1800" dirty="0"/>
              <a:t>	</a:t>
            </a:r>
          </a:p>
          <a:p>
            <a:pPr lvl="2"/>
            <a:r>
              <a:rPr lang="en-US" altLang="nl-NL" sz="1800" dirty="0"/>
              <a:t>20% blue		</a:t>
            </a:r>
          </a:p>
          <a:p>
            <a:pPr lvl="2"/>
            <a:r>
              <a:rPr lang="en-US" altLang="nl-NL" sz="1800" dirty="0"/>
              <a:t>10% red		</a:t>
            </a:r>
          </a:p>
          <a:p>
            <a:pPr lvl="2"/>
            <a:r>
              <a:rPr lang="en-US" altLang="nl-NL" sz="1800" dirty="0"/>
              <a:t>10% yellow	</a:t>
            </a:r>
          </a:p>
          <a:p>
            <a:pPr lvl="2"/>
            <a:r>
              <a:rPr lang="en-US" altLang="nl-NL" sz="1800" dirty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2</a:t>
            </a:r>
          </a:p>
          <a:p>
            <a:pPr lvl="2"/>
            <a:r>
              <a:rPr lang="en-US" altLang="nl-NL" sz="1800" dirty="0"/>
              <a:t>50% green	/ 60% green</a:t>
            </a:r>
          </a:p>
          <a:p>
            <a:pPr lvl="2"/>
            <a:r>
              <a:rPr lang="en-US" altLang="nl-NL" sz="1800" dirty="0"/>
              <a:t>20% blue		/15% blue</a:t>
            </a:r>
          </a:p>
          <a:p>
            <a:pPr lvl="2"/>
            <a:r>
              <a:rPr lang="en-US" altLang="nl-NL" sz="1800" dirty="0"/>
              <a:t>10% red		/10% red</a:t>
            </a:r>
          </a:p>
          <a:p>
            <a:pPr lvl="2"/>
            <a:r>
              <a:rPr lang="en-US" altLang="nl-NL" sz="1800" dirty="0"/>
              <a:t>10% yellow	/10%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Content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/>
              <a:t>Introduction</a:t>
            </a:r>
          </a:p>
          <a:p>
            <a:pPr lvl="1"/>
            <a:r>
              <a:rPr lang="en-US" altLang="nl-NL" sz="1800"/>
              <a:t>Data generation</a:t>
            </a:r>
            <a:endParaRPr lang="en-US" altLang="nl-NL" sz="1600" dirty="0"/>
          </a:p>
          <a:p>
            <a:r>
              <a:rPr lang="en-US" altLang="nl-NL" sz="2000" dirty="0"/>
              <a:t>Problem definition</a:t>
            </a:r>
          </a:p>
          <a:p>
            <a:r>
              <a:rPr lang="en-US" altLang="nl-NL" sz="2000" dirty="0"/>
              <a:t>Proposal solutions</a:t>
            </a:r>
          </a:p>
          <a:p>
            <a:r>
              <a:rPr lang="en-US" altLang="nl-NL" sz="2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14324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3 (implemented)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/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4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Running time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pPr lvl="1"/>
            <a:r>
              <a:rPr lang="en-US" altLang="nl-NL" sz="2800" dirty="0"/>
              <a:t>Radius of the dot  = O(1)</a:t>
            </a:r>
          </a:p>
          <a:p>
            <a:pPr lvl="1"/>
            <a:r>
              <a:rPr lang="en-US" altLang="nl-NL" sz="2800" dirty="0"/>
              <a:t>How many people = 1 dot = O(1)</a:t>
            </a:r>
          </a:p>
          <a:p>
            <a:pPr lvl="1"/>
            <a:r>
              <a:rPr lang="en-US" altLang="nl-NL" sz="2800" dirty="0"/>
              <a:t>Where to place the dot = O(n)</a:t>
            </a:r>
          </a:p>
          <a:p>
            <a:pPr lvl="2"/>
            <a:r>
              <a:rPr lang="en-US" altLang="nl-NL" sz="1800" dirty="0"/>
              <a:t>Choose the middle point (O(1) </a:t>
            </a:r>
            <a:r>
              <a:rPr lang="zh-CN" altLang="en-US" sz="1800" dirty="0"/>
              <a:t>* </a:t>
            </a:r>
            <a:r>
              <a:rPr lang="en-US" altLang="zh-CN" sz="1800" dirty="0"/>
              <a:t>n</a:t>
            </a:r>
            <a:r>
              <a:rPr lang="en-US" altLang="nl-NL" sz="1800" dirty="0"/>
              <a:t>)</a:t>
            </a:r>
          </a:p>
          <a:p>
            <a:pPr lvl="2"/>
            <a:r>
              <a:rPr lang="en-US" altLang="nl-NL" sz="1800" dirty="0"/>
              <a:t>Solve the overlap (O(n))</a:t>
            </a:r>
            <a:endParaRPr lang="en-US" altLang="nl-NL" sz="1800" dirty="0">
              <a:solidFill>
                <a:srgbClr val="FF0000"/>
              </a:solidFill>
            </a:endParaRPr>
          </a:p>
          <a:p>
            <a:pPr lvl="1"/>
            <a:r>
              <a:rPr lang="en-US" altLang="nl-NL" sz="2800" dirty="0"/>
              <a:t>Color of the dot = O(n)</a:t>
            </a:r>
          </a:p>
          <a:p>
            <a:pPr lvl="2"/>
            <a:r>
              <a:rPr lang="en-US" altLang="nl-NL" sz="1800" dirty="0"/>
              <a:t>Solution 3 (O(n))</a:t>
            </a:r>
          </a:p>
          <a:p>
            <a:pPr lvl="1"/>
            <a:r>
              <a:rPr lang="en-US" altLang="nl-NL" sz="2800" dirty="0"/>
              <a:t>Total running time = O(n^</a:t>
            </a:r>
            <a:r>
              <a:rPr lang="en-US" altLang="zh-CN" sz="2800" dirty="0"/>
              <a:t>2</a:t>
            </a:r>
            <a:r>
              <a:rPr lang="en-US" altLang="nl-NL" sz="2800" dirty="0"/>
              <a:t>)</a:t>
            </a:r>
          </a:p>
          <a:p>
            <a:pPr lvl="2"/>
            <a:r>
              <a:rPr lang="en-US" altLang="nl-NL" sz="1800" dirty="0"/>
              <a:t>n = total number of people</a:t>
            </a:r>
          </a:p>
          <a:p>
            <a:pPr lvl="2"/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86891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/>
              <a:t>Data generation is slow O(N), where N = total number of people.</a:t>
            </a:r>
          </a:p>
          <a:p>
            <a:pPr lvl="1"/>
            <a:r>
              <a:rPr lang="en-US" altLang="nl-NL" sz="1800" dirty="0"/>
              <a:t>One time only, as long as the data.txt is not deleted.</a:t>
            </a:r>
          </a:p>
          <a:p>
            <a:r>
              <a:rPr lang="en-US" altLang="nl-NL" sz="2000" dirty="0"/>
              <a:t>Aggregation algorithm’s worst case Running time is O(N^3), where N = total number of people.</a:t>
            </a:r>
          </a:p>
          <a:p>
            <a:pPr lvl="1"/>
            <a:r>
              <a:rPr lang="en-US" altLang="nl-NL" sz="1800" dirty="0"/>
              <a:t>Each time when the proposition (number of people to 1 dot) changes.</a:t>
            </a:r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/>
              <a:t>Special case 1</a:t>
            </a:r>
          </a:p>
          <a:p>
            <a:pPr lvl="1"/>
            <a:r>
              <a:rPr lang="en-US" altLang="nl-NL" sz="1800" dirty="0"/>
              <a:t>West EU (20%, Green) </a:t>
            </a:r>
          </a:p>
          <a:p>
            <a:pPr lvl="1"/>
            <a:r>
              <a:rPr lang="en-US" altLang="nl-NL" sz="1800" dirty="0"/>
              <a:t>North EU(20%, Blue) </a:t>
            </a:r>
          </a:p>
          <a:p>
            <a:pPr lvl="1"/>
            <a:r>
              <a:rPr lang="en-US" altLang="nl-NL" sz="1800" dirty="0"/>
              <a:t>East EU (20%, Red)</a:t>
            </a:r>
          </a:p>
          <a:p>
            <a:pPr lvl="1"/>
            <a:r>
              <a:rPr lang="en-US" altLang="nl-NL" sz="1800" dirty="0"/>
              <a:t>South EU (20%, Yellow)</a:t>
            </a:r>
          </a:p>
          <a:p>
            <a:pPr lvl="1"/>
            <a:r>
              <a:rPr lang="en-US" altLang="nl-NL" sz="1800" dirty="0"/>
              <a:t>Non EU (20%, Black)</a:t>
            </a:r>
          </a:p>
          <a:p>
            <a:pPr lvl="2"/>
            <a:r>
              <a:rPr lang="en-US" altLang="nl-NL" sz="1800" dirty="0"/>
              <a:t>people are distributed like this:</a:t>
            </a:r>
          </a:p>
          <a:p>
            <a:pPr lvl="2"/>
            <a:r>
              <a:rPr lang="en-US" altLang="nl-NL" sz="1800" dirty="0"/>
              <a:t>r1,r2,r3,r4,r5,r1,r2,r3,r4,r5 ….</a:t>
            </a:r>
          </a:p>
          <a:p>
            <a:r>
              <a:rPr lang="en-US" altLang="nl-NL" sz="2000" dirty="0"/>
              <a:t>Special case 2</a:t>
            </a:r>
          </a:p>
          <a:p>
            <a:pPr lvl="1"/>
            <a:r>
              <a:rPr lang="en-US" altLang="nl-NL" sz="1800" dirty="0"/>
              <a:t>West EU (96%, Green) </a:t>
            </a:r>
          </a:p>
          <a:p>
            <a:pPr lvl="1"/>
            <a:r>
              <a:rPr lang="en-US" altLang="nl-NL" sz="1800" dirty="0"/>
              <a:t>North EU(1%, Blue) </a:t>
            </a:r>
          </a:p>
          <a:p>
            <a:pPr lvl="1"/>
            <a:r>
              <a:rPr lang="en-US" altLang="nl-NL" sz="1800" dirty="0"/>
              <a:t>East EU (1%, Red)</a:t>
            </a:r>
          </a:p>
          <a:p>
            <a:pPr lvl="1"/>
            <a:r>
              <a:rPr lang="en-US" altLang="nl-NL" sz="1800" dirty="0"/>
              <a:t>South EU (1%, Yellow)</a:t>
            </a:r>
          </a:p>
          <a:p>
            <a:pPr lvl="1"/>
            <a:r>
              <a:rPr lang="en-US" altLang="nl-NL" sz="1800" dirty="0"/>
              <a:t>Non EU (1%, Black)</a:t>
            </a:r>
          </a:p>
          <a:p>
            <a:r>
              <a:rPr lang="en-US" altLang="nl-NL" sz="2000" dirty="0"/>
              <a:t>Special case …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Questions</a:t>
            </a:r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0"/>
                <a:ext cx="7994650" cy="4673116"/>
              </a:xfrm>
            </p:spPr>
            <p:txBody>
              <a:bodyPr/>
              <a:lstStyle/>
              <a:p>
                <a:r>
                  <a:rPr lang="en-US" altLang="nl-NL" sz="2000" dirty="0"/>
                  <a:t>Map </a:t>
                </a:r>
                <a14:m>
                  <m:oMath xmlns:m="http://schemas.openxmlformats.org/officeDocument/2006/math"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nl-NL" sz="2000" dirty="0"/>
                  <a:t> of Eindhoven</a:t>
                </a:r>
              </a:p>
              <a:p>
                <a:r>
                  <a:rPr lang="en-US" altLang="nl-NL" sz="2000" dirty="0"/>
                  <a:t>Roughly 300,000 people</a:t>
                </a:r>
              </a:p>
              <a:p>
                <a:r>
                  <a:rPr lang="en-US" altLang="nl-NL" sz="2000" dirty="0"/>
                  <a:t>Split into </a:t>
                </a:r>
                <a14:m>
                  <m:oMath xmlns:m="http://schemas.openxmlformats.org/officeDocument/2006/math"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nl-NL" sz="2000" dirty="0"/>
                  <a:t> groups based on origin:</a:t>
                </a:r>
              </a:p>
              <a:p>
                <a:pPr lvl="1"/>
                <a:r>
                  <a:rPr lang="en-US" altLang="nl-NL" sz="1800" dirty="0"/>
                  <a:t>West EU (60%, Green) </a:t>
                </a:r>
              </a:p>
              <a:p>
                <a:pPr lvl="1"/>
                <a:r>
                  <a:rPr lang="en-US" altLang="nl-NL" sz="1800" dirty="0"/>
                  <a:t>North EU(15%, Blue) </a:t>
                </a:r>
              </a:p>
              <a:p>
                <a:pPr lvl="1"/>
                <a:r>
                  <a:rPr lang="en-US" altLang="nl-NL" sz="1800" dirty="0"/>
                  <a:t>East EU (10%, Red)</a:t>
                </a:r>
              </a:p>
              <a:p>
                <a:pPr lvl="1"/>
                <a:r>
                  <a:rPr lang="en-US" altLang="nl-NL" sz="1800" dirty="0"/>
                  <a:t>South EU (10%, Yellow)</a:t>
                </a:r>
              </a:p>
              <a:p>
                <a:pPr lvl="1"/>
                <a:r>
                  <a:rPr lang="en-US" altLang="nl-NL" sz="1800" dirty="0"/>
                  <a:t>Non EU (5%, Black)</a:t>
                </a:r>
              </a:p>
              <a:p>
                <a:r>
                  <a:rPr lang="en-US" altLang="nl-NL" sz="2000" dirty="0"/>
                  <a:t>Zoom level </a:t>
                </a:r>
                <a14:m>
                  <m:oMath xmlns:m="http://schemas.openxmlformats.org/officeDocument/2006/math"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nl-NL" sz="2000" dirty="0"/>
                  <a:t>. Zoom level increases/decreases with 10% </a:t>
                </a:r>
                <a:r>
                  <a:rPr lang="en-US" altLang="nl-NL" sz="2000"/>
                  <a:t>each level.</a:t>
                </a:r>
                <a:endParaRPr lang="en-US" altLang="nl-NL" sz="2000" dirty="0"/>
              </a:p>
            </p:txBody>
          </p:sp>
        </mc:Choice>
        <mc:Fallback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0"/>
                <a:ext cx="7994650" cy="4673116"/>
              </a:xfrm>
              <a:blipFill>
                <a:blip r:embed="rId2"/>
                <a:stretch>
                  <a:fillRect l="-1829" t="-1567" r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4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Data generation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/>
              <a:t>Randomly generated data</a:t>
            </a:r>
          </a:p>
          <a:p>
            <a:r>
              <a:rPr lang="en-US" altLang="nl-NL" sz="2000" dirty="0"/>
              <a:t>Placement of dots inside regions of the map</a:t>
            </a:r>
          </a:p>
          <a:p>
            <a:r>
              <a:rPr lang="en-US" altLang="nl-NL" sz="2000" dirty="0"/>
              <a:t>Regions with higher population density have higher priority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50139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Eindhoven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With proper aggregation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 definition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400" dirty="0"/>
              <a:t>Ratio of people per dot at zoom level.</a:t>
            </a:r>
          </a:p>
          <a:p>
            <a:pPr lvl="1"/>
            <a:r>
              <a:rPr lang="en-US" altLang="nl-NL" sz="2400" dirty="0"/>
              <a:t>Splitting of dots into groups.</a:t>
            </a:r>
          </a:p>
          <a:p>
            <a:pPr lvl="1"/>
            <a:r>
              <a:rPr lang="en-US" altLang="nl-NL" sz="2400" dirty="0"/>
              <a:t>Size/radius of the dots.</a:t>
            </a:r>
          </a:p>
          <a:p>
            <a:pPr lvl="1"/>
            <a:r>
              <a:rPr lang="en-US" altLang="nl-NL" sz="2400" dirty="0"/>
              <a:t>Location of the dots.</a:t>
            </a:r>
          </a:p>
          <a:p>
            <a:pPr lvl="1"/>
            <a:r>
              <a:rPr lang="en-US" altLang="nl-NL" sz="2400" dirty="0"/>
              <a:t>Color of the dots.</a:t>
            </a:r>
          </a:p>
        </p:txBody>
      </p:sp>
    </p:spTree>
    <p:extLst>
      <p:ext uri="{BB962C8B-B14F-4D97-AF65-F5344CB8AC3E}">
        <p14:creationId xmlns:p14="http://schemas.microsoft.com/office/powerpoint/2010/main" val="891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People per dot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828231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For better display, say we want the distance between each dot is at least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Then we would have at most (window width / 70 / zoom in level) * (window height / 70 / zoom in level)  = m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Let n = total number of people, then there would be roughly n / m people in each dot.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We round the number, for instance, 12,390 will become 10,000; 103 will become 100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We apply the rounded number to the aggregation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11869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Splitting dots into groups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400" dirty="0"/>
              <a:t>Recursive algorithm that splits region into 4 until the region has less or equal to the number of the group size.</a:t>
            </a:r>
          </a:p>
        </p:txBody>
      </p:sp>
    </p:spTree>
    <p:extLst>
      <p:ext uri="{BB962C8B-B14F-4D97-AF65-F5344CB8AC3E}">
        <p14:creationId xmlns:p14="http://schemas.microsoft.com/office/powerpoint/2010/main" val="1551914449"/>
      </p:ext>
    </p:extLst>
  </p:cSld>
  <p:clrMapOvr>
    <a:masterClrMapping/>
  </p:clrMapOvr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9859</TotalTime>
  <Words>747</Words>
  <Application>Microsoft Office PowerPoint</Application>
  <PresentationFormat>On-screen Show (4:3)</PresentationFormat>
  <Paragraphs>138</Paragraphs>
  <Slides>26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Cyan transparant</vt:lpstr>
      <vt:lpstr>Cyan photo</vt:lpstr>
      <vt:lpstr>Cyan bullets</vt:lpstr>
      <vt:lpstr>Aggregation on Dot map</vt:lpstr>
      <vt:lpstr>Content</vt:lpstr>
      <vt:lpstr>Introduction</vt:lpstr>
      <vt:lpstr>Data generation</vt:lpstr>
      <vt:lpstr>Eindhoven</vt:lpstr>
      <vt:lpstr>With proper aggregation</vt:lpstr>
      <vt:lpstr>Problem definition</vt:lpstr>
      <vt:lpstr>People per dot</vt:lpstr>
      <vt:lpstr>Splitting dots into groups</vt:lpstr>
      <vt:lpstr>Splitting dots into groups</vt:lpstr>
      <vt:lpstr>Size/radius of dots</vt:lpstr>
      <vt:lpstr>Location of dots</vt:lpstr>
      <vt:lpstr>Location of dots</vt:lpstr>
      <vt:lpstr>Location of dots</vt:lpstr>
      <vt:lpstr>Coloring dots</vt:lpstr>
      <vt:lpstr>Choosing color palette </vt:lpstr>
      <vt:lpstr>Choosing color palette</vt:lpstr>
      <vt:lpstr>Coloring dots</vt:lpstr>
      <vt:lpstr>Coloring dots</vt:lpstr>
      <vt:lpstr>Coloring dots</vt:lpstr>
      <vt:lpstr>Coloring dots</vt:lpstr>
      <vt:lpstr>Running time</vt:lpstr>
      <vt:lpstr>Demo</vt:lpstr>
      <vt:lpstr>Constraints</vt:lpstr>
      <vt:lpstr>Constraints</vt:lpstr>
      <vt:lpstr>Questions</vt:lpstr>
    </vt:vector>
  </TitlesOfParts>
  <Company>Technische Universiteit Eindhoven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Radu Alexandru</cp:lastModifiedBy>
  <cp:revision>274</cp:revision>
  <cp:lastPrinted>2016-10-14T10:51:05Z</cp:lastPrinted>
  <dcterms:created xsi:type="dcterms:W3CDTF">2008-12-10T10:17:51Z</dcterms:created>
  <dcterms:modified xsi:type="dcterms:W3CDTF">2017-10-25T15:20:21Z</dcterms:modified>
</cp:coreProperties>
</file>