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</p:sldMasterIdLst>
  <p:notesMasterIdLst>
    <p:notesMasterId r:id="rId30"/>
  </p:notesMasterIdLst>
  <p:handoutMasterIdLst>
    <p:handoutMasterId r:id="rId31"/>
  </p:handoutMasterIdLst>
  <p:sldIdLst>
    <p:sldId id="256" r:id="rId4"/>
    <p:sldId id="340" r:id="rId5"/>
    <p:sldId id="341" r:id="rId6"/>
    <p:sldId id="342" r:id="rId7"/>
    <p:sldId id="322" r:id="rId8"/>
    <p:sldId id="323" r:id="rId9"/>
    <p:sldId id="343" r:id="rId10"/>
    <p:sldId id="345" r:id="rId11"/>
    <p:sldId id="344" r:id="rId12"/>
    <p:sldId id="349" r:id="rId13"/>
    <p:sldId id="346" r:id="rId14"/>
    <p:sldId id="347" r:id="rId15"/>
    <p:sldId id="332" r:id="rId16"/>
    <p:sldId id="336" r:id="rId17"/>
    <p:sldId id="348" r:id="rId18"/>
    <p:sldId id="338" r:id="rId19"/>
    <p:sldId id="339" r:id="rId20"/>
    <p:sldId id="330" r:id="rId21"/>
    <p:sldId id="329" r:id="rId22"/>
    <p:sldId id="331" r:id="rId23"/>
    <p:sldId id="335" r:id="rId24"/>
    <p:sldId id="337" r:id="rId25"/>
    <p:sldId id="333" r:id="rId26"/>
    <p:sldId id="318" r:id="rId27"/>
    <p:sldId id="320" r:id="rId28"/>
    <p:sldId id="334" r:id="rId2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3249" autoAdjust="0"/>
  </p:normalViewPr>
  <p:slideViewPr>
    <p:cSldViewPr>
      <p:cViewPr varScale="1">
        <p:scale>
          <a:sx n="97" d="100"/>
          <a:sy n="97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B349-3306-4835-8087-D2B91E6436B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7307-8CEA-4A11-B443-BA873F7AC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9AAF0D-6212-4C47-9567-37AD00FE4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AAF0D-6212-4C47-9567-37AD00FE4AC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3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3D89821-F9BA-4796-9A01-4E86487AFBB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79535AD3-DB69-438F-B364-804ABD29FFB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to cy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268413"/>
            <a:ext cx="34845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00dpi cyaantranspar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88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869A1210-B3F1-48D0-BB11-813343C08DE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7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900E891-5A95-4D72-A627-65E40D5813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41EA8F-F199-4BA8-9187-2DC0456E81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00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32F4BE1-91EA-4A62-9C9A-FA69462F629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56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0204A9E-BFDA-4930-9915-9667FB3D209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60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3AF7A36-D70C-475C-86F4-9DC31C3F5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77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97B6C0-4454-44FD-AC0E-1D80CC5A4D5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970CBD2-752C-4583-94C1-86F96EE450D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796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86F62CB-38DF-4903-A1EA-2473723D2EB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986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C699E641-6A86-4DCB-9B72-C02A9F0956C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8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C570FA8-9EE4-40F0-AB55-950E0EADAAC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1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423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B59A4C16-C9B0-4EC5-83F0-494E3AFBFB6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0068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B7C741D-4FF2-4BC7-B994-BBFED66F90D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24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C18FFE8-E213-4720-993A-9ED0DF1379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53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00F5F6BB-A39C-4F56-B78A-158EE38F1B4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353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791B639-41A1-49ED-9E8D-1A4561B3923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302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4DA40F7-5E72-4CAE-9AF6-955E2A14D8F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0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103EDA18-848A-4275-ADFB-B75B49DACB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092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971FF9BB-EBE9-4C8A-97DB-AA4B90BB429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0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5283E205-6EAC-44AA-8DCB-4ED40053526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1463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151E367-B9D9-46DF-90B8-4DBE1C0F191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73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D917E3D3-1DAF-46E7-BF7F-87C785C1046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9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6576C345-3EEA-4239-8B32-641CE843092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308122D5-A04E-42A5-BD6E-1565CE236F6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6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9D294A5-81FB-4AC7-AF0F-C207F35E65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A367C8FB-5414-469A-B1E2-498482C49A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90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FEAD6691-C371-4C9B-B00C-1BABC57D0EC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PAGE </a:t>
            </a:r>
            <a:fld id="{2677195A-2C37-4983-93ED-4A4F6BE867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an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029" name="Picture 5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93051ED-01E6-49B0-A1C3-3C9E109098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1031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7772F4A3-B1DB-4928-8991-73C4E9EC3C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2055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yan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PAGE </a:t>
            </a:r>
            <a:fld id="{C2A87820-9704-4801-BC55-5E0C85FEE4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pic>
        <p:nvPicPr>
          <p:cNvPr id="3079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822950" cy="1470025"/>
          </a:xfrm>
        </p:spPr>
        <p:txBody>
          <a:bodyPr/>
          <a:lstStyle/>
          <a:p>
            <a:pPr eaLnBrk="1" hangingPunct="1"/>
            <a:r>
              <a:rPr lang="en-US" dirty="0"/>
              <a:t>Aggregation on Dot map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942" y="2600908"/>
            <a:ext cx="5113337" cy="1620180"/>
          </a:xfrm>
        </p:spPr>
        <p:txBody>
          <a:bodyPr/>
          <a:lstStyle/>
          <a:p>
            <a:pPr eaLnBrk="1" hangingPunct="1"/>
            <a:r>
              <a:rPr lang="en-US" dirty="0"/>
              <a:t>Group 7</a:t>
            </a:r>
          </a:p>
          <a:p>
            <a:pPr eaLnBrk="1" hangingPunct="1"/>
            <a:r>
              <a:rPr lang="en-US" dirty="0" err="1"/>
              <a:t>Jiaqi</a:t>
            </a:r>
            <a:r>
              <a:rPr lang="en-US" dirty="0"/>
              <a:t> Ni</a:t>
            </a:r>
          </a:p>
          <a:p>
            <a:pPr eaLnBrk="1" hangingPunct="1"/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 smtClean="0"/>
              <a:t>Petrova</a:t>
            </a:r>
            <a:endParaRPr lang="en-US" dirty="0"/>
          </a:p>
          <a:p>
            <a:pPr eaLnBrk="1" hangingPunct="1"/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 smtClean="0"/>
              <a:t>Stoica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Splitting dots into groups</a:t>
            </a:r>
            <a:endParaRPr lang="en-US" alt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1736812"/>
            <a:ext cx="5076564" cy="3402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21" y="5301208"/>
            <a:ext cx="694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1400" dirty="0" smtClean="0"/>
              <a:t>Number of dots of each cell need to reach the minimum percentage (20%) of the maximum number</a:t>
            </a:r>
            <a:endParaRPr lang="en-US" altLang="nl-NL" sz="1400" dirty="0"/>
          </a:p>
        </p:txBody>
      </p:sp>
    </p:spTree>
    <p:extLst>
      <p:ext uri="{BB962C8B-B14F-4D97-AF65-F5344CB8AC3E}">
        <p14:creationId xmlns:p14="http://schemas.microsoft.com/office/powerpoint/2010/main" val="31187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Size/radius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display, we want the distance between each dot is at least, say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Then we would have the radius of the dot =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min(window width, window height) / 70 / zoom in level / 5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	5 is here for some distance between other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Zoom in level 1 means each dot = 1 person.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1800" dirty="0"/>
              <a:t>For better visibility, we give a minimum radius of the dot, for instance 4</a:t>
            </a:r>
            <a:r>
              <a:rPr lang="en-US" altLang="nl-NL" sz="1800" dirty="0" smtClean="0"/>
              <a:t>.</a:t>
            </a:r>
            <a:endParaRPr lang="en-US" altLang="nl-NL" sz="2800" dirty="0"/>
          </a:p>
        </p:txBody>
      </p:sp>
    </p:spTree>
    <p:extLst>
      <p:ext uri="{BB962C8B-B14F-4D97-AF65-F5344CB8AC3E}">
        <p14:creationId xmlns:p14="http://schemas.microsoft.com/office/powerpoint/2010/main" val="24604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 smtClean="0"/>
              <a:t>Location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 smtClean="0"/>
              <a:t>Overlapping solution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148754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400" dirty="0"/>
              <a:t>Where to place the </a:t>
            </a:r>
            <a:r>
              <a:rPr lang="en-US" altLang="nl-NL" sz="2400" dirty="0" smtClean="0"/>
              <a:t>dot.</a:t>
            </a:r>
            <a:endParaRPr lang="en-US" altLang="nl-NL" sz="2400" dirty="0"/>
          </a:p>
          <a:p>
            <a:pPr lvl="2"/>
            <a:r>
              <a:rPr lang="en-US" altLang="nl-NL" sz="2400" dirty="0">
                <a:solidFill>
                  <a:schemeClr val="accent6"/>
                </a:solidFill>
              </a:rPr>
              <a:t>Choose the middle dot’s position</a:t>
            </a:r>
          </a:p>
          <a:p>
            <a:pPr lvl="3"/>
            <a:r>
              <a:rPr lang="en-US" altLang="nl-NL" sz="1600" dirty="0">
                <a:solidFill>
                  <a:schemeClr val="accent6"/>
                </a:solidFill>
              </a:rPr>
              <a:t>Dots are stored in a list</a:t>
            </a:r>
          </a:p>
          <a:p>
            <a:pPr lvl="2"/>
            <a:r>
              <a:rPr lang="en-US" altLang="nl-NL" sz="2400" dirty="0"/>
              <a:t>Average of all chosen dots’ positions</a:t>
            </a:r>
          </a:p>
        </p:txBody>
      </p:sp>
    </p:spTree>
    <p:extLst>
      <p:ext uri="{BB962C8B-B14F-4D97-AF65-F5344CB8AC3E}">
        <p14:creationId xmlns:p14="http://schemas.microsoft.com/office/powerpoint/2010/main" val="118184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Location of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Solve </a:t>
            </a:r>
            <a:r>
              <a:rPr lang="en-US" altLang="zh-CN" sz="2800" dirty="0"/>
              <a:t>the overlapping</a:t>
            </a:r>
            <a:endParaRPr lang="en-US" altLang="nl-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17" y="2920619"/>
            <a:ext cx="4831051" cy="14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Coloring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 smtClean="0"/>
              <a:t>Choosing color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400" dirty="0" smtClean="0"/>
              <a:t>Several solutions depending on ratios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23496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Choosing color palette </a:t>
            </a:r>
            <a:endParaRPr lang="en-US" alt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400" dirty="0"/>
                  <a:t>Color of the dot</a:t>
                </a:r>
                <a:r>
                  <a:rPr lang="ro-RO" altLang="nl-NL" sz="2400" dirty="0"/>
                  <a:t> – Solution</a:t>
                </a:r>
              </a:p>
              <a:p>
                <a:pPr lvl="2"/>
                <a:r>
                  <a:rPr lang="ro-RO" altLang="nl-NL" sz="2400" dirty="0"/>
                  <a:t>Use a rainbow palette</a:t>
                </a:r>
              </a:p>
              <a:p>
                <a:pPr lvl="2"/>
                <a:r>
                  <a:rPr lang="ro-RO" altLang="nl-NL" sz="2400" dirty="0"/>
                  <a:t>Nr of categories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o-RO" altLang="nl-NL" sz="2400" dirty="0"/>
              </a:p>
              <a:p>
                <a:pPr lvl="2"/>
                <a:r>
                  <a:rPr lang="ro-RO" altLang="nl-NL" sz="2400" dirty="0"/>
                  <a:t>For each category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o-RO" altLang="nl-NL" sz="2400" dirty="0"/>
                  <a:t> </a:t>
                </a:r>
                <a14:m>
                  <m:oMath xmlns:m="http://schemas.openxmlformats.org/officeDocument/2006/math">
                    <m:r>
                      <a:rPr lang="ro-RO" altLang="nl-N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ro-RO" altLang="nl-NL" sz="2400" dirty="0"/>
                  <a:t> 1 color =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altLang="nl-NL" sz="2400" dirty="0"/>
                  <a:t>different colors.</a:t>
                </a:r>
              </a:p>
              <a:p>
                <a:pPr lvl="2"/>
                <a:r>
                  <a:rPr lang="ro-RO" altLang="nl-NL" sz="2400" dirty="0"/>
                  <a:t>Calculate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altLang="nl-NL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o-RO" altLang="nl-NL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ro-RO" altLang="nl-NL" sz="2400" dirty="0"/>
                  <a:t>.</a:t>
                </a:r>
              </a:p>
              <a:p>
                <a:pPr lvl="2"/>
                <a:r>
                  <a:rPr lang="ro-RO" altLang="nl-NL" sz="2400" dirty="0"/>
                  <a:t>For category </a:t>
                </a:r>
                <a14:m>
                  <m:oMath xmlns:m="http://schemas.openxmlformats.org/officeDocument/2006/math"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 the color </a:t>
                </a:r>
                <a14:m>
                  <m:oMath xmlns:m="http://schemas.openxmlformats.org/officeDocument/2006/math">
                    <m:r>
                      <a:rPr lang="ro-RO" altLang="nl-NL" sz="24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o-RO" altLang="nl-NL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altLang="nl-NL" sz="2400" dirty="0"/>
                  <a:t>, </a:t>
                </a:r>
              </a:p>
              <a:p>
                <a:pPr marL="1549400" lvl="5" indent="0">
                  <a:buNone/>
                </a:pPr>
                <a:r>
                  <a:rPr lang="ro-RO" altLang="nl-NL" sz="2400" dirty="0"/>
                  <a:t>			where </a:t>
                </a:r>
                <a14:m>
                  <m:oMath xmlns:m="http://schemas.openxmlformats.org/officeDocument/2006/math"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𝒓𝒂𝒕𝒊𝒐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ro-RO" altLang="nl-NL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nl-NL" sz="2400" dirty="0"/>
              </a:p>
            </p:txBody>
          </p:sp>
        </mc:Choice>
        <mc:Fallback>
          <p:sp>
            <p:nvSpPr>
              <p:cNvPr id="6656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 rotWithShape="0">
                <a:blip r:embed="rId2"/>
                <a:stretch>
                  <a:fillRect t="-3927" r="-1753" b="-4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D054822-F023-4BCD-A593-E1581C64B4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08820"/>
            <a:ext cx="1383815" cy="7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Choosing color palette</a:t>
            </a:r>
            <a:endParaRPr lang="en-US" alt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CFBED3-52AC-4324-8B97-07BDE21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924944"/>
            <a:ext cx="1504114" cy="170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5280423E-75A5-4B51-B75D-7AC85226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</p:spPr>
            <p:txBody>
              <a:bodyPr/>
              <a:lstStyle/>
              <a:p>
                <a:pPr lvl="1"/>
                <a:r>
                  <a:rPr lang="en-US" altLang="nl-NL" sz="2800" dirty="0"/>
                  <a:t>Color of the dot</a:t>
                </a:r>
                <a:r>
                  <a:rPr lang="ro-RO" altLang="nl-NL" sz="2800" dirty="0"/>
                  <a:t> – Example</a:t>
                </a:r>
              </a:p>
              <a:p>
                <a:pPr lvl="2"/>
                <a:r>
                  <a:rPr lang="ro-RO" altLang="nl-NL" sz="2800" dirty="0"/>
                  <a:t>For </a:t>
                </a:r>
                <a14:m>
                  <m:oMath xmlns:m="http://schemas.openxmlformats.org/officeDocument/2006/math"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nl-NL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altLang="nl-NL" sz="2800" dirty="0"/>
                  <a:t> categories: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280423E-75A5-4B51-B75D-7AC85226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600201"/>
                <a:ext cx="7994650" cy="2332855"/>
              </a:xfrm>
              <a:blipFill>
                <a:blip r:embed="rId3"/>
                <a:stretch>
                  <a:fillRect t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</a:t>
            </a:r>
            <a:r>
              <a:rPr lang="en-US" altLang="nl-NL" sz="2800" dirty="0" smtClean="0"/>
              <a:t>olution </a:t>
            </a:r>
            <a:r>
              <a:rPr lang="en-US" altLang="nl-NL" sz="2800" dirty="0"/>
              <a:t>1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</a:t>
            </a:r>
            <a:r>
              <a:rPr lang="en-US" altLang="nl-NL" sz="1800" dirty="0"/>
              <a:t>	</a:t>
            </a:r>
          </a:p>
          <a:p>
            <a:pPr lvl="2"/>
            <a:r>
              <a:rPr lang="en-US" altLang="nl-NL" sz="1800" dirty="0"/>
              <a:t>20% blue		</a:t>
            </a:r>
          </a:p>
          <a:p>
            <a:pPr lvl="2"/>
            <a:r>
              <a:rPr lang="en-US" altLang="nl-NL" sz="1800" dirty="0"/>
              <a:t>10% red		</a:t>
            </a:r>
          </a:p>
          <a:p>
            <a:pPr lvl="2"/>
            <a:r>
              <a:rPr lang="en-US" altLang="nl-NL" sz="1800" dirty="0"/>
              <a:t>10% yellow	</a:t>
            </a:r>
          </a:p>
          <a:p>
            <a:pPr lvl="2"/>
            <a:r>
              <a:rPr lang="en-US" altLang="nl-NL" sz="1800" dirty="0"/>
              <a:t>10% black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Solution 2</a:t>
            </a:r>
            <a:endParaRPr lang="en-US" altLang="nl-NL" sz="2800" dirty="0"/>
          </a:p>
          <a:p>
            <a:pPr lvl="2"/>
            <a:r>
              <a:rPr lang="en-US" altLang="nl-NL" sz="1800" dirty="0"/>
              <a:t>50% green	/ 60% green</a:t>
            </a:r>
          </a:p>
          <a:p>
            <a:pPr lvl="2"/>
            <a:r>
              <a:rPr lang="en-US" altLang="nl-NL" sz="1800" dirty="0"/>
              <a:t>20% blue		/15% blue</a:t>
            </a:r>
          </a:p>
          <a:p>
            <a:pPr lvl="2"/>
            <a:r>
              <a:rPr lang="en-US" altLang="nl-NL" sz="1800" dirty="0"/>
              <a:t>10% red		/10% red</a:t>
            </a:r>
          </a:p>
          <a:p>
            <a:pPr lvl="2"/>
            <a:r>
              <a:rPr lang="en-US" altLang="nl-NL" sz="1800" dirty="0"/>
              <a:t>10% yellow	/10%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</a:t>
            </a:r>
            <a:r>
              <a:rPr lang="en-US" altLang="nl-NL" dirty="0" smtClean="0"/>
              <a:t>ontent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r>
              <a:rPr lang="en-US" altLang="nl-NL" sz="2000" dirty="0" smtClean="0"/>
              <a:t>Introduction</a:t>
            </a:r>
          </a:p>
          <a:p>
            <a:pPr lvl="1"/>
            <a:r>
              <a:rPr lang="en-US" altLang="nl-NL" sz="1800" smtClean="0"/>
              <a:t>Data generation</a:t>
            </a:r>
            <a:endParaRPr lang="en-US" altLang="nl-NL" sz="1600" dirty="0"/>
          </a:p>
          <a:p>
            <a:r>
              <a:rPr lang="en-US" altLang="nl-NL" sz="2000" dirty="0"/>
              <a:t>Problem </a:t>
            </a:r>
            <a:r>
              <a:rPr lang="en-US" altLang="nl-NL" sz="2000" dirty="0" smtClean="0"/>
              <a:t>definition</a:t>
            </a:r>
          </a:p>
          <a:p>
            <a:r>
              <a:rPr lang="en-US" altLang="nl-NL" sz="2000" dirty="0" smtClean="0"/>
              <a:t>Proposal </a:t>
            </a:r>
            <a:r>
              <a:rPr lang="en-US" altLang="nl-NL" sz="2000" dirty="0"/>
              <a:t>solutions</a:t>
            </a:r>
          </a:p>
          <a:p>
            <a:r>
              <a:rPr lang="en-US" altLang="nl-NL" sz="2000" dirty="0" smtClean="0"/>
              <a:t>Constraints</a:t>
            </a:r>
            <a:endParaRPr lang="en-US" altLang="nl-NL" sz="2000" dirty="0"/>
          </a:p>
        </p:txBody>
      </p:sp>
    </p:spTree>
    <p:extLst>
      <p:ext uri="{BB962C8B-B14F-4D97-AF65-F5344CB8AC3E}">
        <p14:creationId xmlns:p14="http://schemas.microsoft.com/office/powerpoint/2010/main" val="314324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Coloring dots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 smtClean="0"/>
              <a:t>Solution </a:t>
            </a:r>
            <a:r>
              <a:rPr lang="en-US" altLang="nl-NL" sz="2800" dirty="0"/>
              <a:t>3 (implemented)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/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Coloring dots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2332855"/>
          </a:xfrm>
        </p:spPr>
        <p:txBody>
          <a:bodyPr/>
          <a:lstStyle/>
          <a:p>
            <a:pPr lvl="1"/>
            <a:r>
              <a:rPr lang="en-US" altLang="nl-NL" sz="2800" dirty="0"/>
              <a:t>S</a:t>
            </a:r>
            <a:r>
              <a:rPr lang="en-US" altLang="nl-NL" sz="2800" dirty="0" smtClean="0"/>
              <a:t>olution </a:t>
            </a:r>
            <a:r>
              <a:rPr lang="en-US" altLang="nl-NL" sz="2800" dirty="0"/>
              <a:t>4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50% green	/ root 60% green</a:t>
            </a:r>
          </a:p>
          <a:p>
            <a:pPr lvl="2"/>
            <a:r>
              <a:rPr lang="en-US" altLang="nl-NL" sz="1800" dirty="0"/>
              <a:t>20% blue		/ root 15% blue</a:t>
            </a:r>
          </a:p>
          <a:p>
            <a:pPr lvl="2"/>
            <a:r>
              <a:rPr lang="en-US" altLang="nl-NL" sz="1800" dirty="0"/>
              <a:t>10% red		/ root 10% red</a:t>
            </a:r>
          </a:p>
          <a:p>
            <a:pPr lvl="2"/>
            <a:r>
              <a:rPr lang="en-US" altLang="nl-NL" sz="1800" dirty="0"/>
              <a:t>10% yellow	/ root 10% yellow</a:t>
            </a:r>
          </a:p>
          <a:p>
            <a:pPr lvl="2"/>
            <a:r>
              <a:rPr lang="en-US" altLang="nl-NL" sz="1800" dirty="0">
                <a:solidFill>
                  <a:srgbClr val="FF0000"/>
                </a:solidFill>
              </a:rPr>
              <a:t>10% black	/ root 5%black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4113076"/>
            <a:ext cx="3312368" cy="22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Running time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025044"/>
          </a:xfrm>
        </p:spPr>
        <p:txBody>
          <a:bodyPr/>
          <a:lstStyle/>
          <a:p>
            <a:pPr lvl="1"/>
            <a:r>
              <a:rPr lang="en-US" altLang="nl-NL" sz="2800" dirty="0"/>
              <a:t>Radius of the dot  = O(1)</a:t>
            </a:r>
          </a:p>
          <a:p>
            <a:pPr lvl="1"/>
            <a:r>
              <a:rPr lang="en-US" altLang="nl-NL" sz="2800" dirty="0"/>
              <a:t>How many people = 1 dot = O(1)</a:t>
            </a:r>
          </a:p>
          <a:p>
            <a:pPr lvl="1"/>
            <a:r>
              <a:rPr lang="en-US" altLang="nl-NL" sz="2800" dirty="0"/>
              <a:t>Where to place the dot = O(n)</a:t>
            </a:r>
          </a:p>
          <a:p>
            <a:pPr lvl="2"/>
            <a:r>
              <a:rPr lang="en-US" altLang="nl-NL" sz="1800" dirty="0"/>
              <a:t>Choose the middle point (O(1) </a:t>
            </a:r>
            <a:r>
              <a:rPr lang="zh-CN" altLang="en-US" sz="1800" dirty="0"/>
              <a:t>* </a:t>
            </a:r>
            <a:r>
              <a:rPr lang="en-US" altLang="zh-CN" sz="1800" dirty="0"/>
              <a:t>n</a:t>
            </a:r>
            <a:r>
              <a:rPr lang="en-US" altLang="nl-NL" sz="1800" dirty="0"/>
              <a:t>)</a:t>
            </a:r>
          </a:p>
          <a:p>
            <a:pPr lvl="2"/>
            <a:r>
              <a:rPr lang="en-US" altLang="nl-NL" sz="1800" dirty="0"/>
              <a:t>Solve the overlap (O(n))</a:t>
            </a:r>
            <a:endParaRPr lang="en-US" altLang="nl-NL" sz="1800" dirty="0">
              <a:solidFill>
                <a:srgbClr val="FF0000"/>
              </a:solidFill>
            </a:endParaRPr>
          </a:p>
          <a:p>
            <a:pPr lvl="1"/>
            <a:r>
              <a:rPr lang="en-US" altLang="nl-NL" sz="2800" dirty="0"/>
              <a:t>Color of the dot = O(n)</a:t>
            </a:r>
          </a:p>
          <a:p>
            <a:pPr lvl="2"/>
            <a:r>
              <a:rPr lang="en-US" altLang="nl-NL" sz="1800" dirty="0"/>
              <a:t>Solution 3 (O(n))</a:t>
            </a:r>
          </a:p>
          <a:p>
            <a:pPr lvl="1"/>
            <a:r>
              <a:rPr lang="en-US" altLang="nl-NL" sz="2800" dirty="0"/>
              <a:t>Total running time = O(n^</a:t>
            </a:r>
            <a:r>
              <a:rPr lang="en-US" altLang="zh-CN" sz="2800" dirty="0"/>
              <a:t>2</a:t>
            </a:r>
            <a:r>
              <a:rPr lang="en-US" altLang="nl-NL" sz="2800" dirty="0"/>
              <a:t>)</a:t>
            </a:r>
          </a:p>
          <a:p>
            <a:pPr lvl="2"/>
            <a:r>
              <a:rPr lang="en-US" altLang="nl-NL" sz="1800" dirty="0"/>
              <a:t>n = total number of people</a:t>
            </a:r>
          </a:p>
          <a:p>
            <a:pPr lvl="2"/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86891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152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349079"/>
          </a:xfrm>
        </p:spPr>
        <p:txBody>
          <a:bodyPr/>
          <a:lstStyle/>
          <a:p>
            <a:r>
              <a:rPr lang="en-US" altLang="nl-NL" sz="2000" dirty="0"/>
              <a:t>Data generation is slow O(N), where N = total number of people.</a:t>
            </a:r>
          </a:p>
          <a:p>
            <a:pPr lvl="1"/>
            <a:r>
              <a:rPr lang="en-US" altLang="nl-NL" sz="1800" dirty="0"/>
              <a:t>One time only, as long as the data.txt is not deleted.</a:t>
            </a:r>
          </a:p>
          <a:p>
            <a:r>
              <a:rPr lang="en-US" altLang="nl-NL" sz="2000" dirty="0"/>
              <a:t>Aggregation algorithm’s worst case Running time is O(N^3), where N = total number of people.</a:t>
            </a:r>
          </a:p>
          <a:p>
            <a:pPr lvl="1"/>
            <a:r>
              <a:rPr lang="en-US" altLang="nl-NL" sz="1800" dirty="0"/>
              <a:t>Each time when the proposition (number of people to 1 dot) changes.</a:t>
            </a:r>
          </a:p>
        </p:txBody>
      </p:sp>
    </p:spTree>
    <p:extLst>
      <p:ext uri="{BB962C8B-B14F-4D97-AF65-F5344CB8AC3E}">
        <p14:creationId xmlns:p14="http://schemas.microsoft.com/office/powerpoint/2010/main" val="21684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Constraints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376772"/>
            <a:ext cx="7994650" cy="5481228"/>
          </a:xfrm>
        </p:spPr>
        <p:txBody>
          <a:bodyPr/>
          <a:lstStyle/>
          <a:p>
            <a:r>
              <a:rPr lang="en-US" altLang="nl-NL" sz="2000" dirty="0"/>
              <a:t>Special case 1</a:t>
            </a:r>
          </a:p>
          <a:p>
            <a:pPr lvl="1"/>
            <a:r>
              <a:rPr lang="en-US" altLang="nl-NL" sz="1800" dirty="0"/>
              <a:t>West EU (20%, Green) </a:t>
            </a:r>
          </a:p>
          <a:p>
            <a:pPr lvl="1"/>
            <a:r>
              <a:rPr lang="en-US" altLang="nl-NL" sz="1800" dirty="0"/>
              <a:t>North EU(20%, Blue) </a:t>
            </a:r>
          </a:p>
          <a:p>
            <a:pPr lvl="1"/>
            <a:r>
              <a:rPr lang="en-US" altLang="nl-NL" sz="1800" dirty="0"/>
              <a:t>East EU (20%, Red)</a:t>
            </a:r>
          </a:p>
          <a:p>
            <a:pPr lvl="1"/>
            <a:r>
              <a:rPr lang="en-US" altLang="nl-NL" sz="1800" dirty="0"/>
              <a:t>South EU (20%, Yellow)</a:t>
            </a:r>
          </a:p>
          <a:p>
            <a:pPr lvl="1"/>
            <a:r>
              <a:rPr lang="en-US" altLang="nl-NL" sz="1800" dirty="0"/>
              <a:t>Non EU (20%, Black)</a:t>
            </a:r>
          </a:p>
          <a:p>
            <a:pPr lvl="2"/>
            <a:r>
              <a:rPr lang="en-US" altLang="nl-NL" sz="1800" dirty="0"/>
              <a:t>people are distributed like this:</a:t>
            </a:r>
          </a:p>
          <a:p>
            <a:pPr lvl="2"/>
            <a:r>
              <a:rPr lang="en-US" altLang="nl-NL" sz="1800" dirty="0"/>
              <a:t>r1,r2,r3,r4,r5,r1,r2,r3,r4,r5 ….</a:t>
            </a:r>
          </a:p>
          <a:p>
            <a:r>
              <a:rPr lang="en-US" altLang="nl-NL" sz="2000" dirty="0"/>
              <a:t>Special case 2</a:t>
            </a:r>
          </a:p>
          <a:p>
            <a:pPr lvl="1"/>
            <a:r>
              <a:rPr lang="en-US" altLang="nl-NL" sz="1800" dirty="0"/>
              <a:t>West EU (96%, Green) </a:t>
            </a:r>
          </a:p>
          <a:p>
            <a:pPr lvl="1"/>
            <a:r>
              <a:rPr lang="en-US" altLang="nl-NL" sz="1800" dirty="0"/>
              <a:t>North EU(1%, Blue) </a:t>
            </a:r>
          </a:p>
          <a:p>
            <a:pPr lvl="1"/>
            <a:r>
              <a:rPr lang="en-US" altLang="nl-NL" sz="1800" dirty="0"/>
              <a:t>East EU (1%, Red)</a:t>
            </a:r>
          </a:p>
          <a:p>
            <a:pPr lvl="1"/>
            <a:r>
              <a:rPr lang="en-US" altLang="nl-NL" sz="1800" dirty="0"/>
              <a:t>South EU (1%, Yellow)</a:t>
            </a:r>
          </a:p>
          <a:p>
            <a:pPr lvl="1"/>
            <a:r>
              <a:rPr lang="en-US" altLang="nl-NL" sz="1800" dirty="0"/>
              <a:t>Non EU (1%, Black)</a:t>
            </a:r>
          </a:p>
          <a:p>
            <a:r>
              <a:rPr lang="en-US" altLang="nl-NL" sz="2000" dirty="0"/>
              <a:t>Special case …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3000599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Questions</a:t>
            </a:r>
          </a:p>
        </p:txBody>
      </p:sp>
      <p:pic>
        <p:nvPicPr>
          <p:cNvPr id="1026" name="Picture 2" descr="Afbeeldingsresultaat voor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312876"/>
            <a:ext cx="4536504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9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Introduction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Map of Eindhoven</a:t>
            </a:r>
          </a:p>
          <a:p>
            <a:r>
              <a:rPr lang="en-US" altLang="nl-NL" sz="2000" dirty="0" smtClean="0"/>
              <a:t>Roughly 300,000 people</a:t>
            </a:r>
          </a:p>
          <a:p>
            <a:r>
              <a:rPr lang="en-US" altLang="nl-NL" sz="2000" dirty="0" smtClean="0"/>
              <a:t>Split into 5 groups based on origin:</a:t>
            </a:r>
            <a:endParaRPr lang="en-US" altLang="nl-NL" sz="2000" dirty="0"/>
          </a:p>
          <a:p>
            <a:pPr lvl="1"/>
            <a:r>
              <a:rPr lang="en-US" altLang="nl-NL" sz="1800" dirty="0"/>
              <a:t>West EU (60%, Green) </a:t>
            </a:r>
          </a:p>
          <a:p>
            <a:pPr lvl="1"/>
            <a:r>
              <a:rPr lang="en-US" altLang="nl-NL" sz="1800" dirty="0"/>
              <a:t>North EU(15%, Blue) </a:t>
            </a:r>
          </a:p>
          <a:p>
            <a:pPr lvl="1"/>
            <a:r>
              <a:rPr lang="en-US" altLang="nl-NL" sz="1800" dirty="0"/>
              <a:t>East EU (10%, Red)</a:t>
            </a:r>
          </a:p>
          <a:p>
            <a:pPr lvl="1"/>
            <a:r>
              <a:rPr lang="en-US" altLang="nl-NL" sz="1800" dirty="0"/>
              <a:t>South EU (10%, Yellow)</a:t>
            </a:r>
          </a:p>
          <a:p>
            <a:pPr lvl="1"/>
            <a:r>
              <a:rPr lang="en-US" altLang="nl-NL" sz="1800" dirty="0"/>
              <a:t>Non EU (5%, Black)</a:t>
            </a:r>
          </a:p>
        </p:txBody>
      </p:sp>
    </p:spTree>
    <p:extLst>
      <p:ext uri="{BB962C8B-B14F-4D97-AF65-F5344CB8AC3E}">
        <p14:creationId xmlns:p14="http://schemas.microsoft.com/office/powerpoint/2010/main" val="538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Data generation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673116"/>
          </a:xfrm>
        </p:spPr>
        <p:txBody>
          <a:bodyPr/>
          <a:lstStyle/>
          <a:p>
            <a:r>
              <a:rPr lang="en-US" altLang="nl-NL" sz="2000" dirty="0" smtClean="0"/>
              <a:t>Randomly generated data</a:t>
            </a:r>
          </a:p>
          <a:p>
            <a:r>
              <a:rPr lang="en-US" altLang="nl-NL" sz="2000" dirty="0" smtClean="0"/>
              <a:t>Placement of dots inside regions of the map</a:t>
            </a:r>
          </a:p>
          <a:p>
            <a:r>
              <a:rPr lang="en-US" altLang="nl-NL" sz="2000" dirty="0" smtClean="0"/>
              <a:t>Regions with higher population density have higher priority</a:t>
            </a:r>
            <a:endParaRPr lang="en-US" altLang="nl-NL" sz="1800" dirty="0"/>
          </a:p>
        </p:txBody>
      </p:sp>
    </p:spTree>
    <p:extLst>
      <p:ext uri="{BB962C8B-B14F-4D97-AF65-F5344CB8AC3E}">
        <p14:creationId xmlns:p14="http://schemas.microsoft.com/office/powerpoint/2010/main" val="150139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Eindhoven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804756" cy="45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3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With proper aggregation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58" y="1304764"/>
            <a:ext cx="686482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Problem definition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/>
              <a:t>Ratio of people per dot at zoom level</a:t>
            </a:r>
            <a:r>
              <a:rPr lang="en-US" altLang="nl-NL" sz="2400" dirty="0" smtClean="0"/>
              <a:t>.</a:t>
            </a:r>
          </a:p>
          <a:p>
            <a:pPr lvl="1"/>
            <a:r>
              <a:rPr lang="en-US" altLang="nl-NL" sz="2400" dirty="0" smtClean="0"/>
              <a:t>Splitting of dots into groups.</a:t>
            </a:r>
          </a:p>
          <a:p>
            <a:pPr lvl="1"/>
            <a:r>
              <a:rPr lang="en-US" altLang="nl-NL" sz="2400" dirty="0" smtClean="0"/>
              <a:t>Size/radius of the dots.</a:t>
            </a:r>
          </a:p>
          <a:p>
            <a:pPr lvl="1"/>
            <a:r>
              <a:rPr lang="en-US" altLang="nl-NL" sz="2400" dirty="0" smtClean="0"/>
              <a:t>Location of the dots.</a:t>
            </a:r>
          </a:p>
          <a:p>
            <a:pPr lvl="1"/>
            <a:r>
              <a:rPr lang="en-US" altLang="nl-NL" sz="2400" dirty="0" smtClean="0"/>
              <a:t>Color of the dots.</a:t>
            </a:r>
            <a:endParaRPr lang="en-US" altLang="nl-NL" sz="2400" dirty="0"/>
          </a:p>
        </p:txBody>
      </p:sp>
    </p:spTree>
    <p:extLst>
      <p:ext uri="{BB962C8B-B14F-4D97-AF65-F5344CB8AC3E}">
        <p14:creationId xmlns:p14="http://schemas.microsoft.com/office/powerpoint/2010/main" val="891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People per dot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282310" cy="4601107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For better display, say we want the distance between each dot is at least 70 pixels.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Then we would have at most (window width / 70 / zoom in level) * (window height / 70 / zoom in level)  = m dots.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Let n = total number of people, then there would be roughly n / m people in each dot.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round the number, for instance, 12,390 will become 10,000; 103 will become 100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nl-NL" sz="2000" dirty="0"/>
              <a:t>We apply the rounded number to the aggregation algorithm</a:t>
            </a:r>
            <a:r>
              <a:rPr lang="en-US" altLang="nl-NL" sz="2000" dirty="0" smtClean="0"/>
              <a:t>.</a:t>
            </a:r>
            <a:endParaRPr lang="en-US" altLang="nl-NL" sz="2000" dirty="0"/>
          </a:p>
        </p:txBody>
      </p:sp>
    </p:spTree>
    <p:extLst>
      <p:ext uri="{BB962C8B-B14F-4D97-AF65-F5344CB8AC3E}">
        <p14:creationId xmlns:p14="http://schemas.microsoft.com/office/powerpoint/2010/main" val="11869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Splitting dots into groups</a:t>
            </a:r>
            <a:endParaRPr lang="en-US" altLang="nl-NL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994650" cy="4601107"/>
          </a:xfrm>
        </p:spPr>
        <p:txBody>
          <a:bodyPr/>
          <a:lstStyle/>
          <a:p>
            <a:pPr lvl="1"/>
            <a:r>
              <a:rPr lang="en-US" altLang="nl-NL" sz="2400" dirty="0" smtClean="0"/>
              <a:t>Recursive algorithm that splits region into 4</a:t>
            </a:r>
            <a:r>
              <a:rPr lang="en-US" altLang="nl-NL" sz="2400" dirty="0"/>
              <a:t> </a:t>
            </a:r>
            <a:r>
              <a:rPr lang="en-US" altLang="nl-NL" sz="2400" dirty="0" smtClean="0"/>
              <a:t>until the region has less or equal to the number of the group size.</a:t>
            </a:r>
          </a:p>
        </p:txBody>
      </p:sp>
    </p:spTree>
    <p:extLst>
      <p:ext uri="{BB962C8B-B14F-4D97-AF65-F5344CB8AC3E}">
        <p14:creationId xmlns:p14="http://schemas.microsoft.com/office/powerpoint/2010/main" val="1551914449"/>
      </p:ext>
    </p:extLst>
  </p:cSld>
  <p:clrMapOvr>
    <a:masterClrMapping/>
  </p:clrMapOvr>
</p:sld>
</file>

<file path=ppt/theme/theme1.xml><?xml version="1.0" encoding="utf-8"?>
<a:theme xmlns:a="http://schemas.openxmlformats.org/drawingml/2006/main" name="Cyan transparant">
  <a:themeElements>
    <a:clrScheme name="Cyan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yan photo">
  <a:themeElements>
    <a:clrScheme name="Cyan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yan bullets">
  <a:themeElements>
    <a:clrScheme name="Cyan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Cyan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yan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cyan</Template>
  <TotalTime>9855</TotalTime>
  <Words>652</Words>
  <Application>Microsoft Office PowerPoint</Application>
  <PresentationFormat>On-screen Show (4:3)</PresentationFormat>
  <Paragraphs>137</Paragraphs>
  <Slides>26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Cyan transparant</vt:lpstr>
      <vt:lpstr>Cyan photo</vt:lpstr>
      <vt:lpstr>Cyan bullets</vt:lpstr>
      <vt:lpstr>Aggregation on Dot map</vt:lpstr>
      <vt:lpstr>Content</vt:lpstr>
      <vt:lpstr>Introduction</vt:lpstr>
      <vt:lpstr>Data generation</vt:lpstr>
      <vt:lpstr>Eindhoven</vt:lpstr>
      <vt:lpstr>With proper aggregation</vt:lpstr>
      <vt:lpstr>Problem definition</vt:lpstr>
      <vt:lpstr>People per dot</vt:lpstr>
      <vt:lpstr>Splitting dots into groups</vt:lpstr>
      <vt:lpstr>Splitting dots into groups</vt:lpstr>
      <vt:lpstr>Size/radius of dots</vt:lpstr>
      <vt:lpstr>Location of dots</vt:lpstr>
      <vt:lpstr>Location of dots</vt:lpstr>
      <vt:lpstr>Location of dots</vt:lpstr>
      <vt:lpstr>Coloring dots</vt:lpstr>
      <vt:lpstr>Choosing color palette </vt:lpstr>
      <vt:lpstr>Choosing color palette</vt:lpstr>
      <vt:lpstr>Coloring dots</vt:lpstr>
      <vt:lpstr>Coloring dots</vt:lpstr>
      <vt:lpstr>Coloring dots</vt:lpstr>
      <vt:lpstr>Coloring dots</vt:lpstr>
      <vt:lpstr>Running time</vt:lpstr>
      <vt:lpstr>Demo</vt:lpstr>
      <vt:lpstr>Constraints</vt:lpstr>
      <vt:lpstr>Constraints</vt:lpstr>
      <vt:lpstr>Questions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session</dc:title>
  <dc:creator>Sidorova</dc:creator>
  <cp:lastModifiedBy>Ni, J.</cp:lastModifiedBy>
  <cp:revision>273</cp:revision>
  <cp:lastPrinted>2016-10-14T10:51:05Z</cp:lastPrinted>
  <dcterms:created xsi:type="dcterms:W3CDTF">2008-12-10T10:17:51Z</dcterms:created>
  <dcterms:modified xsi:type="dcterms:W3CDTF">2017-10-25T12:51:44Z</dcterms:modified>
</cp:coreProperties>
</file>