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9"/>
  </p:notesMasterIdLst>
  <p:handoutMasterIdLst>
    <p:handoutMasterId r:id="rId30"/>
  </p:handoutMasterIdLst>
  <p:sldIdLst>
    <p:sldId id="256" r:id="rId4"/>
    <p:sldId id="340" r:id="rId5"/>
    <p:sldId id="341" r:id="rId6"/>
    <p:sldId id="342" r:id="rId7"/>
    <p:sldId id="322" r:id="rId8"/>
    <p:sldId id="323" r:id="rId9"/>
    <p:sldId id="343" r:id="rId10"/>
    <p:sldId id="345" r:id="rId11"/>
    <p:sldId id="344" r:id="rId12"/>
    <p:sldId id="346" r:id="rId13"/>
    <p:sldId id="347" r:id="rId14"/>
    <p:sldId id="332" r:id="rId15"/>
    <p:sldId id="336" r:id="rId16"/>
    <p:sldId id="348" r:id="rId17"/>
    <p:sldId id="338" r:id="rId18"/>
    <p:sldId id="339" r:id="rId19"/>
    <p:sldId id="330" r:id="rId20"/>
    <p:sldId id="329" r:id="rId21"/>
    <p:sldId id="331" r:id="rId22"/>
    <p:sldId id="335" r:id="rId23"/>
    <p:sldId id="337" r:id="rId24"/>
    <p:sldId id="333" r:id="rId25"/>
    <p:sldId id="318" r:id="rId26"/>
    <p:sldId id="320" r:id="rId27"/>
    <p:sldId id="334" r:id="rId2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3249" autoAdjust="0"/>
  </p:normalViewPr>
  <p:slideViewPr>
    <p:cSldViewPr>
      <p:cViewPr varScale="1">
        <p:scale>
          <a:sx n="74" d="100"/>
          <a:sy n="74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Petreva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Alex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Size/radius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the radius of the dot =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min(window width, window height) / 70 / zoom in level / 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5 is here for some distance between other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Zoom in level 1 means each dot = 1 person.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visibility, we give a minimum radius of the dot, for instance 4</a:t>
            </a:r>
            <a:r>
              <a:rPr lang="en-US" altLang="nl-NL" sz="1800" dirty="0" smtClean="0"/>
              <a:t>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46042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800" dirty="0" smtClean="0"/>
              <a:t>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800" dirty="0" smtClean="0"/>
              <a:t>Overlapping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148754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</a:t>
            </a:r>
            <a:r>
              <a:rPr lang="en-US" altLang="nl-NL" sz="2800" dirty="0" smtClean="0"/>
              <a:t>dot.</a:t>
            </a:r>
            <a:endParaRPr lang="en-US" altLang="nl-NL" sz="2800" dirty="0"/>
          </a:p>
          <a:p>
            <a:pPr lvl="2"/>
            <a:r>
              <a:rPr lang="en-US" altLang="nl-NL" sz="28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8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8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Solve </a:t>
            </a:r>
            <a:r>
              <a:rPr lang="en-US" altLang="zh-CN" sz="2800" dirty="0"/>
              <a:t>the overlapping</a:t>
            </a:r>
            <a:endParaRPr lang="en-US" altLang="nl-N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3" y="3032956"/>
            <a:ext cx="6741000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Coloring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800" dirty="0" smtClean="0"/>
              <a:t>Choosing color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800" dirty="0" smtClean="0"/>
              <a:t>Several solutions depending on ratios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34960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Choosing color palette </a:t>
            </a:r>
            <a:endParaRPr lang="en-US" alt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Solution</a:t>
                </a:r>
              </a:p>
              <a:p>
                <a:pPr lvl="2"/>
                <a:r>
                  <a:rPr lang="ro-RO" altLang="nl-NL" sz="2800" dirty="0"/>
                  <a:t>Use a rainbow palette</a:t>
                </a:r>
              </a:p>
              <a:p>
                <a:pPr lvl="2"/>
                <a:r>
                  <a:rPr lang="ro-RO" altLang="nl-NL" sz="28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800" dirty="0"/>
              </a:p>
              <a:p>
                <a:pPr lvl="2"/>
                <a:r>
                  <a:rPr lang="ro-RO" altLang="nl-NL" sz="28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8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8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800" dirty="0"/>
                  <a:t>different colors.</a:t>
                </a:r>
              </a:p>
              <a:p>
                <a:pPr lvl="2"/>
                <a:r>
                  <a:rPr lang="ro-RO" altLang="nl-NL" sz="28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800" dirty="0"/>
                  <a:t>.</a:t>
                </a:r>
              </a:p>
              <a:p>
                <a:pPr lvl="2"/>
                <a:r>
                  <a:rPr lang="ro-RO" altLang="nl-NL" sz="28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8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8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8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8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800" dirty="0"/>
              </a:p>
            </p:txBody>
          </p:sp>
        </mc:Choice>
        <mc:Fallback xmlns=""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2"/>
                <a:stretch>
                  <a:fillRect t="-4712" r="-2668" b="-87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Choosing color palette</a:t>
            </a:r>
            <a:endParaRPr lang="en-US" alt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61" y="3305805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Aggregate colors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</a:t>
            </a:r>
            <a:r>
              <a:rPr lang="en-US" altLang="nl-NL" sz="2800" dirty="0" smtClean="0"/>
              <a:t>olution </a:t>
            </a:r>
            <a:r>
              <a:rPr lang="en-US" altLang="nl-NL" sz="2800" dirty="0"/>
              <a:t>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Aggregate colors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Solution 2</a:t>
            </a:r>
            <a:endParaRPr lang="en-US" altLang="nl-NL" sz="2800" dirty="0"/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Aggregate colors</a:t>
            </a:r>
            <a:r>
              <a:rPr lang="en-US" altLang="nl-NL" dirty="0" smtClean="0"/>
              <a:t> 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Solution </a:t>
            </a:r>
            <a:r>
              <a:rPr lang="en-US" altLang="nl-NL" sz="2800" dirty="0"/>
              <a:t>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</a:t>
            </a:r>
            <a:r>
              <a:rPr lang="en-US" altLang="nl-NL" dirty="0" smtClean="0"/>
              <a:t>ontent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 smtClean="0"/>
              <a:t>Introduction</a:t>
            </a:r>
          </a:p>
          <a:p>
            <a:pPr lvl="1"/>
            <a:r>
              <a:rPr lang="en-US" altLang="nl-NL" sz="1800" smtClean="0"/>
              <a:t>Data generation</a:t>
            </a:r>
            <a:endParaRPr lang="en-US" altLang="nl-NL" sz="1600" dirty="0"/>
          </a:p>
          <a:p>
            <a:r>
              <a:rPr lang="en-US" altLang="nl-NL" sz="2000" dirty="0"/>
              <a:t>Problem </a:t>
            </a:r>
            <a:r>
              <a:rPr lang="en-US" altLang="nl-NL" sz="2000" dirty="0" smtClean="0"/>
              <a:t>definition</a:t>
            </a:r>
            <a:endParaRPr lang="en-US" altLang="nl-NL" sz="2000" dirty="0" smtClean="0"/>
          </a:p>
          <a:p>
            <a:r>
              <a:rPr lang="en-US" altLang="nl-NL" sz="2000" dirty="0" smtClean="0"/>
              <a:t>Proposal </a:t>
            </a:r>
            <a:r>
              <a:rPr lang="en-US" altLang="nl-NL" sz="2000" dirty="0"/>
              <a:t>solutions</a:t>
            </a:r>
          </a:p>
          <a:p>
            <a:r>
              <a:rPr lang="en-US" altLang="nl-NL" sz="2000" dirty="0" smtClean="0"/>
              <a:t>Constraints</a:t>
            </a:r>
            <a:endParaRPr lang="en-US" altLang="nl-NL" sz="2000" dirty="0"/>
          </a:p>
        </p:txBody>
      </p:sp>
    </p:spTree>
    <p:extLst>
      <p:ext uri="{BB962C8B-B14F-4D97-AF65-F5344CB8AC3E}">
        <p14:creationId xmlns:p14="http://schemas.microsoft.com/office/powerpoint/2010/main" val="31432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</a:t>
            </a:r>
            <a:r>
              <a:rPr lang="en-US" altLang="nl-NL" sz="2800" dirty="0" smtClean="0"/>
              <a:t>olution </a:t>
            </a:r>
            <a:r>
              <a:rPr lang="en-US" altLang="nl-NL" sz="2800" dirty="0"/>
              <a:t>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O(n)</a:t>
            </a:r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1</a:t>
            </a:r>
          </a:p>
          <a:p>
            <a:pPr lvl="1"/>
            <a:r>
              <a:rPr lang="en-US" altLang="nl-NL" sz="1800" dirty="0"/>
              <a:t>West EU (20%, Green) </a:t>
            </a:r>
          </a:p>
          <a:p>
            <a:pPr lvl="1"/>
            <a:r>
              <a:rPr lang="en-US" altLang="nl-NL" sz="1800" dirty="0"/>
              <a:t>North EU(20%, Blue) </a:t>
            </a:r>
          </a:p>
          <a:p>
            <a:pPr lvl="1"/>
            <a:r>
              <a:rPr lang="en-US" altLang="nl-NL" sz="1800" dirty="0"/>
              <a:t>East EU (20%, Red)</a:t>
            </a:r>
          </a:p>
          <a:p>
            <a:pPr lvl="1"/>
            <a:r>
              <a:rPr lang="en-US" altLang="nl-NL" sz="1800" dirty="0"/>
              <a:t>South EU (20%, Yellow)</a:t>
            </a:r>
          </a:p>
          <a:p>
            <a:pPr lvl="1"/>
            <a:r>
              <a:rPr lang="en-US" altLang="nl-NL" sz="1800" dirty="0"/>
              <a:t>Non EU (20%, Black)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…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Introduction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Map of Eindhoven</a:t>
            </a:r>
          </a:p>
          <a:p>
            <a:r>
              <a:rPr lang="en-US" altLang="nl-NL" sz="2000" dirty="0" smtClean="0"/>
              <a:t>Roughly 200,000 people</a:t>
            </a:r>
          </a:p>
          <a:p>
            <a:r>
              <a:rPr lang="en-US" altLang="nl-NL" sz="2000" dirty="0" smtClean="0"/>
              <a:t>Split into 5 groups based on origin:</a:t>
            </a:r>
            <a:endParaRPr lang="en-US" altLang="nl-NL" sz="2000" dirty="0"/>
          </a:p>
          <a:p>
            <a:pPr lvl="1"/>
            <a:r>
              <a:rPr lang="en-US" altLang="nl-NL" sz="1800" dirty="0"/>
              <a:t>West EU (60%, Green) </a:t>
            </a:r>
          </a:p>
          <a:p>
            <a:pPr lvl="1"/>
            <a:r>
              <a:rPr lang="en-US" altLang="nl-NL" sz="1800" dirty="0"/>
              <a:t>North EU(15%, Blue) </a:t>
            </a:r>
          </a:p>
          <a:p>
            <a:pPr lvl="1"/>
            <a:r>
              <a:rPr lang="en-US" altLang="nl-NL" sz="1800" dirty="0"/>
              <a:t>East EU (10%, Red)</a:t>
            </a:r>
          </a:p>
          <a:p>
            <a:pPr lvl="1"/>
            <a:r>
              <a:rPr lang="en-US" altLang="nl-NL" sz="1800" dirty="0"/>
              <a:t>South EU (10%, Yellow)</a:t>
            </a:r>
          </a:p>
          <a:p>
            <a:pPr lvl="1"/>
            <a:r>
              <a:rPr lang="en-US" altLang="nl-NL" sz="1800" dirty="0"/>
              <a:t>Non EU (5%, Black)</a:t>
            </a:r>
          </a:p>
        </p:txBody>
      </p:sp>
    </p:spTree>
    <p:extLst>
      <p:ext uri="{BB962C8B-B14F-4D97-AF65-F5344CB8AC3E}">
        <p14:creationId xmlns:p14="http://schemas.microsoft.com/office/powerpoint/2010/main" val="538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Data generation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Randomly generated data</a:t>
            </a:r>
          </a:p>
          <a:p>
            <a:r>
              <a:rPr lang="en-US" altLang="nl-NL" sz="2000" dirty="0" smtClean="0"/>
              <a:t>Placement of dots inside regions of the map</a:t>
            </a:r>
          </a:p>
          <a:p>
            <a:r>
              <a:rPr lang="en-US" altLang="nl-NL" sz="2000" dirty="0" smtClean="0"/>
              <a:t>Regions with higher population density have higher priority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501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 definition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/>
              <a:t>Ratio of people per dot at zoom level</a:t>
            </a:r>
            <a:r>
              <a:rPr lang="en-US" altLang="nl-NL" sz="2800" dirty="0" smtClean="0"/>
              <a:t>.</a:t>
            </a:r>
            <a:endParaRPr lang="en-US" altLang="nl-NL" sz="2800" dirty="0" smtClean="0"/>
          </a:p>
          <a:p>
            <a:pPr lvl="1"/>
            <a:r>
              <a:rPr lang="en-US" altLang="nl-NL" sz="2800" dirty="0" smtClean="0"/>
              <a:t>Splitting of dots into groups.</a:t>
            </a:r>
          </a:p>
          <a:p>
            <a:pPr lvl="1"/>
            <a:r>
              <a:rPr lang="en-US" altLang="nl-NL" sz="2800" dirty="0" smtClean="0"/>
              <a:t>Size/radius of the dots.</a:t>
            </a:r>
          </a:p>
          <a:p>
            <a:pPr lvl="1"/>
            <a:r>
              <a:rPr lang="en-US" altLang="nl-NL" sz="2800" dirty="0" smtClean="0"/>
              <a:t>Location of the dots.</a:t>
            </a:r>
            <a:endParaRPr lang="en-US" altLang="nl-NL" sz="2800" dirty="0" smtClean="0"/>
          </a:p>
          <a:p>
            <a:pPr lvl="1"/>
            <a:r>
              <a:rPr lang="en-US" altLang="nl-NL" sz="2800" dirty="0" smtClean="0"/>
              <a:t>Color of the dots.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891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People per dot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say we want the distance between each dot is at least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at most (window width / 70 / zoom in level) * (window height / 70 / zoom in level)  = m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Let n = total number of people, then there would be roughly n / m people in each dot.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We round the number, for instance, 12,390 will become 10,000; 103 will become 100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We apply the rounded number to the aggregation algorithm</a:t>
            </a:r>
            <a:r>
              <a:rPr lang="en-US" altLang="nl-NL" sz="1800" dirty="0" smtClean="0"/>
              <a:t>.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186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Splitting dots into groups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 smtClean="0"/>
              <a:t>Recursive algorithm that splits region into 4</a:t>
            </a:r>
            <a:r>
              <a:rPr lang="en-US" altLang="nl-NL" sz="2800" dirty="0"/>
              <a:t> </a:t>
            </a:r>
            <a:r>
              <a:rPr lang="en-US" altLang="nl-NL" sz="2800" dirty="0" smtClean="0"/>
              <a:t>until the region has less or equal to the number of the group size.</a:t>
            </a:r>
          </a:p>
        </p:txBody>
      </p:sp>
    </p:spTree>
    <p:extLst>
      <p:ext uri="{BB962C8B-B14F-4D97-AF65-F5344CB8AC3E}">
        <p14:creationId xmlns:p14="http://schemas.microsoft.com/office/powerpoint/2010/main" val="155191444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9835</TotalTime>
  <Words>628</Words>
  <Application>Microsoft Office PowerPoint</Application>
  <PresentationFormat>On-screen Show (4:3)</PresentationFormat>
  <Paragraphs>135</Paragraphs>
  <Slides>25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Introduction</vt:lpstr>
      <vt:lpstr>Data generation</vt:lpstr>
      <vt:lpstr>Eindhoven</vt:lpstr>
      <vt:lpstr>With proper aggregation</vt:lpstr>
      <vt:lpstr>Problem definition</vt:lpstr>
      <vt:lpstr>People per dot</vt:lpstr>
      <vt:lpstr>Splitting dots into groups</vt:lpstr>
      <vt:lpstr>Size/radius of dots</vt:lpstr>
      <vt:lpstr>Location of dots</vt:lpstr>
      <vt:lpstr>Location of dots</vt:lpstr>
      <vt:lpstr>Location of dots</vt:lpstr>
      <vt:lpstr>Coloring dots</vt:lpstr>
      <vt:lpstr>Choosing color palette </vt:lpstr>
      <vt:lpstr>Choosing color palette</vt:lpstr>
      <vt:lpstr>Aggregate colors</vt:lpstr>
      <vt:lpstr>Aggregate colors</vt:lpstr>
      <vt:lpstr>Aggregate colors </vt:lpstr>
      <vt:lpstr>Problems 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Petrova, K.E.</cp:lastModifiedBy>
  <cp:revision>249</cp:revision>
  <cp:lastPrinted>2016-10-14T10:51:05Z</cp:lastPrinted>
  <dcterms:created xsi:type="dcterms:W3CDTF">2008-12-10T10:17:51Z</dcterms:created>
  <dcterms:modified xsi:type="dcterms:W3CDTF">2017-10-25T10:52:15Z</dcterms:modified>
</cp:coreProperties>
</file>