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53" r:id="rId3"/>
  </p:sldMasterIdLst>
  <p:notesMasterIdLst>
    <p:notesMasterId r:id="rId24"/>
  </p:notesMasterIdLst>
  <p:handoutMasterIdLst>
    <p:handoutMasterId r:id="rId25"/>
  </p:handoutMasterIdLst>
  <p:sldIdLst>
    <p:sldId id="256" r:id="rId4"/>
    <p:sldId id="317" r:id="rId5"/>
    <p:sldId id="319" r:id="rId6"/>
    <p:sldId id="322" r:id="rId7"/>
    <p:sldId id="323" r:id="rId8"/>
    <p:sldId id="328" r:id="rId9"/>
    <p:sldId id="324" r:id="rId10"/>
    <p:sldId id="321" r:id="rId11"/>
    <p:sldId id="327" r:id="rId12"/>
    <p:sldId id="330" r:id="rId13"/>
    <p:sldId id="329" r:id="rId14"/>
    <p:sldId id="331" r:id="rId15"/>
    <p:sldId id="335" r:id="rId16"/>
    <p:sldId id="332" r:id="rId17"/>
    <p:sldId id="336" r:id="rId18"/>
    <p:sldId id="337" r:id="rId19"/>
    <p:sldId id="333" r:id="rId20"/>
    <p:sldId id="318" r:id="rId21"/>
    <p:sldId id="320" r:id="rId22"/>
    <p:sldId id="334" r:id="rId23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007" autoAdjust="0"/>
    <p:restoredTop sz="83249" autoAdjust="0"/>
  </p:normalViewPr>
  <p:slideViewPr>
    <p:cSldViewPr>
      <p:cViewPr varScale="1">
        <p:scale>
          <a:sx n="97" d="100"/>
          <a:sy n="97" d="100"/>
        </p:scale>
        <p:origin x="16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B349-3306-4835-8087-D2B91E6436B0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D7307-8CEA-4A11-B443-BA873F7AC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4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9AAF0D-6212-4C47-9567-37AD00FE4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2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AAF0D-6212-4C47-9567-37AD00FE4AC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2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AAF0D-6212-4C47-9567-37AD00FE4AC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2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9132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33D89821-F9BA-4796-9A01-4E86487AFBB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594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343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343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79535AD3-DB69-438F-B364-804ABD29FFB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491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to cya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1268413"/>
            <a:ext cx="3484562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300dpi cyaantranspar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880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869A1210-B3F1-48D0-BB11-813343C08DE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2795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C900E891-5A95-4D72-A627-65E40D58131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3546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6941EA8F-F199-4BA8-9187-2DC0456E819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5006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632F4BE1-91EA-4A62-9C9A-FA69462F629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9561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F0204A9E-BFDA-4930-9915-9667FB3D209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2609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23AF7A36-D70C-475C-86F4-9DC31C3F576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7741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D997B6C0-4454-44FD-AC0E-1D80CC5A4D5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981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6970CBD2-752C-4583-94C1-86F96EE450D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87968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186F62CB-38DF-4903-A1EA-2473723D2EB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49866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C699E641-6A86-4DCB-9B72-C02A9F0956C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86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5C570FA8-9EE4-40F0-AB55-950E0EADAAC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51144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214235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B59A4C16-C9B0-4EC5-83F0-494E3AFBFB6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00689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0B7C741D-4FF2-4BC7-B994-BBFED66F90D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9240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DC18FFE8-E213-4720-993A-9ED0DF13791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9534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00F5F6BB-A39C-4F56-B78A-158EE38F1B4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33534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5791B639-41A1-49ED-9E8D-1A4561B3923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23027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94DA40F7-5E72-4CAE-9AF6-955E2A14D8F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709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103EDA18-848A-4275-ADFB-B75B49DACB3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60925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971FF9BB-EBE9-4C8A-97DB-AA4B90BB429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25102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5283E205-6EAC-44AA-8DCB-4ED40053526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71463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2151E367-B9D9-46DF-90B8-4DBE1C0F191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10732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D917E3D3-1DAF-46E7-BF7F-87C785C1046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690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6576C345-3EEA-4239-8B32-641CE843092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363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308122D5-A04E-42A5-BD6E-1565CE236F6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668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F9D294A5-81FB-4AC7-AF0F-C207F35E658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426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A367C8FB-5414-469A-B1E2-498482C49A9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90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FEAD6691-C371-4C9B-B00C-1BABC57D0EC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911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2677195A-2C37-4983-93ED-4A4F6BE867C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164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an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pic>
        <p:nvPicPr>
          <p:cNvPr id="1029" name="Picture 5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PAGE </a:t>
            </a:r>
            <a:fld id="{793051ED-01E6-49B0-A1C3-3C9E1090981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pic>
        <p:nvPicPr>
          <p:cNvPr id="1031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465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09625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90613" indent="-2794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at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yan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PAGE </a:t>
            </a:r>
            <a:fld id="{7772F4A3-B1DB-4928-8991-73C4E9EC3C0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pic>
        <p:nvPicPr>
          <p:cNvPr id="2055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at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yan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PAGE </a:t>
            </a:r>
            <a:fld id="{C2A87820-9704-4801-BC55-5E0C85FEE4D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pic>
        <p:nvPicPr>
          <p:cNvPr id="3079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82295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Aggregation on Dot map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4942" y="2600908"/>
            <a:ext cx="5113337" cy="1620180"/>
          </a:xfrm>
        </p:spPr>
        <p:txBody>
          <a:bodyPr/>
          <a:lstStyle/>
          <a:p>
            <a:pPr eaLnBrk="1" hangingPunct="1"/>
            <a:r>
              <a:rPr lang="en-US" dirty="0" smtClean="0"/>
              <a:t>Group 7</a:t>
            </a:r>
          </a:p>
          <a:p>
            <a:pPr eaLnBrk="1" hangingPunct="1"/>
            <a:r>
              <a:rPr lang="en-US" dirty="0" err="1" smtClean="0"/>
              <a:t>Jiaqi</a:t>
            </a:r>
            <a:r>
              <a:rPr lang="en-US" dirty="0" smtClean="0"/>
              <a:t> Ni</a:t>
            </a:r>
          </a:p>
          <a:p>
            <a:pPr eaLnBrk="1" hangingPunct="1"/>
            <a:r>
              <a:rPr lang="en-US" dirty="0" err="1" smtClean="0"/>
              <a:t>Kalina</a:t>
            </a:r>
            <a:r>
              <a:rPr lang="en-US" dirty="0" smtClean="0"/>
              <a:t> </a:t>
            </a:r>
            <a:r>
              <a:rPr lang="en-US" dirty="0" err="1" smtClean="0"/>
              <a:t>Petreva</a:t>
            </a:r>
            <a:endParaRPr lang="en-US" dirty="0" smtClean="0"/>
          </a:p>
          <a:p>
            <a:pPr eaLnBrk="1" hangingPunct="1"/>
            <a:r>
              <a:rPr lang="en-US" dirty="0" err="1" smtClean="0"/>
              <a:t>Radu</a:t>
            </a:r>
            <a:r>
              <a:rPr lang="en-US" dirty="0" smtClean="0"/>
              <a:t> Alex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Problems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Color of the </a:t>
            </a:r>
            <a:r>
              <a:rPr lang="en-US" altLang="nl-NL" sz="2800" dirty="0" smtClean="0"/>
              <a:t>dot – solution 1</a:t>
            </a:r>
          </a:p>
          <a:p>
            <a:pPr lvl="2"/>
            <a:r>
              <a:rPr lang="en-US" altLang="nl-NL" sz="1800" dirty="0" smtClean="0">
                <a:solidFill>
                  <a:srgbClr val="FF0000"/>
                </a:solidFill>
              </a:rPr>
              <a:t>50% green</a:t>
            </a:r>
            <a:r>
              <a:rPr lang="en-US" altLang="nl-NL" sz="1800" dirty="0" smtClean="0"/>
              <a:t>	</a:t>
            </a:r>
          </a:p>
          <a:p>
            <a:pPr lvl="2"/>
            <a:r>
              <a:rPr lang="en-US" altLang="nl-NL" sz="1800" dirty="0" smtClean="0"/>
              <a:t>20% blue		</a:t>
            </a:r>
          </a:p>
          <a:p>
            <a:pPr lvl="2"/>
            <a:r>
              <a:rPr lang="en-US" altLang="nl-NL" sz="1800" dirty="0" smtClean="0"/>
              <a:t>10% red		</a:t>
            </a:r>
          </a:p>
          <a:p>
            <a:pPr lvl="2"/>
            <a:r>
              <a:rPr lang="en-US" altLang="nl-NL" sz="1800" dirty="0" smtClean="0"/>
              <a:t>10% yellow	</a:t>
            </a:r>
          </a:p>
          <a:p>
            <a:pPr lvl="2"/>
            <a:r>
              <a:rPr lang="en-US" altLang="nl-NL" sz="1800" dirty="0" smtClean="0"/>
              <a:t>10% black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4113076"/>
            <a:ext cx="3312368" cy="22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7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Problems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Color of the </a:t>
            </a:r>
            <a:r>
              <a:rPr lang="en-US" altLang="nl-NL" sz="2800" dirty="0" smtClean="0"/>
              <a:t>dot – solution </a:t>
            </a:r>
            <a:r>
              <a:rPr lang="en-US" altLang="nl-NL" sz="2800" dirty="0" smtClean="0"/>
              <a:t>2</a:t>
            </a:r>
            <a:endParaRPr lang="en-US" altLang="nl-NL" sz="2800" dirty="0" smtClean="0"/>
          </a:p>
          <a:p>
            <a:pPr lvl="2"/>
            <a:r>
              <a:rPr lang="en-US" altLang="nl-NL" sz="1800" dirty="0" smtClean="0"/>
              <a:t>50% green	/ 60% green</a:t>
            </a:r>
          </a:p>
          <a:p>
            <a:pPr lvl="2"/>
            <a:r>
              <a:rPr lang="en-US" altLang="nl-NL" sz="1800" dirty="0" smtClean="0"/>
              <a:t>20% blue		/15% blue</a:t>
            </a:r>
          </a:p>
          <a:p>
            <a:pPr lvl="2"/>
            <a:r>
              <a:rPr lang="en-US" altLang="nl-NL" sz="1800" dirty="0" smtClean="0"/>
              <a:t>10% red		/10% red</a:t>
            </a:r>
          </a:p>
          <a:p>
            <a:pPr lvl="2"/>
            <a:r>
              <a:rPr lang="en-US" altLang="nl-NL" sz="1800" dirty="0" smtClean="0"/>
              <a:t>10% yellow	/10% yellow</a:t>
            </a:r>
          </a:p>
          <a:p>
            <a:pPr lvl="2"/>
            <a:r>
              <a:rPr lang="en-US" altLang="nl-NL" sz="1800" dirty="0" smtClean="0">
                <a:solidFill>
                  <a:srgbClr val="FF0000"/>
                </a:solidFill>
              </a:rPr>
              <a:t>10% black	/5%black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4113076"/>
            <a:ext cx="3312368" cy="22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0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Problems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Color of the </a:t>
            </a:r>
            <a:r>
              <a:rPr lang="en-US" altLang="nl-NL" sz="2800" dirty="0" smtClean="0"/>
              <a:t>dot – solution 3 (implemented)</a:t>
            </a:r>
          </a:p>
          <a:p>
            <a:pPr lvl="2"/>
            <a:r>
              <a:rPr lang="en-US" altLang="nl-NL" sz="1800" dirty="0" smtClean="0">
                <a:solidFill>
                  <a:srgbClr val="FF0000"/>
                </a:solidFill>
              </a:rPr>
              <a:t>50% green	/ root 60% green</a:t>
            </a:r>
          </a:p>
          <a:p>
            <a:pPr lvl="2"/>
            <a:r>
              <a:rPr lang="en-US" altLang="nl-NL" sz="1800" dirty="0" smtClean="0"/>
              <a:t>20% blue		/ </a:t>
            </a:r>
            <a:r>
              <a:rPr lang="en-US" altLang="nl-NL" sz="1800" dirty="0"/>
              <a:t>root </a:t>
            </a:r>
            <a:r>
              <a:rPr lang="en-US" altLang="nl-NL" sz="1800" dirty="0" smtClean="0"/>
              <a:t>15% blue</a:t>
            </a:r>
          </a:p>
          <a:p>
            <a:pPr lvl="2"/>
            <a:r>
              <a:rPr lang="en-US" altLang="nl-NL" sz="1800" dirty="0" smtClean="0"/>
              <a:t>10% red		/</a:t>
            </a:r>
            <a:r>
              <a:rPr lang="en-US" altLang="nl-NL" sz="1800" dirty="0"/>
              <a:t> root </a:t>
            </a:r>
            <a:r>
              <a:rPr lang="en-US" altLang="nl-NL" sz="1800" dirty="0" smtClean="0"/>
              <a:t>10% red</a:t>
            </a:r>
          </a:p>
          <a:p>
            <a:pPr lvl="2"/>
            <a:r>
              <a:rPr lang="en-US" altLang="nl-NL" sz="1800" dirty="0" smtClean="0"/>
              <a:t>10% yellow	/</a:t>
            </a:r>
            <a:r>
              <a:rPr lang="en-US" altLang="nl-NL" sz="1800" dirty="0"/>
              <a:t> root </a:t>
            </a:r>
            <a:r>
              <a:rPr lang="en-US" altLang="nl-NL" sz="1800" dirty="0" smtClean="0"/>
              <a:t>10% yellow</a:t>
            </a:r>
          </a:p>
          <a:p>
            <a:pPr lvl="2"/>
            <a:r>
              <a:rPr lang="en-US" altLang="nl-NL" sz="1800" dirty="0" smtClean="0"/>
              <a:t>10% black	/</a:t>
            </a:r>
            <a:r>
              <a:rPr lang="en-US" altLang="nl-NL" sz="1800" dirty="0"/>
              <a:t> root </a:t>
            </a:r>
            <a:r>
              <a:rPr lang="en-US" altLang="nl-NL" sz="1800" dirty="0" smtClean="0"/>
              <a:t>5%black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4113076"/>
            <a:ext cx="3312368" cy="22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3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Problems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Color of the </a:t>
            </a:r>
            <a:r>
              <a:rPr lang="en-US" altLang="nl-NL" sz="2800" dirty="0" smtClean="0"/>
              <a:t>dot – solution 4</a:t>
            </a:r>
          </a:p>
          <a:p>
            <a:pPr lvl="2"/>
            <a:r>
              <a:rPr lang="en-US" altLang="nl-NL" sz="1800" dirty="0" smtClean="0">
                <a:solidFill>
                  <a:srgbClr val="FF0000"/>
                </a:solidFill>
              </a:rPr>
              <a:t>50% green	/ root 60% green</a:t>
            </a:r>
          </a:p>
          <a:p>
            <a:pPr lvl="2"/>
            <a:r>
              <a:rPr lang="en-US" altLang="nl-NL" sz="1800" dirty="0" smtClean="0"/>
              <a:t>20% blue		/ </a:t>
            </a:r>
            <a:r>
              <a:rPr lang="en-US" altLang="nl-NL" sz="1800" dirty="0"/>
              <a:t>root </a:t>
            </a:r>
            <a:r>
              <a:rPr lang="en-US" altLang="nl-NL" sz="1800" dirty="0" smtClean="0"/>
              <a:t>15% blue</a:t>
            </a:r>
          </a:p>
          <a:p>
            <a:pPr lvl="2"/>
            <a:r>
              <a:rPr lang="en-US" altLang="nl-NL" sz="1800" dirty="0" smtClean="0"/>
              <a:t>10% red		/</a:t>
            </a:r>
            <a:r>
              <a:rPr lang="en-US" altLang="nl-NL" sz="1800" dirty="0"/>
              <a:t> root </a:t>
            </a:r>
            <a:r>
              <a:rPr lang="en-US" altLang="nl-NL" sz="1800" dirty="0" smtClean="0"/>
              <a:t>10% red</a:t>
            </a:r>
          </a:p>
          <a:p>
            <a:pPr lvl="2"/>
            <a:r>
              <a:rPr lang="en-US" altLang="nl-NL" sz="1800" dirty="0" smtClean="0"/>
              <a:t>10% yellow	/</a:t>
            </a:r>
            <a:r>
              <a:rPr lang="en-US" altLang="nl-NL" sz="1800" dirty="0"/>
              <a:t> root </a:t>
            </a:r>
            <a:r>
              <a:rPr lang="en-US" altLang="nl-NL" sz="1800" dirty="0" smtClean="0"/>
              <a:t>10% yellow</a:t>
            </a:r>
          </a:p>
          <a:p>
            <a:pPr lvl="2"/>
            <a:r>
              <a:rPr lang="en-US" altLang="nl-NL" sz="1800" dirty="0" smtClean="0">
                <a:solidFill>
                  <a:srgbClr val="FF0000"/>
                </a:solidFill>
              </a:rPr>
              <a:t>10% black	/</a:t>
            </a:r>
            <a:r>
              <a:rPr lang="en-US" altLang="nl-NL" sz="1800" dirty="0">
                <a:solidFill>
                  <a:srgbClr val="FF0000"/>
                </a:solidFill>
              </a:rPr>
              <a:t> root </a:t>
            </a:r>
            <a:r>
              <a:rPr lang="en-US" altLang="nl-NL" sz="1800" dirty="0" smtClean="0">
                <a:solidFill>
                  <a:srgbClr val="FF0000"/>
                </a:solidFill>
              </a:rPr>
              <a:t>5%black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4113076"/>
            <a:ext cx="3312368" cy="22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Problems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 smtClean="0"/>
              <a:t>Where to place the dot (2).</a:t>
            </a:r>
          </a:p>
          <a:p>
            <a:pPr lvl="2"/>
            <a:r>
              <a:rPr lang="en-US" altLang="nl-NL" sz="2800" dirty="0" smtClean="0">
                <a:solidFill>
                  <a:schemeClr val="accent6"/>
                </a:solidFill>
              </a:rPr>
              <a:t>Choose the middle dot’s position</a:t>
            </a:r>
          </a:p>
          <a:p>
            <a:pPr lvl="3"/>
            <a:r>
              <a:rPr lang="en-US" altLang="nl-NL" sz="1800" dirty="0" smtClean="0">
                <a:solidFill>
                  <a:schemeClr val="accent6"/>
                </a:solidFill>
              </a:rPr>
              <a:t>Dots are stored in a list</a:t>
            </a:r>
          </a:p>
          <a:p>
            <a:pPr lvl="2"/>
            <a:r>
              <a:rPr lang="en-US" altLang="nl-NL" sz="2800" dirty="0" smtClean="0"/>
              <a:t>Average </a:t>
            </a:r>
            <a:r>
              <a:rPr lang="en-US" altLang="nl-NL" sz="2800" dirty="0" smtClean="0"/>
              <a:t>of </a:t>
            </a:r>
            <a:r>
              <a:rPr lang="en-US" altLang="nl-NL" sz="2800" dirty="0" smtClean="0"/>
              <a:t>all </a:t>
            </a:r>
            <a:r>
              <a:rPr lang="en-US" altLang="nl-NL" sz="2800" dirty="0" smtClean="0"/>
              <a:t>chosen dots’ positions</a:t>
            </a:r>
          </a:p>
        </p:txBody>
      </p:sp>
    </p:spTree>
    <p:extLst>
      <p:ext uri="{BB962C8B-B14F-4D97-AF65-F5344CB8AC3E}">
        <p14:creationId xmlns:p14="http://schemas.microsoft.com/office/powerpoint/2010/main" val="118184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Problems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 smtClean="0"/>
              <a:t>Where to place the dot (3).</a:t>
            </a:r>
          </a:p>
          <a:p>
            <a:pPr lvl="2"/>
            <a:r>
              <a:rPr lang="en-US" altLang="zh-CN" sz="2800" dirty="0" smtClean="0"/>
              <a:t>Solve the overlapping</a:t>
            </a:r>
            <a:endParaRPr lang="en-US" altLang="nl-NL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13" y="3032956"/>
            <a:ext cx="6741000" cy="20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6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Running time</a:t>
            </a:r>
            <a:endParaRPr lang="en-US" altLang="nl-NL" dirty="0" smtClean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025044"/>
          </a:xfrm>
        </p:spPr>
        <p:txBody>
          <a:bodyPr/>
          <a:lstStyle/>
          <a:p>
            <a:pPr lvl="1"/>
            <a:r>
              <a:rPr lang="en-US" altLang="nl-NL" sz="2800" dirty="0" smtClean="0"/>
              <a:t>Radius </a:t>
            </a:r>
            <a:r>
              <a:rPr lang="en-US" altLang="nl-NL" sz="2800" dirty="0" smtClean="0"/>
              <a:t>of the </a:t>
            </a:r>
            <a:r>
              <a:rPr lang="en-US" altLang="nl-NL" sz="2800" dirty="0" smtClean="0"/>
              <a:t>dot  = O(1)</a:t>
            </a:r>
            <a:endParaRPr lang="en-US" altLang="nl-NL" sz="2800" dirty="0" smtClean="0"/>
          </a:p>
          <a:p>
            <a:pPr lvl="1"/>
            <a:r>
              <a:rPr lang="en-US" altLang="nl-NL" sz="2800" dirty="0"/>
              <a:t>How many people = 1 </a:t>
            </a:r>
            <a:r>
              <a:rPr lang="en-US" altLang="nl-NL" sz="2800" dirty="0" smtClean="0"/>
              <a:t>dot</a:t>
            </a:r>
            <a:r>
              <a:rPr lang="en-US" altLang="nl-NL" sz="2800" dirty="0"/>
              <a:t> </a:t>
            </a:r>
            <a:r>
              <a:rPr lang="en-US" altLang="nl-NL" sz="2800" dirty="0" smtClean="0"/>
              <a:t>= O(1)</a:t>
            </a:r>
            <a:endParaRPr lang="en-US" altLang="nl-NL" sz="2800" dirty="0" smtClean="0"/>
          </a:p>
          <a:p>
            <a:pPr lvl="1"/>
            <a:r>
              <a:rPr lang="en-US" altLang="nl-NL" sz="2800" dirty="0" smtClean="0"/>
              <a:t>Where </a:t>
            </a:r>
            <a:r>
              <a:rPr lang="en-US" altLang="nl-NL" sz="2800" dirty="0"/>
              <a:t>to place the </a:t>
            </a:r>
            <a:r>
              <a:rPr lang="en-US" altLang="nl-NL" sz="2800" dirty="0" smtClean="0"/>
              <a:t>dot</a:t>
            </a:r>
            <a:r>
              <a:rPr lang="en-US" altLang="nl-NL" sz="2800" dirty="0"/>
              <a:t> </a:t>
            </a:r>
            <a:r>
              <a:rPr lang="en-US" altLang="nl-NL" sz="2800" dirty="0" smtClean="0"/>
              <a:t>= O(n^3)</a:t>
            </a:r>
          </a:p>
          <a:p>
            <a:pPr lvl="2"/>
            <a:r>
              <a:rPr lang="en-US" altLang="nl-NL" sz="1800" dirty="0" smtClean="0"/>
              <a:t>Choose the middle point (O(1) </a:t>
            </a:r>
            <a:r>
              <a:rPr lang="zh-CN" altLang="en-US" sz="1800" dirty="0" smtClean="0"/>
              <a:t>* </a:t>
            </a:r>
            <a:r>
              <a:rPr lang="en-US" altLang="zh-CN" sz="1800" dirty="0" smtClean="0"/>
              <a:t>n</a:t>
            </a:r>
            <a:r>
              <a:rPr lang="en-US" altLang="nl-NL" sz="1800" dirty="0" smtClean="0"/>
              <a:t>)</a:t>
            </a:r>
          </a:p>
          <a:p>
            <a:pPr lvl="2"/>
            <a:r>
              <a:rPr lang="en-US" altLang="nl-NL" sz="1800" dirty="0" smtClean="0"/>
              <a:t>Solve the overlap (O(n^3)) </a:t>
            </a:r>
            <a:r>
              <a:rPr lang="en-US" altLang="nl-NL" sz="1800" dirty="0" smtClean="0">
                <a:solidFill>
                  <a:srgbClr val="FF0000"/>
                </a:solidFill>
              </a:rPr>
              <a:t>// worst case O(n^3) mostly O(n)</a:t>
            </a:r>
            <a:endParaRPr lang="en-US" altLang="nl-NL" sz="1800" dirty="0" smtClean="0">
              <a:solidFill>
                <a:srgbClr val="FF0000"/>
              </a:solidFill>
            </a:endParaRPr>
          </a:p>
          <a:p>
            <a:pPr lvl="1"/>
            <a:r>
              <a:rPr lang="en-US" altLang="nl-NL" sz="2800" dirty="0" smtClean="0"/>
              <a:t>Color </a:t>
            </a:r>
            <a:r>
              <a:rPr lang="en-US" altLang="nl-NL" sz="2800" dirty="0"/>
              <a:t>of the </a:t>
            </a:r>
            <a:r>
              <a:rPr lang="en-US" altLang="nl-NL" sz="2800" dirty="0" smtClean="0"/>
              <a:t>dot</a:t>
            </a:r>
            <a:r>
              <a:rPr lang="en-US" altLang="nl-NL" sz="2800" dirty="0"/>
              <a:t> </a:t>
            </a:r>
            <a:r>
              <a:rPr lang="en-US" altLang="nl-NL" sz="2800" dirty="0" smtClean="0"/>
              <a:t>= O(n)</a:t>
            </a:r>
            <a:endParaRPr lang="en-US" altLang="nl-NL" sz="2800" dirty="0" smtClean="0"/>
          </a:p>
          <a:p>
            <a:pPr lvl="2"/>
            <a:r>
              <a:rPr lang="en-US" altLang="nl-NL" sz="1800" dirty="0" smtClean="0"/>
              <a:t>Solution 3 (O(n))</a:t>
            </a:r>
          </a:p>
          <a:p>
            <a:pPr lvl="1"/>
            <a:r>
              <a:rPr lang="en-US" altLang="nl-NL" sz="2800" dirty="0" smtClean="0"/>
              <a:t>Total running time = O(n^3)</a:t>
            </a:r>
          </a:p>
          <a:p>
            <a:pPr lvl="2"/>
            <a:r>
              <a:rPr lang="en-US" altLang="nl-NL" sz="1800" dirty="0"/>
              <a:t>n</a:t>
            </a:r>
            <a:r>
              <a:rPr lang="en-US" altLang="nl-NL" sz="1800" dirty="0" smtClean="0"/>
              <a:t> = total number of people</a:t>
            </a:r>
            <a:endParaRPr lang="en-US" altLang="nl-NL" sz="1800" dirty="0"/>
          </a:p>
          <a:p>
            <a:pPr lvl="2"/>
            <a:endParaRPr lang="en-US" altLang="nl-NL" sz="1800" dirty="0" smtClean="0"/>
          </a:p>
        </p:txBody>
      </p:sp>
    </p:spTree>
    <p:extLst>
      <p:ext uri="{BB962C8B-B14F-4D97-AF65-F5344CB8AC3E}">
        <p14:creationId xmlns:p14="http://schemas.microsoft.com/office/powerpoint/2010/main" val="186891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9152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Constraints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0"/>
            <a:ext cx="7994650" cy="4349079"/>
          </a:xfrm>
        </p:spPr>
        <p:txBody>
          <a:bodyPr/>
          <a:lstStyle/>
          <a:p>
            <a:r>
              <a:rPr lang="en-US" altLang="nl-NL" sz="2000" dirty="0" smtClean="0"/>
              <a:t>Data generation is slow </a:t>
            </a:r>
            <a:r>
              <a:rPr lang="en-US" altLang="nl-NL" sz="2000" dirty="0" smtClean="0"/>
              <a:t>O(N), </a:t>
            </a:r>
            <a:r>
              <a:rPr lang="en-US" altLang="nl-NL" sz="2000" dirty="0"/>
              <a:t>where N = total number of </a:t>
            </a:r>
            <a:r>
              <a:rPr lang="en-US" altLang="nl-NL" sz="2000" dirty="0" smtClean="0"/>
              <a:t>people.</a:t>
            </a:r>
          </a:p>
          <a:p>
            <a:pPr lvl="1"/>
            <a:r>
              <a:rPr lang="en-US" altLang="nl-NL" sz="1800" dirty="0"/>
              <a:t>O</a:t>
            </a:r>
            <a:r>
              <a:rPr lang="en-US" altLang="nl-NL" sz="1800" dirty="0" smtClean="0"/>
              <a:t>ne time only, as long as the data.txt is not deleted.</a:t>
            </a:r>
            <a:endParaRPr lang="en-US" altLang="nl-NL" sz="1800" dirty="0" smtClean="0"/>
          </a:p>
          <a:p>
            <a:r>
              <a:rPr lang="en-US" altLang="nl-NL" sz="2000" dirty="0" smtClean="0"/>
              <a:t>Aggregation algorithm’s worst case </a:t>
            </a:r>
            <a:r>
              <a:rPr lang="en-US" altLang="nl-NL" sz="2000" dirty="0" smtClean="0"/>
              <a:t>Running time is </a:t>
            </a:r>
            <a:r>
              <a:rPr lang="en-US" altLang="nl-NL" sz="2000" dirty="0" smtClean="0"/>
              <a:t>O(N^3), </a:t>
            </a:r>
            <a:r>
              <a:rPr lang="en-US" altLang="nl-NL" sz="2000" dirty="0" smtClean="0"/>
              <a:t>where N = total number of people</a:t>
            </a:r>
            <a:r>
              <a:rPr lang="en-US" altLang="nl-NL" sz="2000" dirty="0" smtClean="0"/>
              <a:t>.</a:t>
            </a:r>
          </a:p>
          <a:p>
            <a:pPr lvl="1"/>
            <a:r>
              <a:rPr lang="en-US" altLang="nl-NL" sz="1800" dirty="0" smtClean="0"/>
              <a:t>Each time when the proposition (number of people to 1 dot) changes.</a:t>
            </a:r>
            <a:endParaRPr lang="en-US" altLang="nl-NL" sz="1800" dirty="0" smtClean="0"/>
          </a:p>
        </p:txBody>
      </p:sp>
    </p:spTree>
    <p:extLst>
      <p:ext uri="{BB962C8B-B14F-4D97-AF65-F5344CB8AC3E}">
        <p14:creationId xmlns:p14="http://schemas.microsoft.com/office/powerpoint/2010/main" val="21684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Constraints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376772"/>
            <a:ext cx="7994650" cy="5481228"/>
          </a:xfrm>
        </p:spPr>
        <p:txBody>
          <a:bodyPr/>
          <a:lstStyle/>
          <a:p>
            <a:r>
              <a:rPr lang="en-US" altLang="nl-NL" sz="2000" dirty="0" smtClean="0"/>
              <a:t>Special case 1</a:t>
            </a:r>
          </a:p>
          <a:p>
            <a:pPr lvl="1"/>
            <a:r>
              <a:rPr lang="en-US" altLang="nl-NL" sz="1800" dirty="0" smtClean="0"/>
              <a:t>West EU (20%, Green) </a:t>
            </a:r>
          </a:p>
          <a:p>
            <a:pPr lvl="1"/>
            <a:r>
              <a:rPr lang="en-US" altLang="nl-NL" sz="1800" dirty="0" smtClean="0"/>
              <a:t>North EU(20%, Blue) </a:t>
            </a:r>
          </a:p>
          <a:p>
            <a:pPr lvl="1"/>
            <a:r>
              <a:rPr lang="en-US" altLang="nl-NL" sz="1800" dirty="0" smtClean="0"/>
              <a:t>East EU (20%, Red)</a:t>
            </a:r>
          </a:p>
          <a:p>
            <a:pPr lvl="1"/>
            <a:r>
              <a:rPr lang="en-US" altLang="nl-NL" sz="1800" dirty="0" smtClean="0"/>
              <a:t>South EU (20%, Yellow)</a:t>
            </a:r>
          </a:p>
          <a:p>
            <a:pPr lvl="1"/>
            <a:r>
              <a:rPr lang="en-US" altLang="nl-NL" sz="1800" dirty="0" smtClean="0"/>
              <a:t>Non EU (20%, Black)</a:t>
            </a:r>
          </a:p>
          <a:p>
            <a:r>
              <a:rPr lang="en-US" altLang="nl-NL" sz="2000" dirty="0" smtClean="0"/>
              <a:t>Special case 2</a:t>
            </a:r>
          </a:p>
          <a:p>
            <a:pPr lvl="1"/>
            <a:r>
              <a:rPr lang="en-US" altLang="nl-NL" sz="1800" dirty="0" smtClean="0"/>
              <a:t>West EU (96%, Green) </a:t>
            </a:r>
          </a:p>
          <a:p>
            <a:pPr lvl="1"/>
            <a:r>
              <a:rPr lang="en-US" altLang="nl-NL" sz="1800" dirty="0" smtClean="0"/>
              <a:t>North EU(1%, Blue) </a:t>
            </a:r>
          </a:p>
          <a:p>
            <a:pPr lvl="1"/>
            <a:r>
              <a:rPr lang="en-US" altLang="nl-NL" sz="1800" dirty="0" smtClean="0"/>
              <a:t>East EU (1%, Red)</a:t>
            </a:r>
          </a:p>
          <a:p>
            <a:pPr lvl="1"/>
            <a:r>
              <a:rPr lang="en-US" altLang="nl-NL" sz="1800" dirty="0" smtClean="0"/>
              <a:t>South EU (1%, Yellow)</a:t>
            </a:r>
          </a:p>
          <a:p>
            <a:pPr lvl="1"/>
            <a:r>
              <a:rPr lang="en-US" altLang="nl-NL" sz="1800" dirty="0" smtClean="0"/>
              <a:t>Non EU (1%, Black)</a:t>
            </a:r>
          </a:p>
          <a:p>
            <a:r>
              <a:rPr lang="en-US" altLang="nl-NL" sz="2000" dirty="0"/>
              <a:t>Special case </a:t>
            </a:r>
            <a:r>
              <a:rPr lang="en-US" altLang="nl-NL" sz="2000" dirty="0" smtClean="0"/>
              <a:t>3</a:t>
            </a:r>
            <a:endParaRPr lang="en-US" altLang="nl-NL" sz="1800" dirty="0" smtClean="0"/>
          </a:p>
          <a:p>
            <a:pPr lvl="1"/>
            <a:r>
              <a:rPr lang="en-US" altLang="nl-NL" sz="1800" dirty="0" smtClean="0"/>
              <a:t>people are distributed like this:</a:t>
            </a:r>
          </a:p>
          <a:p>
            <a:pPr lvl="2"/>
            <a:r>
              <a:rPr lang="en-US" altLang="nl-NL" sz="1800" dirty="0"/>
              <a:t>r</a:t>
            </a:r>
            <a:r>
              <a:rPr lang="en-US" altLang="nl-NL" sz="1800" dirty="0" smtClean="0"/>
              <a:t>1,r2,r3,r4,r5,r1,r2,r3,r4,r5 ….</a:t>
            </a:r>
          </a:p>
          <a:p>
            <a:r>
              <a:rPr lang="en-US" altLang="nl-NL" sz="2000" dirty="0"/>
              <a:t>Special </a:t>
            </a:r>
            <a:r>
              <a:rPr lang="en-US" altLang="nl-NL" sz="2000" dirty="0" smtClean="0"/>
              <a:t>case …</a:t>
            </a:r>
            <a:endParaRPr lang="en-US" altLang="nl-NL" sz="1800" dirty="0" smtClean="0"/>
          </a:p>
        </p:txBody>
      </p:sp>
    </p:spTree>
    <p:extLst>
      <p:ext uri="{BB962C8B-B14F-4D97-AF65-F5344CB8AC3E}">
        <p14:creationId xmlns:p14="http://schemas.microsoft.com/office/powerpoint/2010/main" val="300059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content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025044"/>
          </a:xfrm>
        </p:spPr>
        <p:txBody>
          <a:bodyPr/>
          <a:lstStyle/>
          <a:p>
            <a:r>
              <a:rPr lang="en-US" altLang="nl-NL" sz="2000" dirty="0" smtClean="0"/>
              <a:t>Introduction</a:t>
            </a:r>
          </a:p>
          <a:p>
            <a:pPr lvl="1"/>
            <a:r>
              <a:rPr lang="en-US" altLang="nl-NL" sz="1800" dirty="0" smtClean="0"/>
              <a:t>Dot map of people from different region in Eindhoven.</a:t>
            </a:r>
          </a:p>
          <a:p>
            <a:r>
              <a:rPr lang="en-US" altLang="nl-NL" sz="2000" dirty="0" smtClean="0"/>
              <a:t>Problem encountered</a:t>
            </a:r>
          </a:p>
          <a:p>
            <a:pPr lvl="1"/>
            <a:r>
              <a:rPr lang="en-US" altLang="nl-NL" sz="1800" dirty="0" smtClean="0"/>
              <a:t>Radius of the dot.</a:t>
            </a:r>
          </a:p>
          <a:p>
            <a:pPr lvl="1"/>
            <a:r>
              <a:rPr lang="en-US" altLang="nl-NL" sz="1800" dirty="0"/>
              <a:t>How many people = 1 dot</a:t>
            </a:r>
            <a:r>
              <a:rPr lang="en-US" altLang="nl-NL" sz="1800" dirty="0" smtClean="0"/>
              <a:t>.</a:t>
            </a:r>
          </a:p>
          <a:p>
            <a:pPr lvl="1"/>
            <a:r>
              <a:rPr lang="en-US" altLang="nl-NL" sz="1800" dirty="0" smtClean="0"/>
              <a:t>Where </a:t>
            </a:r>
            <a:r>
              <a:rPr lang="en-US" altLang="nl-NL" sz="1800" dirty="0"/>
              <a:t>to place the dot</a:t>
            </a:r>
            <a:r>
              <a:rPr lang="en-US" altLang="nl-NL" sz="1800" dirty="0" smtClean="0"/>
              <a:t>.</a:t>
            </a:r>
            <a:r>
              <a:rPr lang="en-US" altLang="nl-NL" sz="1800" dirty="0"/>
              <a:t> </a:t>
            </a:r>
            <a:endParaRPr lang="en-US" altLang="nl-NL" sz="1800" dirty="0" smtClean="0"/>
          </a:p>
          <a:p>
            <a:pPr lvl="1"/>
            <a:r>
              <a:rPr lang="en-US" altLang="nl-NL" sz="1800" dirty="0" smtClean="0"/>
              <a:t>Color </a:t>
            </a:r>
            <a:r>
              <a:rPr lang="en-US" altLang="nl-NL" sz="1800" dirty="0"/>
              <a:t>of the dot</a:t>
            </a:r>
            <a:r>
              <a:rPr lang="en-US" altLang="nl-NL" sz="1800" dirty="0" smtClean="0"/>
              <a:t>.</a:t>
            </a:r>
          </a:p>
          <a:p>
            <a:r>
              <a:rPr lang="en-US" altLang="nl-NL" sz="2000" dirty="0" smtClean="0"/>
              <a:t>Proposal solutions</a:t>
            </a:r>
          </a:p>
          <a:p>
            <a:pPr lvl="1"/>
            <a:r>
              <a:rPr lang="en-US" altLang="nl-NL" sz="1600" dirty="0"/>
              <a:t>Apply aggregation algorithm to show more readable results</a:t>
            </a:r>
            <a:r>
              <a:rPr lang="en-US" altLang="nl-NL" sz="1600" dirty="0" smtClean="0"/>
              <a:t>.</a:t>
            </a:r>
          </a:p>
          <a:p>
            <a:pPr lvl="1"/>
            <a:r>
              <a:rPr lang="en-US" altLang="nl-NL" sz="1600" dirty="0" smtClean="0"/>
              <a:t>Demo</a:t>
            </a:r>
          </a:p>
          <a:p>
            <a:r>
              <a:rPr lang="en-US" altLang="nl-NL" sz="2000" dirty="0" smtClean="0"/>
              <a:t>Constraints</a:t>
            </a:r>
          </a:p>
          <a:p>
            <a:pPr lvl="1"/>
            <a:r>
              <a:rPr lang="en-US" altLang="nl-NL" sz="1800" dirty="0" smtClean="0"/>
              <a:t>Some special cases which cannot be properly handled.</a:t>
            </a:r>
          </a:p>
        </p:txBody>
      </p:sp>
    </p:spTree>
    <p:extLst>
      <p:ext uri="{BB962C8B-B14F-4D97-AF65-F5344CB8AC3E}">
        <p14:creationId xmlns:p14="http://schemas.microsoft.com/office/powerpoint/2010/main" val="13530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Questions</a:t>
            </a:r>
          </a:p>
        </p:txBody>
      </p:sp>
      <p:pic>
        <p:nvPicPr>
          <p:cNvPr id="1026" name="Picture 2" descr="Afbeeldingsresultaat voor ques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2312876"/>
            <a:ext cx="4536504" cy="342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19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About the program</a:t>
            </a:r>
            <a:endParaRPr lang="en-US" altLang="nl-NL" dirty="0" smtClean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0"/>
            <a:ext cx="7994650" cy="4673116"/>
          </a:xfrm>
        </p:spPr>
        <p:txBody>
          <a:bodyPr/>
          <a:lstStyle/>
          <a:p>
            <a:r>
              <a:rPr lang="en-US" altLang="nl-NL" sz="2000" dirty="0" smtClean="0"/>
              <a:t>The data (people distribution) is generated by the system.</a:t>
            </a:r>
          </a:p>
          <a:p>
            <a:pPr lvl="1"/>
            <a:r>
              <a:rPr lang="en-US" altLang="nl-NL" sz="1800" dirty="0" smtClean="0"/>
              <a:t>Total amount </a:t>
            </a:r>
          </a:p>
          <a:p>
            <a:pPr lvl="1"/>
            <a:r>
              <a:rPr lang="en-US" altLang="nl-NL" sz="1800" dirty="0" smtClean="0"/>
              <a:t>Percentage of people from different </a:t>
            </a:r>
            <a:r>
              <a:rPr lang="en-US" altLang="nl-NL" sz="1800" dirty="0" smtClean="0"/>
              <a:t>regions</a:t>
            </a:r>
          </a:p>
          <a:p>
            <a:pPr lvl="1"/>
            <a:r>
              <a:rPr lang="en-US" altLang="nl-NL" sz="1800" dirty="0" smtClean="0"/>
              <a:t>The data is generated and stored in a txt file</a:t>
            </a:r>
          </a:p>
          <a:p>
            <a:pPr lvl="1"/>
            <a:r>
              <a:rPr lang="en-US" altLang="nl-NL" sz="1800" dirty="0" smtClean="0"/>
              <a:t>Generating the data for large amount of people may take long time</a:t>
            </a:r>
            <a:endParaRPr lang="en-US" altLang="nl-NL" sz="1800" dirty="0" smtClean="0"/>
          </a:p>
          <a:p>
            <a:r>
              <a:rPr lang="en-US" altLang="nl-NL" sz="2000" dirty="0" smtClean="0"/>
              <a:t>In this program, we set the total amount of people to 1,000,000 but the actual number is only like 300,000 because of some random choices made by the program.</a:t>
            </a:r>
          </a:p>
          <a:p>
            <a:r>
              <a:rPr lang="en-US" altLang="nl-NL" sz="2000" dirty="0" smtClean="0"/>
              <a:t>There are 5 regions in this program</a:t>
            </a:r>
          </a:p>
          <a:p>
            <a:pPr lvl="1"/>
            <a:r>
              <a:rPr lang="en-US" altLang="nl-NL" sz="1800" dirty="0" smtClean="0"/>
              <a:t>West EU (60%, Green) </a:t>
            </a:r>
          </a:p>
          <a:p>
            <a:pPr lvl="1"/>
            <a:r>
              <a:rPr lang="en-US" altLang="nl-NL" sz="1800" dirty="0" smtClean="0"/>
              <a:t>North EU(15%, Blue) </a:t>
            </a:r>
          </a:p>
          <a:p>
            <a:pPr lvl="1"/>
            <a:r>
              <a:rPr lang="en-US" altLang="nl-NL" sz="1800" dirty="0" smtClean="0"/>
              <a:t>East EU (10%, Red)</a:t>
            </a:r>
          </a:p>
          <a:p>
            <a:pPr lvl="1"/>
            <a:r>
              <a:rPr lang="en-US" altLang="nl-NL" sz="1800" dirty="0" smtClean="0"/>
              <a:t>South EU (10%, Yellow)</a:t>
            </a:r>
          </a:p>
          <a:p>
            <a:pPr lvl="1"/>
            <a:r>
              <a:rPr lang="en-US" altLang="nl-NL" sz="1800" dirty="0" smtClean="0"/>
              <a:t>Non EU (5%, Black)</a:t>
            </a:r>
            <a:endParaRPr lang="en-US" altLang="nl-NL" sz="1800" dirty="0"/>
          </a:p>
        </p:txBody>
      </p:sp>
    </p:spTree>
    <p:extLst>
      <p:ext uri="{BB962C8B-B14F-4D97-AF65-F5344CB8AC3E}">
        <p14:creationId xmlns:p14="http://schemas.microsoft.com/office/powerpoint/2010/main" val="304903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Eindhoven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40768"/>
            <a:ext cx="6804756" cy="456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With proper aggregation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558" y="1304764"/>
            <a:ext cx="6864822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Problems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601107"/>
          </a:xfrm>
        </p:spPr>
        <p:txBody>
          <a:bodyPr/>
          <a:lstStyle/>
          <a:p>
            <a:pPr lvl="1"/>
            <a:r>
              <a:rPr lang="en-US" altLang="nl-NL" sz="2800" dirty="0" smtClean="0"/>
              <a:t>Radius of the </a:t>
            </a:r>
            <a:r>
              <a:rPr lang="en-US" altLang="nl-NL" sz="2800" dirty="0" smtClean="0"/>
              <a:t>dot</a:t>
            </a:r>
            <a:endParaRPr lang="en-US" altLang="nl-NL" sz="2800" dirty="0" smtClean="0"/>
          </a:p>
          <a:p>
            <a:pPr marL="269875" lvl="1" indent="0">
              <a:buNone/>
            </a:pPr>
            <a:endParaRPr lang="en-US" altLang="nl-NL" sz="2800" dirty="0" smtClean="0"/>
          </a:p>
          <a:p>
            <a:pPr lvl="2"/>
            <a:r>
              <a:rPr lang="en-US" altLang="nl-NL" sz="1800" dirty="0" smtClean="0"/>
              <a:t>For </a:t>
            </a:r>
            <a:r>
              <a:rPr lang="en-US" altLang="nl-NL" sz="1800" dirty="0"/>
              <a:t>better display, </a:t>
            </a:r>
            <a:r>
              <a:rPr lang="en-US" altLang="nl-NL" sz="1800" dirty="0" smtClean="0"/>
              <a:t>we </a:t>
            </a:r>
            <a:r>
              <a:rPr lang="en-US" altLang="nl-NL" sz="1800" dirty="0"/>
              <a:t>want </a:t>
            </a:r>
            <a:r>
              <a:rPr lang="en-US" altLang="nl-NL" sz="1800" dirty="0" smtClean="0"/>
              <a:t>the distance between each dot is at least, say 70 pixels.</a:t>
            </a:r>
          </a:p>
          <a:p>
            <a:pPr lvl="2"/>
            <a:r>
              <a:rPr lang="en-US" altLang="nl-NL" sz="1800" dirty="0" smtClean="0"/>
              <a:t>Then we would have the radius of the dot = </a:t>
            </a:r>
          </a:p>
          <a:p>
            <a:pPr marL="544512" lvl="2" indent="0">
              <a:buNone/>
            </a:pPr>
            <a:r>
              <a:rPr lang="en-US" altLang="nl-NL" sz="1800" dirty="0"/>
              <a:t>	</a:t>
            </a:r>
            <a:r>
              <a:rPr lang="en-US" altLang="nl-NL" sz="1800" dirty="0" smtClean="0"/>
              <a:t>min(window width, window height) / 70 / zoom in level / 5 </a:t>
            </a:r>
          </a:p>
          <a:p>
            <a:pPr marL="544512" lvl="2" indent="0">
              <a:buNone/>
            </a:pPr>
            <a:r>
              <a:rPr lang="en-US" altLang="nl-NL" sz="1800" dirty="0"/>
              <a:t>	</a:t>
            </a:r>
            <a:r>
              <a:rPr lang="en-US" altLang="nl-NL" sz="1800" dirty="0" smtClean="0"/>
              <a:t>5 is here for some distance between other dots.</a:t>
            </a:r>
          </a:p>
          <a:p>
            <a:pPr lvl="2"/>
            <a:r>
              <a:rPr lang="en-US" altLang="nl-NL" sz="1800" dirty="0" smtClean="0"/>
              <a:t>Zoom in level 1 means each dot = 1 person.</a:t>
            </a:r>
            <a:endParaRPr lang="en-US" altLang="nl-NL" sz="1800" dirty="0"/>
          </a:p>
          <a:p>
            <a:pPr lvl="2"/>
            <a:r>
              <a:rPr lang="en-US" altLang="nl-NL" sz="1800" dirty="0" smtClean="0"/>
              <a:t>For better visibility, we </a:t>
            </a:r>
            <a:r>
              <a:rPr lang="en-US" altLang="nl-NL" sz="1800" dirty="0"/>
              <a:t>give a minimum </a:t>
            </a:r>
            <a:r>
              <a:rPr lang="en-US" altLang="nl-NL" sz="1800" dirty="0" smtClean="0"/>
              <a:t>radius </a:t>
            </a:r>
            <a:r>
              <a:rPr lang="en-US" altLang="nl-NL" sz="1800" dirty="0"/>
              <a:t>of the </a:t>
            </a:r>
            <a:r>
              <a:rPr lang="en-US" altLang="nl-NL" sz="1800" dirty="0" smtClean="0"/>
              <a:t>dot, for instance 4.</a:t>
            </a:r>
            <a:endParaRPr lang="en-US" altLang="nl-NL" sz="2800" dirty="0" smtClean="0"/>
          </a:p>
        </p:txBody>
      </p:sp>
    </p:spTree>
    <p:extLst>
      <p:ext uri="{BB962C8B-B14F-4D97-AF65-F5344CB8AC3E}">
        <p14:creationId xmlns:p14="http://schemas.microsoft.com/office/powerpoint/2010/main" val="27779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Problems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3737011"/>
          </a:xfrm>
        </p:spPr>
        <p:txBody>
          <a:bodyPr/>
          <a:lstStyle/>
          <a:p>
            <a:pPr lvl="1"/>
            <a:r>
              <a:rPr lang="en-US" altLang="nl-NL" sz="2800" dirty="0" smtClean="0"/>
              <a:t>How many people = 1 </a:t>
            </a:r>
            <a:r>
              <a:rPr lang="en-US" altLang="nl-NL" sz="2800" dirty="0" smtClean="0"/>
              <a:t>dot</a:t>
            </a:r>
            <a:endParaRPr lang="en-US" altLang="nl-NL" sz="2800" dirty="0" smtClean="0"/>
          </a:p>
          <a:p>
            <a:pPr lvl="2"/>
            <a:endParaRPr lang="en-US" altLang="nl-NL" sz="1800" dirty="0" smtClean="0"/>
          </a:p>
          <a:p>
            <a:pPr lvl="2"/>
            <a:r>
              <a:rPr lang="en-US" altLang="nl-NL" sz="1800" dirty="0" smtClean="0"/>
              <a:t>For better display, say we want the distance between each dot is at least 70 pixels.</a:t>
            </a:r>
          </a:p>
          <a:p>
            <a:pPr lvl="2"/>
            <a:r>
              <a:rPr lang="en-US" altLang="nl-NL" sz="1800" dirty="0" smtClean="0"/>
              <a:t>Then we would have at most (window width / 70 / </a:t>
            </a:r>
            <a:r>
              <a:rPr lang="en-US" altLang="nl-NL" sz="1800" dirty="0"/>
              <a:t>zoom in level</a:t>
            </a:r>
            <a:r>
              <a:rPr lang="en-US" altLang="nl-NL" sz="1800" dirty="0" smtClean="0"/>
              <a:t>) * (window height / 70 /</a:t>
            </a:r>
            <a:r>
              <a:rPr lang="en-US" altLang="nl-NL" sz="1800" dirty="0"/>
              <a:t> </a:t>
            </a:r>
            <a:r>
              <a:rPr lang="en-US" altLang="nl-NL" sz="1800" dirty="0" smtClean="0"/>
              <a:t>zoom </a:t>
            </a:r>
            <a:r>
              <a:rPr lang="en-US" altLang="nl-NL" sz="1800" dirty="0"/>
              <a:t>in level</a:t>
            </a:r>
            <a:r>
              <a:rPr lang="en-US" altLang="nl-NL" sz="1800" dirty="0" smtClean="0"/>
              <a:t>)  = m dots.</a:t>
            </a:r>
          </a:p>
          <a:p>
            <a:pPr lvl="2"/>
            <a:r>
              <a:rPr lang="en-US" altLang="nl-NL" sz="1800" dirty="0" smtClean="0"/>
              <a:t>Let n = total number of people, then there would be roughly n / m people in each dot.</a:t>
            </a:r>
          </a:p>
          <a:p>
            <a:pPr lvl="2"/>
            <a:r>
              <a:rPr lang="en-US" altLang="nl-NL" sz="1800" dirty="0" smtClean="0"/>
              <a:t>We round the number, for instance, 12,390 will become 10,000; 103 will become 100 etc.</a:t>
            </a:r>
          </a:p>
          <a:p>
            <a:pPr lvl="2"/>
            <a:r>
              <a:rPr lang="en-US" altLang="nl-NL" sz="1800" dirty="0" smtClean="0"/>
              <a:t>We apply the rounded number to the aggregation algorithm.</a:t>
            </a:r>
          </a:p>
        </p:txBody>
      </p:sp>
    </p:spTree>
    <p:extLst>
      <p:ext uri="{BB962C8B-B14F-4D97-AF65-F5344CB8AC3E}">
        <p14:creationId xmlns:p14="http://schemas.microsoft.com/office/powerpoint/2010/main" val="828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Problems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 smtClean="0"/>
              <a:t>Where to place the dot (1).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00" y="2168860"/>
            <a:ext cx="5652628" cy="375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5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Problems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Color of the </a:t>
            </a:r>
            <a:r>
              <a:rPr lang="en-US" altLang="nl-NL" sz="2800" dirty="0" smtClean="0"/>
              <a:t>dot</a:t>
            </a:r>
            <a:endParaRPr lang="en-US" altLang="nl-NL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04" y="2348880"/>
            <a:ext cx="4532299" cy="301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5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yan transparant">
  <a:themeElements>
    <a:clrScheme name="Cyan transparant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Cyan transpara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yan transparant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yan photo">
  <a:themeElements>
    <a:clrScheme name="Cyan photo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Cyan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yan photo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yan bullets">
  <a:themeElements>
    <a:clrScheme name="Cyan bullets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Cyan bulle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yan bullets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 standard cyan</Template>
  <TotalTime>9743</TotalTime>
  <Words>656</Words>
  <Application>Microsoft Office PowerPoint</Application>
  <PresentationFormat>On-screen Show (4:3)</PresentationFormat>
  <Paragraphs>126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Cyan transparant</vt:lpstr>
      <vt:lpstr>Cyan photo</vt:lpstr>
      <vt:lpstr>Cyan bullets</vt:lpstr>
      <vt:lpstr>Aggregation on Dot map</vt:lpstr>
      <vt:lpstr>content</vt:lpstr>
      <vt:lpstr>About the program</vt:lpstr>
      <vt:lpstr>Eindhoven</vt:lpstr>
      <vt:lpstr>With proper aggregation</vt:lpstr>
      <vt:lpstr>Problems </vt:lpstr>
      <vt:lpstr>Problems </vt:lpstr>
      <vt:lpstr>Problems </vt:lpstr>
      <vt:lpstr>Problems </vt:lpstr>
      <vt:lpstr>Problems </vt:lpstr>
      <vt:lpstr>Problems </vt:lpstr>
      <vt:lpstr>Problems </vt:lpstr>
      <vt:lpstr>Problems </vt:lpstr>
      <vt:lpstr>Problems </vt:lpstr>
      <vt:lpstr>Problems </vt:lpstr>
      <vt:lpstr>Running time</vt:lpstr>
      <vt:lpstr>Demo</vt:lpstr>
      <vt:lpstr>Constraints</vt:lpstr>
      <vt:lpstr>Constraints</vt:lpstr>
      <vt:lpstr>Questions</vt:lpstr>
    </vt:vector>
  </TitlesOfParts>
  <Company>Technische Universiteit Eindhoven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session</dc:title>
  <dc:creator>Sidorova</dc:creator>
  <cp:lastModifiedBy>Ni, J.</cp:lastModifiedBy>
  <cp:revision>240</cp:revision>
  <cp:lastPrinted>2016-10-14T10:51:05Z</cp:lastPrinted>
  <dcterms:created xsi:type="dcterms:W3CDTF">2008-12-10T10:17:51Z</dcterms:created>
  <dcterms:modified xsi:type="dcterms:W3CDTF">2017-10-20T22:43:48Z</dcterms:modified>
</cp:coreProperties>
</file>