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17" roundtripDataSignature="AMtx7mgLnoMht8UEDD8A+/8PnfewTQRYc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customschemas.google.com/relationships/presentationmetadata" Target="meta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3"/>
          <p:cNvSpPr/>
          <p:nvPr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rgbClr val="205867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B.Sc. Title Defense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" name="Google Shape;17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46051" y="80964"/>
            <a:ext cx="2901949" cy="574675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13"/>
          <p:cNvSpPr/>
          <p:nvPr/>
        </p:nvSpPr>
        <p:spPr>
          <a:xfrm>
            <a:off x="914400" y="3200400"/>
            <a:ext cx="5080000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Presented by</a:t>
            </a:r>
            <a:endParaRPr/>
          </a:p>
        </p:txBody>
      </p:sp>
      <p:sp>
        <p:nvSpPr>
          <p:cNvPr id="19" name="Google Shape;19;p13"/>
          <p:cNvSpPr/>
          <p:nvPr/>
        </p:nvSpPr>
        <p:spPr>
          <a:xfrm>
            <a:off x="6400800" y="3200400"/>
            <a:ext cx="5283200" cy="533400"/>
          </a:xfrm>
          <a:prstGeom prst="rect">
            <a:avLst/>
          </a:prstGeom>
          <a:solidFill>
            <a:schemeClr val="accen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Supervised by</a:t>
            </a:r>
            <a:endParaRPr/>
          </a:p>
        </p:txBody>
      </p:sp>
      <p:sp>
        <p:nvSpPr>
          <p:cNvPr id="20" name="Google Shape;20;p13"/>
          <p:cNvSpPr txBox="1"/>
          <p:nvPr>
            <p:ph type="ctrTitle"/>
          </p:nvPr>
        </p:nvSpPr>
        <p:spPr>
          <a:xfrm>
            <a:off x="914400" y="1143000"/>
            <a:ext cx="10363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4400"/>
              <a:buFont typeface="Calibri"/>
              <a:buNone/>
              <a:defRPr b="1">
                <a:solidFill>
                  <a:srgbClr val="17365D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3"/>
          <p:cNvSpPr txBox="1"/>
          <p:nvPr>
            <p:ph idx="1" type="subTitle"/>
          </p:nvPr>
        </p:nvSpPr>
        <p:spPr>
          <a:xfrm>
            <a:off x="914400" y="3886200"/>
            <a:ext cx="51816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540"/>
              </a:spcBef>
              <a:spcAft>
                <a:spcPts val="0"/>
              </a:spcAft>
              <a:buClr>
                <a:srgbClr val="366092"/>
              </a:buClr>
              <a:buSzPts val="2700"/>
              <a:buNone/>
              <a:defRPr sz="2700">
                <a:solidFill>
                  <a:srgbClr val="366092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2" type="body"/>
          </p:nvPr>
        </p:nvSpPr>
        <p:spPr>
          <a:xfrm>
            <a:off x="6400800" y="3886200"/>
            <a:ext cx="5283200" cy="22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spcBef>
                <a:spcPts val="54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  <a:defRPr sz="2700">
                <a:solidFill>
                  <a:srgbClr val="0070C0"/>
                </a:solidFill>
              </a:defRPr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2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2"/>
          <p:cNvSpPr txBox="1"/>
          <p:nvPr>
            <p:ph idx="1" type="body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3" name="Google Shape;83;p22"/>
          <p:cNvSpPr txBox="1"/>
          <p:nvPr>
            <p:ph idx="2" type="body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84" name="Google Shape;84;p2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2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3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23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91" name="Google Shape;91;p23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4"/>
          <p:cNvSpPr txBox="1"/>
          <p:nvPr>
            <p:ph idx="1" type="body"/>
          </p:nvPr>
        </p:nvSpPr>
        <p:spPr>
          <a:xfrm rot="5400000">
            <a:off x="3833019" y="-1623218"/>
            <a:ext cx="4525963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5"/>
          <p:cNvSpPr txBox="1"/>
          <p:nvPr>
            <p:ph type="title"/>
          </p:nvPr>
        </p:nvSpPr>
        <p:spPr>
          <a:xfrm rot="5400000">
            <a:off x="7285038" y="1828802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5"/>
          <p:cNvSpPr txBox="1"/>
          <p:nvPr>
            <p:ph idx="1" type="body"/>
          </p:nvPr>
        </p:nvSpPr>
        <p:spPr>
          <a:xfrm rot="5400000">
            <a:off x="1697038" y="-812799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2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2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04801" y="5943600"/>
            <a:ext cx="1538817" cy="304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6"/>
          <p:cNvSpPr/>
          <p:nvPr/>
        </p:nvSpPr>
        <p:spPr>
          <a:xfrm>
            <a:off x="2336801" y="5943600"/>
            <a:ext cx="9842500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B.Sc. Title Defense</a:t>
            </a:r>
            <a:endParaRPr b="1"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  <a:defRPr b="1">
                <a:solidFill>
                  <a:srgbClr val="36609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6"/>
          <p:cNvSpPr txBox="1"/>
          <p:nvPr>
            <p:ph idx="1" type="body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Char char="•"/>
              <a:defRPr>
                <a:solidFill>
                  <a:srgbClr val="366092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Char char="–"/>
              <a:defRPr>
                <a:solidFill>
                  <a:srgbClr val="31859B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Char char="•"/>
              <a:defRPr>
                <a:solidFill>
                  <a:srgbClr val="953734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Char char="–"/>
              <a:defRPr>
                <a:solidFill>
                  <a:srgbClr val="E36C09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4"/>
          <p:cNvSpPr/>
          <p:nvPr/>
        </p:nvSpPr>
        <p:spPr>
          <a:xfrm>
            <a:off x="2336801" y="5943600"/>
            <a:ext cx="9842500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Final Year Defense</a:t>
            </a:r>
            <a:endParaRPr b="1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4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1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  <a:defRPr b="1">
                <a:solidFill>
                  <a:srgbClr val="36609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" type="body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Char char="•"/>
              <a:defRPr>
                <a:solidFill>
                  <a:srgbClr val="366092"/>
                </a:solidFill>
              </a:defRPr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rgbClr val="31859B"/>
              </a:buClr>
              <a:buSzPts val="2800"/>
              <a:buChar char="–"/>
              <a:defRPr>
                <a:solidFill>
                  <a:srgbClr val="31859B"/>
                </a:solidFill>
              </a:defRPr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rgbClr val="953734"/>
              </a:buClr>
              <a:buSzPts val="2400"/>
              <a:buChar char="•"/>
              <a:defRPr>
                <a:solidFill>
                  <a:srgbClr val="953734"/>
                </a:solidFill>
              </a:defRPr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rgbClr val="E36C09"/>
              </a:buClr>
              <a:buSzPts val="2000"/>
              <a:buChar char="–"/>
              <a:defRPr>
                <a:solidFill>
                  <a:srgbClr val="E36C09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34" name="Google Shape;34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09600" y="5951845"/>
            <a:ext cx="1538817" cy="411162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4"/>
          <p:cNvSpPr/>
          <p:nvPr/>
        </p:nvSpPr>
        <p:spPr>
          <a:xfrm>
            <a:off x="2336801" y="5943600"/>
            <a:ext cx="9842500" cy="3810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B.Sc. Title Defense</a:t>
            </a:r>
            <a:endParaRPr/>
          </a:p>
        </p:txBody>
      </p:sp>
      <p:sp>
        <p:nvSpPr>
          <p:cNvPr id="36" name="Google Shape;36;p14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5"/>
          <p:cNvSpPr txBox="1"/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17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8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8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8" name="Google Shape;58;p18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9" name="Google Shape;59;p18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9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19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6" name="Google Shape;66;p19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7" name="Google Shape;67;p19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8" name="Google Shape;68;p19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0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2"/>
          <p:cNvSpPr txBox="1"/>
          <p:nvPr>
            <p:ph idx="1" type="body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2"/>
          <p:cNvSpPr txBox="1"/>
          <p:nvPr>
            <p:ph idx="10" type="dt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2"/>
          <p:cNvSpPr txBox="1"/>
          <p:nvPr>
            <p:ph idx="11" type="ftr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"/>
          <p:cNvSpPr txBox="1"/>
          <p:nvPr>
            <p:ph type="ctrTitle"/>
          </p:nvPr>
        </p:nvSpPr>
        <p:spPr>
          <a:xfrm>
            <a:off x="457200" y="1219200"/>
            <a:ext cx="1112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2800"/>
              <a:buFont typeface="Times New Roman"/>
              <a:buNone/>
            </a:pPr>
            <a:r>
              <a:rPr lang="en-GB" sz="2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Title: </a:t>
            </a: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 </a:t>
            </a:r>
            <a:r>
              <a:rPr lang="en-GB" sz="2800">
                <a:latin typeface="Times New Roman"/>
                <a:ea typeface="Times New Roman"/>
                <a:cs typeface="Times New Roman"/>
                <a:sym typeface="Times New Roman"/>
              </a:rPr>
              <a:t>Advanced Phishing URL Detection System using Machine Learning and Neural Networks</a:t>
            </a:r>
            <a:endParaRPr sz="28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1"/>
          <p:cNvSpPr txBox="1"/>
          <p:nvPr>
            <p:ph idx="1" type="subTitle"/>
          </p:nvPr>
        </p:nvSpPr>
        <p:spPr>
          <a:xfrm>
            <a:off x="1143000" y="3797432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Raduan Ahamed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221-15-4977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 </a:t>
            </a:r>
            <a:endParaRPr/>
          </a:p>
          <a:p>
            <a:pPr indent="0" lvl="0" marL="0" rtl="0" algn="ctr">
              <a:spcBef>
                <a:spcPts val="51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Daffodil International University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518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518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81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t/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518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499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121" name="Google Shape;121;p1"/>
          <p:cNvSpPr txBox="1"/>
          <p:nvPr>
            <p:ph idx="2" type="body"/>
          </p:nvPr>
        </p:nvSpPr>
        <p:spPr>
          <a:xfrm>
            <a:off x="6781800" y="3797432"/>
            <a:ext cx="4572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ctr"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00"/>
              <a:buNone/>
            </a:pPr>
            <a:r>
              <a:rPr b="1" lang="en-GB"/>
              <a:t>Ms Rabeya Khatun</a:t>
            </a:r>
            <a:endParaRPr b="1"/>
          </a:p>
          <a:p>
            <a:pPr indent="-342900" lvl="0" marL="342900" rtl="0" algn="ctr">
              <a:spcBef>
                <a:spcPts val="560"/>
              </a:spcBef>
              <a:spcAft>
                <a:spcPts val="0"/>
              </a:spcAft>
              <a:buClr>
                <a:srgbClr val="0070C0"/>
              </a:buClr>
              <a:buSzPts val="2800"/>
              <a:buNone/>
            </a:pPr>
            <a:r>
              <a:rPr b="1" lang="en-GB" sz="2800"/>
              <a:t>Lecturer</a:t>
            </a:r>
            <a:endParaRPr b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Department of CSE </a:t>
            </a:r>
            <a:endParaRPr/>
          </a:p>
          <a:p>
            <a:pPr indent="-342900" lvl="0" marL="342900" rtl="0" algn="ctr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Daffodil International University</a:t>
            </a:r>
            <a:endParaRPr sz="2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"/>
          <p:cNvSpPr txBox="1"/>
          <p:nvPr>
            <p:ph type="title"/>
          </p:nvPr>
        </p:nvSpPr>
        <p:spPr>
          <a:xfrm>
            <a:off x="1981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89" name="Google Shape;189;p10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90" name="Google Shape;190;p10"/>
          <p:cNvSpPr txBox="1"/>
          <p:nvPr>
            <p:ph idx="1" type="body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proposed phishing URL detection system will contribute significantly to cybersecurity by providing an AI-driven approach to identifying malicious links. By implementing machine learning techniques, the system can adapt to new threats and improve detection accuracy. Future work includes deploying the model as a real-time tool, ensuring continuous learning, and expanding its capabilities for broader cybersecurity applications.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"/>
          <p:cNvSpPr txBox="1"/>
          <p:nvPr>
            <p:ph type="title"/>
          </p:nvPr>
        </p:nvSpPr>
        <p:spPr>
          <a:xfrm>
            <a:off x="1981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t/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96" name="Google Shape;196;p11"/>
          <p:cNvSpPr txBox="1"/>
          <p:nvPr>
            <p:ph idx="1" type="body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6000"/>
              <a:buNone/>
            </a:pPr>
            <a:r>
              <a:t/>
            </a:r>
            <a:endParaRPr b="1" sz="6000">
              <a:solidFill>
                <a:srgbClr val="7030A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Clr>
                <a:srgbClr val="7030A0"/>
              </a:buClr>
              <a:buSzPts val="6000"/>
              <a:buNone/>
            </a:pPr>
            <a:r>
              <a:rPr b="1" lang="en-GB" sz="60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/>
          </a:p>
          <a:p>
            <a:pPr indent="0" lvl="0" marL="0" rtl="0" algn="r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3000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1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"/>
          <p:cNvSpPr txBox="1"/>
          <p:nvPr>
            <p:ph type="title"/>
          </p:nvPr>
        </p:nvSpPr>
        <p:spPr>
          <a:xfrm>
            <a:off x="1981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27" name="Google Shape;127;p2"/>
          <p:cNvSpPr txBox="1"/>
          <p:nvPr>
            <p:ph idx="1" type="body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Char char="•"/>
            </a:pPr>
            <a:r>
              <a:rPr lang="en-GB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primary objective of this research is to create a robust phishing URL detection system using multiple machine learning models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goal is to improve accuracy, reduce false positives, and develop a scalable solution that can be integrated into real-time applications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system aims to minimize user exposure to phishing threats and enhance cybersecurity measures.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3000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2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29" name="Google Shape;129;p2"/>
          <p:cNvSpPr txBox="1"/>
          <p:nvPr/>
        </p:nvSpPr>
        <p:spPr>
          <a:xfrm>
            <a:off x="8991600" y="5334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GB" sz="1800" u="none" cap="none" strike="noStrike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"/>
          <p:cNvSpPr txBox="1"/>
          <p:nvPr>
            <p:ph type="title"/>
          </p:nvPr>
        </p:nvSpPr>
        <p:spPr>
          <a:xfrm>
            <a:off x="1981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Motivation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35" name="Google Shape;135;p3"/>
          <p:cNvSpPr txBox="1"/>
          <p:nvPr>
            <p:ph idx="1" type="body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With the rapid rise in cyber threats, phishing remains one of the most common and dangerous attack. 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motivation behind this research is to leverage AI and machine learning to build a more reliable, real-time detection system that protects users from phishing scams. 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models like </a:t>
            </a:r>
            <a:r>
              <a:rPr b="1"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Bayes, XLNet, Seq2Seq, BERT, and SVM</a:t>
            </a:r>
            <a:r>
              <a:rPr lang="en-GB" sz="2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we can significantly improve phishing detection accuracy.</a:t>
            </a:r>
            <a:endParaRPr sz="2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3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37" name="Google Shape;137;p3"/>
          <p:cNvSpPr txBox="1"/>
          <p:nvPr/>
        </p:nvSpPr>
        <p:spPr>
          <a:xfrm>
            <a:off x="8991600" y="5334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"/>
          <p:cNvSpPr txBox="1"/>
          <p:nvPr>
            <p:ph type="title"/>
          </p:nvPr>
        </p:nvSpPr>
        <p:spPr>
          <a:xfrm>
            <a:off x="1981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Background Study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43" name="Google Shape;143;p4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44" name="Google Shape;144;p4"/>
          <p:cNvSpPr txBox="1"/>
          <p:nvPr/>
        </p:nvSpPr>
        <p:spPr>
          <a:xfrm>
            <a:off x="8991600" y="5334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4"/>
          <p:cNvSpPr txBox="1"/>
          <p:nvPr>
            <p:ph idx="1" type="body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Machine learning (ML) and artificial intelligence (AI)-based detection methods have shown promising results in phishing detection.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Previous research has explored various classifiers, including Random Forest, Support Vector Machines (SVM), and deep learning models, for phishing detection.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Studies by Alazaidah et al. and Sahingoz et al. have demonstrated high accuracy in phishing detection using machine learning techniques.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Limited research focuses specifically on URL-based phishing detection, with most studies analyzing email content or webpage elements.</a:t>
            </a:r>
            <a:endParaRPr/>
          </a:p>
          <a:p>
            <a:pPr indent="-342900" lvl="0" marL="342900" rtl="0" algn="l">
              <a:spcBef>
                <a:spcPts val="496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Our research aims to address this gap by implementing a multi-model ML system for real-time phishing URL classification with high accuracy.</a:t>
            </a:r>
            <a:endParaRPr/>
          </a:p>
          <a:p>
            <a:pPr indent="0" lvl="0" marL="0" rtl="0" algn="l">
              <a:spcBef>
                <a:spcPts val="496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"/>
          <p:cNvSpPr txBox="1"/>
          <p:nvPr>
            <p:ph type="title"/>
          </p:nvPr>
        </p:nvSpPr>
        <p:spPr>
          <a:xfrm>
            <a:off x="1981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Gap Analysis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51" name="Google Shape;151;p5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52" name="Google Shape;152;p5"/>
          <p:cNvSpPr txBox="1"/>
          <p:nvPr/>
        </p:nvSpPr>
        <p:spPr>
          <a:xfrm>
            <a:off x="8991600" y="5334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5"/>
          <p:cNvSpPr txBox="1"/>
          <p:nvPr>
            <p:ph idx="1" type="body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solidFill>
                  <a:schemeClr val="dk1"/>
                </a:solidFill>
              </a:rPr>
              <a:t>Phishing URLs rapidly change, making static detection ineffective.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solidFill>
                  <a:schemeClr val="dk1"/>
                </a:solidFill>
              </a:rPr>
              <a:t>Many current machine learning approaches use only a single model, limiting detection accuracy.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solidFill>
                  <a:schemeClr val="dk1"/>
                </a:solidFill>
              </a:rPr>
              <a:t>Limited research exists on combining multiple ML models, such as Naïve Bayes, XLNet, Seq2Seq, BERT, and SVM, for phishing URL detection.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>
                <a:solidFill>
                  <a:schemeClr val="dk1"/>
                </a:solidFill>
              </a:rPr>
              <a:t>Limited research focuses specifically on </a:t>
            </a:r>
            <a:r>
              <a:rPr b="1" lang="en-GB" sz="2400">
                <a:solidFill>
                  <a:schemeClr val="dk1"/>
                </a:solidFill>
              </a:rPr>
              <a:t>URL-based phishing detection</a:t>
            </a:r>
            <a:r>
              <a:rPr lang="en-GB" sz="2400">
                <a:solidFill>
                  <a:schemeClr val="dk1"/>
                </a:solidFill>
              </a:rPr>
              <a:t>, as most studies focus on </a:t>
            </a:r>
            <a:r>
              <a:rPr b="1" lang="en-GB" sz="2400">
                <a:solidFill>
                  <a:schemeClr val="dk1"/>
                </a:solidFill>
              </a:rPr>
              <a:t>email </a:t>
            </a:r>
            <a:r>
              <a:rPr lang="en-GB" sz="2400">
                <a:solidFill>
                  <a:schemeClr val="dk1"/>
                </a:solidFill>
              </a:rPr>
              <a:t>or</a:t>
            </a:r>
            <a:r>
              <a:rPr b="1" lang="en-GB" sz="2400">
                <a:solidFill>
                  <a:schemeClr val="dk1"/>
                </a:solidFill>
              </a:rPr>
              <a:t> webpage </a:t>
            </a:r>
            <a:r>
              <a:rPr lang="en-GB" sz="2400">
                <a:solidFill>
                  <a:schemeClr val="dk1"/>
                </a:solidFill>
              </a:rPr>
              <a:t>content analysis.</a:t>
            </a:r>
            <a:endParaRPr sz="2400">
              <a:solidFill>
                <a:schemeClr val="dk1"/>
              </a:solidFill>
            </a:endParaRPr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rgbClr val="366092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6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lang="en-GB"/>
              <a:t>Dataset Collection</a:t>
            </a:r>
            <a:endParaRPr/>
          </a:p>
        </p:txBody>
      </p:sp>
      <p:sp>
        <p:nvSpPr>
          <p:cNvPr id="159" name="Google Shape;159;p6"/>
          <p:cNvSpPr txBox="1"/>
          <p:nvPr>
            <p:ph idx="1" type="body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dataset used for this research is sourced from the </a:t>
            </a:r>
            <a:r>
              <a:rPr b="1"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UC Irvine Machine Learning Repository</a:t>
            </a:r>
            <a:r>
              <a:rPr lang="en-GB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which provides a comprehensive set of phishing and legitimate URLs. This dataset ensures a well-balanced mix of phishing and legitimate URLs, improving model performance and accuracy.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0" name="Google Shape;160;p6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7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66092"/>
              </a:buClr>
              <a:buSzPts val="4400"/>
              <a:buFont typeface="Calibri"/>
              <a:buNone/>
            </a:pPr>
            <a:r>
              <a:rPr lang="en-GB"/>
              <a:t>Feature Extraction</a:t>
            </a:r>
            <a:endParaRPr/>
          </a:p>
        </p:txBody>
      </p:sp>
      <p:sp>
        <p:nvSpPr>
          <p:cNvPr id="166" name="Google Shape;166;p7"/>
          <p:cNvSpPr txBox="1"/>
          <p:nvPr>
            <p:ph idx="1" type="body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GB">
                <a:solidFill>
                  <a:schemeClr val="dk1"/>
                </a:solidFill>
              </a:rPr>
              <a:t>Lexical Features:</a:t>
            </a:r>
            <a:r>
              <a:rPr lang="en-GB">
                <a:solidFill>
                  <a:schemeClr val="dk1"/>
                </a:solidFill>
              </a:rPr>
              <a:t> URL length, number of subdomains, special character occurrences.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GB">
                <a:solidFill>
                  <a:schemeClr val="dk1"/>
                </a:solidFill>
              </a:rPr>
              <a:t>Domain-Based Features:</a:t>
            </a:r>
            <a:r>
              <a:rPr lang="en-GB">
                <a:solidFill>
                  <a:schemeClr val="dk1"/>
                </a:solidFill>
              </a:rPr>
              <a:t> WHOIS data, domain age, and DNS records.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b="1" lang="en-GB">
                <a:solidFill>
                  <a:schemeClr val="dk1"/>
                </a:solidFill>
              </a:rPr>
              <a:t>Keyword-Based Features:</a:t>
            </a:r>
            <a:r>
              <a:rPr lang="en-GB">
                <a:solidFill>
                  <a:schemeClr val="dk1"/>
                </a:solidFill>
              </a:rPr>
              <a:t> Suspicious words like 'login,' 'verify,' 'secure' in URLs.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rgbClr val="366092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167" name="Google Shape;167;p7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 txBox="1"/>
          <p:nvPr>
            <p:ph type="title"/>
          </p:nvPr>
        </p:nvSpPr>
        <p:spPr>
          <a:xfrm>
            <a:off x="1981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Methodology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73" name="Google Shape;173;p8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74" name="Google Shape;174;p8"/>
          <p:cNvSpPr txBox="1"/>
          <p:nvPr/>
        </p:nvSpPr>
        <p:spPr>
          <a:xfrm>
            <a:off x="8991600" y="5334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8"/>
          <p:cNvSpPr txBox="1"/>
          <p:nvPr>
            <p:ph idx="1" type="body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20000"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solidFill>
                  <a:schemeClr val="dk1"/>
                </a:solidFill>
              </a:rPr>
              <a:t>The first step involves collecting a dataset from the </a:t>
            </a:r>
            <a:r>
              <a:rPr b="1" lang="en-GB">
                <a:solidFill>
                  <a:schemeClr val="dk1"/>
                </a:solidFill>
              </a:rPr>
              <a:t>UCI Irvine Machine Learning Repository, </a:t>
            </a:r>
            <a:r>
              <a:rPr lang="en-GB">
                <a:solidFill>
                  <a:schemeClr val="dk1"/>
                </a:solidFill>
              </a:rPr>
              <a:t>ensuring a balanced mix of phishing and legitimate URLs. This is followed by data preprocessing, where duplicates URLs are removed, and necessary transformations are applied to prepare the data for feature extraction.</a:t>
            </a:r>
            <a:endParaRPr/>
          </a:p>
          <a:p>
            <a:pPr indent="-342900" lvl="0" marL="342900" rtl="0" algn="just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solidFill>
                  <a:schemeClr val="dk1"/>
                </a:solidFill>
              </a:rPr>
              <a:t>Feature extraction is a crucial step where various characteristics of URLs are analyzed. Lexical features, such as URL length and special character occurrences, domain-based features like WHOIS information and DNS records, and keyword-based features including suspicious words commonly found in phishing URLs, are extracted to aid in classification. These extracted features are then used to train multiple machine learning models, including </a:t>
            </a:r>
            <a:r>
              <a:rPr b="1" lang="en-GB">
                <a:solidFill>
                  <a:schemeClr val="dk1"/>
                </a:solidFill>
              </a:rPr>
              <a:t>Naive Bayes, XLNet, Seq2Seq, BERT, and SVM. </a:t>
            </a:r>
            <a:endParaRPr/>
          </a:p>
          <a:p>
            <a:pPr indent="-342900" lvl="0" marL="342900" rtl="0" algn="just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solidFill>
                  <a:schemeClr val="dk1"/>
                </a:solidFill>
              </a:rPr>
              <a:t>The models are trained using an 80-20 train-test split, with k-fold cross-validation employed to enhance generalization and robustness. Hyperparameter tuning is performed to optimize the models for accuracy. Each model is evaluated using various performance metrics, including accuracy, precision, recall, F1-score, and the ROC curve to determine their effectiveness in distinguishing phishing URLs from legitimate ones.</a:t>
            </a:r>
            <a:endParaRPr/>
          </a:p>
          <a:p>
            <a:pPr indent="-342900" lvl="0" marL="342900" rtl="0" algn="just">
              <a:spcBef>
                <a:spcPts val="352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>
                <a:solidFill>
                  <a:schemeClr val="dk1"/>
                </a:solidFill>
              </a:rPr>
              <a:t>The final phase of implementation involves testing the trained models on the dataset and evaluating their effectiveness. This approach ensures a scalable and adaptive phishing detection system that evolves with emerging cybersecurity threats.</a:t>
            </a:r>
            <a:endParaRPr/>
          </a:p>
          <a:p>
            <a:pPr indent="0" lvl="0" marL="0" rtl="0" algn="l">
              <a:spcBef>
                <a:spcPts val="352"/>
              </a:spcBef>
              <a:spcAft>
                <a:spcPts val="0"/>
              </a:spcAft>
              <a:buClr>
                <a:srgbClr val="366092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9"/>
          <p:cNvSpPr txBox="1"/>
          <p:nvPr>
            <p:ph type="title"/>
          </p:nvPr>
        </p:nvSpPr>
        <p:spPr>
          <a:xfrm>
            <a:off x="1981200" y="274638"/>
            <a:ext cx="8229600" cy="8683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7030A0"/>
              </a:buClr>
              <a:buSzPts val="4400"/>
              <a:buFont typeface="Times New Roman"/>
              <a:buNone/>
            </a:pPr>
            <a:r>
              <a:rPr lang="en-GB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Expected Outcomes</a:t>
            </a:r>
            <a:endParaRPr>
              <a:solidFill>
                <a:srgbClr val="7030A0"/>
              </a:solidFill>
            </a:endParaRPr>
          </a:p>
        </p:txBody>
      </p:sp>
      <p:sp>
        <p:nvSpPr>
          <p:cNvPr id="181" name="Google Shape;181;p9"/>
          <p:cNvSpPr txBox="1"/>
          <p:nvPr>
            <p:ph idx="1" type="body"/>
          </p:nvPr>
        </p:nvSpPr>
        <p:spPr>
          <a:xfrm>
            <a:off x="609600" y="1676400"/>
            <a:ext cx="10972800" cy="396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solidFill>
                  <a:schemeClr val="dk1"/>
                </a:solidFill>
              </a:rPr>
              <a:t>The system will classify URLs as phishing or legitimate in real-time.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solidFill>
                  <a:schemeClr val="dk1"/>
                </a:solidFill>
              </a:rPr>
              <a:t>The model can be integrated into browsers, security tools, and web applications.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>
                <a:solidFill>
                  <a:schemeClr val="dk1"/>
                </a:solidFill>
              </a:rPr>
              <a:t>Development of an AI-powered phishing detection system with high accuracy.</a:t>
            </a:r>
            <a:endParaRPr/>
          </a:p>
          <a:p>
            <a:pPr indent="-152400" lvl="0" marL="342900" rtl="0" algn="l">
              <a:spcBef>
                <a:spcPts val="600"/>
              </a:spcBef>
              <a:spcAft>
                <a:spcPts val="0"/>
              </a:spcAft>
              <a:buClr>
                <a:srgbClr val="366092"/>
              </a:buClr>
              <a:buSzPts val="3000"/>
              <a:buNone/>
            </a:pPr>
            <a:r>
              <a:t/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2" name="Google Shape;182;p9"/>
          <p:cNvSpPr txBox="1"/>
          <p:nvPr>
            <p:ph idx="12" type="sldNum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183" name="Google Shape;183;p9"/>
          <p:cNvSpPr txBox="1"/>
          <p:nvPr/>
        </p:nvSpPr>
        <p:spPr>
          <a:xfrm>
            <a:off x="8991600" y="5334000"/>
            <a:ext cx="9144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7030A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cont..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w Microsoft PowerPoint Presentatio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2011-07-17T02:56:35Z</dcterms:created>
  <dc:creator>Valued Acer Customer</dc:creator>
</cp:coreProperties>
</file>