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8" roundtripDataSignature="AMtx7mhHPDhQYZETQ0NTmNWMjtrlUpx7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2C3038-12EB-468F-A274-9B88C0484896}">
  <a:tblStyle styleId="{B32C3038-12EB-468F-A274-9B88C04848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A5C3CF4-D116-46DD-AEC2-42F57271998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5efab38e8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375efab38e8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2"/>
          <p:cNvSpPr/>
          <p:nvPr/>
        </p:nvSpPr>
        <p:spPr>
          <a:xfrm>
            <a:off x="3759200" y="0"/>
            <a:ext cx="8432800" cy="685800"/>
          </a:xfrm>
          <a:prstGeom prst="rect">
            <a:avLst/>
          </a:prstGeom>
          <a:solidFill>
            <a:srgbClr val="20586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i="0" lang="en-US" sz="2000" u="none" cap="none" strike="noStrike">
                <a:solidFill>
                  <a:schemeClr val="lt1"/>
                </a:solidFill>
                <a:latin typeface="Arial"/>
                <a:ea typeface="Arial"/>
                <a:cs typeface="Arial"/>
                <a:sym typeface="Arial"/>
              </a:rPr>
              <a:t>Phase-I Evaluation</a:t>
            </a:r>
            <a:endParaRPr b="1" i="0" sz="1800" u="none" cap="none" strike="noStrike">
              <a:solidFill>
                <a:schemeClr val="lt1"/>
              </a:solidFill>
              <a:latin typeface="Arial"/>
              <a:ea typeface="Arial"/>
              <a:cs typeface="Arial"/>
              <a:sym typeface="Arial"/>
            </a:endParaRPr>
          </a:p>
        </p:txBody>
      </p:sp>
      <p:pic>
        <p:nvPicPr>
          <p:cNvPr id="17" name="Google Shape;17;p12"/>
          <p:cNvPicPr preferRelativeResize="0"/>
          <p:nvPr/>
        </p:nvPicPr>
        <p:blipFill rotWithShape="1">
          <a:blip r:embed="rId2">
            <a:alphaModFix/>
          </a:blip>
          <a:srcRect b="0" l="0" r="0" t="0"/>
          <a:stretch/>
        </p:blipFill>
        <p:spPr>
          <a:xfrm>
            <a:off x="146051" y="76200"/>
            <a:ext cx="2444749" cy="685800"/>
          </a:xfrm>
          <a:prstGeom prst="rect">
            <a:avLst/>
          </a:prstGeom>
          <a:noFill/>
          <a:ln>
            <a:noFill/>
          </a:ln>
        </p:spPr>
      </p:pic>
      <p:sp>
        <p:nvSpPr>
          <p:cNvPr id="18" name="Google Shape;18;p12"/>
          <p:cNvSpPr/>
          <p:nvPr/>
        </p:nvSpPr>
        <p:spPr>
          <a:xfrm>
            <a:off x="914400" y="3200400"/>
            <a:ext cx="5080000" cy="5334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Presented by</a:t>
            </a:r>
            <a:endParaRPr/>
          </a:p>
        </p:txBody>
      </p:sp>
      <p:sp>
        <p:nvSpPr>
          <p:cNvPr id="19" name="Google Shape;19;p12"/>
          <p:cNvSpPr/>
          <p:nvPr/>
        </p:nvSpPr>
        <p:spPr>
          <a:xfrm>
            <a:off x="6400800" y="3200400"/>
            <a:ext cx="5283200" cy="5334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Supervised by</a:t>
            </a:r>
            <a:endParaRPr/>
          </a:p>
        </p:txBody>
      </p:sp>
      <p:sp>
        <p:nvSpPr>
          <p:cNvPr id="20" name="Google Shape;20;p12"/>
          <p:cNvSpPr txBox="1"/>
          <p:nvPr>
            <p:ph type="ctrTitle"/>
          </p:nvPr>
        </p:nvSpPr>
        <p:spPr>
          <a:xfrm>
            <a:off x="914400" y="1143000"/>
            <a:ext cx="10363200" cy="1752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17365D"/>
              </a:buClr>
              <a:buSzPts val="4400"/>
              <a:buFont typeface="Calibri"/>
              <a:buNone/>
              <a:defRPr b="1">
                <a:solidFill>
                  <a:srgbClr val="17365D"/>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914400" y="3886200"/>
            <a:ext cx="5181600" cy="2209800"/>
          </a:xfrm>
          <a:prstGeom prst="rect">
            <a:avLst/>
          </a:prstGeom>
          <a:noFill/>
          <a:ln>
            <a:noFill/>
          </a:ln>
        </p:spPr>
        <p:txBody>
          <a:bodyPr anchorCtr="0" anchor="t" bIns="45700" lIns="91425" spcFirstLastPara="1" rIns="91425" wrap="square" tIns="45700">
            <a:normAutofit/>
          </a:bodyPr>
          <a:lstStyle>
            <a:lvl1pPr lvl="0" algn="ctr">
              <a:spcBef>
                <a:spcPts val="540"/>
              </a:spcBef>
              <a:spcAft>
                <a:spcPts val="0"/>
              </a:spcAft>
              <a:buClr>
                <a:srgbClr val="366092"/>
              </a:buClr>
              <a:buSzPts val="2700"/>
              <a:buNone/>
              <a:defRPr sz="2700">
                <a:solidFill>
                  <a:srgbClr val="366092"/>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2"/>
          <p:cNvSpPr txBox="1"/>
          <p:nvPr>
            <p:ph idx="2" type="body"/>
          </p:nvPr>
        </p:nvSpPr>
        <p:spPr>
          <a:xfrm>
            <a:off x="6400800" y="3886200"/>
            <a:ext cx="5283200" cy="2209800"/>
          </a:xfrm>
          <a:prstGeom prst="rect">
            <a:avLst/>
          </a:prstGeom>
          <a:noFill/>
          <a:ln>
            <a:noFill/>
          </a:ln>
        </p:spPr>
        <p:txBody>
          <a:bodyPr anchorCtr="0" anchor="t" bIns="45700" lIns="91425" spcFirstLastPara="1" rIns="91425" wrap="square" tIns="45700">
            <a:normAutofit/>
          </a:bodyPr>
          <a:lstStyle>
            <a:lvl1pPr indent="-228600" lvl="0" marL="457200" algn="ctr">
              <a:spcBef>
                <a:spcPts val="540"/>
              </a:spcBef>
              <a:spcAft>
                <a:spcPts val="0"/>
              </a:spcAft>
              <a:buClr>
                <a:srgbClr val="0070C0"/>
              </a:buClr>
              <a:buSzPts val="2700"/>
              <a:buNone/>
              <a:defRPr sz="2700">
                <a:solidFill>
                  <a:srgbClr val="0070C0"/>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2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2" name="Google Shape;82;p2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2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p:nvPr>
            <p:ph idx="2" type="pic"/>
          </p:nvPr>
        </p:nvSpPr>
        <p:spPr>
          <a:xfrm>
            <a:off x="2389717" y="612775"/>
            <a:ext cx="7315200" cy="4114800"/>
          </a:xfrm>
          <a:prstGeom prst="rect">
            <a:avLst/>
          </a:prstGeom>
          <a:noFill/>
          <a:ln>
            <a:noFill/>
          </a:ln>
        </p:spPr>
      </p:sp>
      <p:sp>
        <p:nvSpPr>
          <p:cNvPr id="89" name="Google Shape;89;p2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0" name="Google Shape;90;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3"/>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4"/>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4"/>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05" name="Shape 105"/>
        <p:cNvGrpSpPr/>
        <p:nvPr/>
      </p:nvGrpSpPr>
      <p:grpSpPr>
        <a:xfrm>
          <a:off x="0" y="0"/>
          <a:ext cx="0" cy="0"/>
          <a:chOff x="0" y="0"/>
          <a:chExt cx="0" cy="0"/>
        </a:xfrm>
      </p:grpSpPr>
      <p:pic>
        <p:nvPicPr>
          <p:cNvPr id="106" name="Google Shape;106;p25"/>
          <p:cNvPicPr preferRelativeResize="0"/>
          <p:nvPr/>
        </p:nvPicPr>
        <p:blipFill rotWithShape="1">
          <a:blip r:embed="rId2">
            <a:alphaModFix/>
          </a:blip>
          <a:srcRect b="0" l="0" r="0" t="0"/>
          <a:stretch/>
        </p:blipFill>
        <p:spPr>
          <a:xfrm>
            <a:off x="304801" y="5943600"/>
            <a:ext cx="1538817" cy="304800"/>
          </a:xfrm>
          <a:prstGeom prst="rect">
            <a:avLst/>
          </a:prstGeom>
          <a:noFill/>
          <a:ln>
            <a:noFill/>
          </a:ln>
        </p:spPr>
      </p:pic>
      <p:sp>
        <p:nvSpPr>
          <p:cNvPr id="107" name="Google Shape;107;p25"/>
          <p:cNvSpPr/>
          <p:nvPr/>
        </p:nvSpPr>
        <p:spPr>
          <a:xfrm>
            <a:off x="2336801" y="5943600"/>
            <a:ext cx="9842500" cy="381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i="0" lang="en-US" sz="2000" u="none" cap="none" strike="noStrike">
                <a:solidFill>
                  <a:schemeClr val="lt1"/>
                </a:solidFill>
                <a:latin typeface="Arial"/>
                <a:ea typeface="Arial"/>
                <a:cs typeface="Arial"/>
                <a:sym typeface="Arial"/>
              </a:rPr>
              <a:t>Final Year Defense</a:t>
            </a:r>
            <a:endParaRPr b="1" i="0" sz="1800" u="none" cap="none" strike="noStrike">
              <a:solidFill>
                <a:schemeClr val="lt1"/>
              </a:solidFill>
              <a:latin typeface="Arial"/>
              <a:ea typeface="Arial"/>
              <a:cs typeface="Arial"/>
              <a:sym typeface="Arial"/>
            </a:endParaRPr>
          </a:p>
        </p:txBody>
      </p:sp>
      <p:sp>
        <p:nvSpPr>
          <p:cNvPr id="108" name="Google Shape;108;p25"/>
          <p:cNvSpPr/>
          <p:nvPr/>
        </p:nvSpPr>
        <p:spPr>
          <a:xfrm>
            <a:off x="0" y="0"/>
            <a:ext cx="12192000" cy="228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66092"/>
              </a:buClr>
              <a:buSzPts val="4400"/>
              <a:buFont typeface="Calibri"/>
              <a:buNone/>
              <a:defRPr b="1">
                <a:solidFill>
                  <a:srgbClr val="3660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5"/>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366092"/>
              </a:buClr>
              <a:buSzPts val="3200"/>
              <a:buChar char="•"/>
              <a:defRPr>
                <a:solidFill>
                  <a:srgbClr val="366092"/>
                </a:solidFill>
              </a:defRPr>
            </a:lvl1pPr>
            <a:lvl2pPr indent="-406400" lvl="1" marL="914400" algn="l">
              <a:spcBef>
                <a:spcPts val="560"/>
              </a:spcBef>
              <a:spcAft>
                <a:spcPts val="0"/>
              </a:spcAft>
              <a:buClr>
                <a:srgbClr val="31859B"/>
              </a:buClr>
              <a:buSzPts val="2800"/>
              <a:buChar char="–"/>
              <a:defRPr>
                <a:solidFill>
                  <a:srgbClr val="31859B"/>
                </a:solidFill>
              </a:defRPr>
            </a:lvl2pPr>
            <a:lvl3pPr indent="-381000" lvl="2" marL="1371600" algn="l">
              <a:spcBef>
                <a:spcPts val="480"/>
              </a:spcBef>
              <a:spcAft>
                <a:spcPts val="0"/>
              </a:spcAft>
              <a:buClr>
                <a:srgbClr val="953734"/>
              </a:buClr>
              <a:buSzPts val="2400"/>
              <a:buChar char="•"/>
              <a:defRPr>
                <a:solidFill>
                  <a:srgbClr val="953734"/>
                </a:solidFill>
              </a:defRPr>
            </a:lvl3pPr>
            <a:lvl4pPr indent="-355600" lvl="3" marL="1828800" algn="l">
              <a:spcBef>
                <a:spcPts val="400"/>
              </a:spcBef>
              <a:spcAft>
                <a:spcPts val="0"/>
              </a:spcAft>
              <a:buClr>
                <a:srgbClr val="E36C09"/>
              </a:buClr>
              <a:buSzPts val="2000"/>
              <a:buChar char="–"/>
              <a:defRPr>
                <a:solidFill>
                  <a:srgbClr val="E36C09"/>
                </a:solidFill>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6" name="Shape 26"/>
        <p:cNvGrpSpPr/>
        <p:nvPr/>
      </p:nvGrpSpPr>
      <p:grpSpPr>
        <a:xfrm>
          <a:off x="0" y="0"/>
          <a:ext cx="0" cy="0"/>
          <a:chOff x="0" y="0"/>
          <a:chExt cx="0" cy="0"/>
        </a:xfrm>
      </p:grpSpPr>
      <p:sp>
        <p:nvSpPr>
          <p:cNvPr id="27" name="Google Shape;27;p13"/>
          <p:cNvSpPr/>
          <p:nvPr/>
        </p:nvSpPr>
        <p:spPr>
          <a:xfrm>
            <a:off x="0" y="0"/>
            <a:ext cx="12192000" cy="228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66092"/>
              </a:buClr>
              <a:buSzPts val="4400"/>
              <a:buFont typeface="Calibri"/>
              <a:buNone/>
              <a:defRPr b="1">
                <a:solidFill>
                  <a:srgbClr val="3660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366092"/>
              </a:buClr>
              <a:buSzPts val="3200"/>
              <a:buChar char="•"/>
              <a:defRPr>
                <a:solidFill>
                  <a:srgbClr val="366092"/>
                </a:solidFill>
              </a:defRPr>
            </a:lvl1pPr>
            <a:lvl2pPr indent="-406400" lvl="1" marL="914400" algn="l">
              <a:spcBef>
                <a:spcPts val="560"/>
              </a:spcBef>
              <a:spcAft>
                <a:spcPts val="0"/>
              </a:spcAft>
              <a:buClr>
                <a:srgbClr val="31859B"/>
              </a:buClr>
              <a:buSzPts val="2800"/>
              <a:buChar char="–"/>
              <a:defRPr>
                <a:solidFill>
                  <a:srgbClr val="31859B"/>
                </a:solidFill>
              </a:defRPr>
            </a:lvl2pPr>
            <a:lvl3pPr indent="-381000" lvl="2" marL="1371600" algn="l">
              <a:spcBef>
                <a:spcPts val="480"/>
              </a:spcBef>
              <a:spcAft>
                <a:spcPts val="0"/>
              </a:spcAft>
              <a:buClr>
                <a:srgbClr val="953734"/>
              </a:buClr>
              <a:buSzPts val="2400"/>
              <a:buChar char="•"/>
              <a:defRPr>
                <a:solidFill>
                  <a:srgbClr val="953734"/>
                </a:solidFill>
              </a:defRPr>
            </a:lvl3pPr>
            <a:lvl4pPr indent="-355600" lvl="3" marL="1828800" algn="l">
              <a:spcBef>
                <a:spcPts val="400"/>
              </a:spcBef>
              <a:spcAft>
                <a:spcPts val="0"/>
              </a:spcAft>
              <a:buClr>
                <a:srgbClr val="E36C09"/>
              </a:buClr>
              <a:buSzPts val="2000"/>
              <a:buChar char="–"/>
              <a:defRPr>
                <a:solidFill>
                  <a:srgbClr val="E36C09"/>
                </a:solidFill>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3" name="Google Shape;33;p13"/>
          <p:cNvPicPr preferRelativeResize="0"/>
          <p:nvPr/>
        </p:nvPicPr>
        <p:blipFill rotWithShape="1">
          <a:blip r:embed="rId2">
            <a:alphaModFix/>
          </a:blip>
          <a:srcRect b="0" l="0" r="0" t="0"/>
          <a:stretch/>
        </p:blipFill>
        <p:spPr>
          <a:xfrm>
            <a:off x="609600" y="6356351"/>
            <a:ext cx="1538817" cy="471487"/>
          </a:xfrm>
          <a:prstGeom prst="rect">
            <a:avLst/>
          </a:prstGeom>
          <a:noFill/>
          <a:ln>
            <a:noFill/>
          </a:ln>
        </p:spPr>
      </p:pic>
      <p:sp>
        <p:nvSpPr>
          <p:cNvPr id="34" name="Google Shape;34;p13"/>
          <p:cNvSpPr/>
          <p:nvPr/>
        </p:nvSpPr>
        <p:spPr>
          <a:xfrm>
            <a:off x="2336801" y="6356351"/>
            <a:ext cx="9842500" cy="465258"/>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i="0" lang="en-US" sz="2000" u="none" cap="none" strike="noStrike">
                <a:solidFill>
                  <a:schemeClr val="lt1"/>
                </a:solidFill>
                <a:latin typeface="Arial"/>
                <a:ea typeface="Arial"/>
                <a:cs typeface="Arial"/>
                <a:sym typeface="Arial"/>
              </a:rPr>
              <a:t>Phase-I Evaluation</a:t>
            </a:r>
            <a:endParaRPr b="1" i="0" sz="1800" u="none" cap="none" strike="noStrike">
              <a:solidFill>
                <a:schemeClr val="lt1"/>
              </a:solidFill>
              <a:latin typeface="Arial"/>
              <a:ea typeface="Arial"/>
              <a:cs typeface="Arial"/>
              <a:sym typeface="Arial"/>
            </a:endParaRPr>
          </a:p>
        </p:txBody>
      </p:sp>
      <p:sp>
        <p:nvSpPr>
          <p:cNvPr id="35" name="Google Shape;35;p13"/>
          <p:cNvSpPr/>
          <p:nvPr/>
        </p:nvSpPr>
        <p:spPr>
          <a:xfrm>
            <a:off x="0" y="0"/>
            <a:ext cx="12192000" cy="228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14"/>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9" name="Google Shape;39;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1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1" name="Google Shape;51;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7"/>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1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1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6" name="Google Shape;66;p1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7" name="Google Shape;67;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914400" y="1143000"/>
            <a:ext cx="10363200" cy="17526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sz="2100">
                <a:solidFill>
                  <a:srgbClr val="13284B"/>
                </a:solidFill>
                <a:latin typeface="Times New Roman"/>
                <a:ea typeface="Times New Roman"/>
                <a:cs typeface="Times New Roman"/>
                <a:sym typeface="Times New Roman"/>
              </a:rPr>
              <a:t>Advanced Phishing URL Detection System using Machine Learning and Neural Networks</a:t>
            </a:r>
            <a:endParaRPr sz="3600">
              <a:solidFill>
                <a:srgbClr val="7030A0"/>
              </a:solidFill>
            </a:endParaRPr>
          </a:p>
        </p:txBody>
      </p:sp>
      <p:sp>
        <p:nvSpPr>
          <p:cNvPr id="119" name="Google Shape;119;p1"/>
          <p:cNvSpPr txBox="1"/>
          <p:nvPr>
            <p:ph idx="1" type="subTitle"/>
          </p:nvPr>
        </p:nvSpPr>
        <p:spPr>
          <a:xfrm>
            <a:off x="1066800" y="3810000"/>
            <a:ext cx="4800600" cy="30480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366092"/>
              </a:buClr>
              <a:buSzPts val="600"/>
              <a:buNone/>
            </a:pPr>
            <a:r>
              <a:t/>
            </a:r>
            <a:endParaRPr b="1" sz="600">
              <a:solidFill>
                <a:schemeClr val="dk1"/>
              </a:solidFill>
              <a:latin typeface="Times New Roman"/>
              <a:ea typeface="Times New Roman"/>
              <a:cs typeface="Times New Roman"/>
              <a:sym typeface="Times New Roman"/>
            </a:endParaRPr>
          </a:p>
          <a:p>
            <a:pPr indent="0" lvl="0" marL="0" rtl="0" algn="ctr">
              <a:spcBef>
                <a:spcPts val="36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Raduan Ahamed</a:t>
            </a:r>
            <a:endParaRPr/>
          </a:p>
          <a:p>
            <a:pPr indent="0" lvl="0" marL="0" rtl="0" algn="ctr">
              <a:spcBef>
                <a:spcPts val="36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ID : </a:t>
            </a:r>
            <a:r>
              <a:rPr lang="en-US" sz="1800">
                <a:solidFill>
                  <a:schemeClr val="dk1"/>
                </a:solidFill>
                <a:latin typeface="Times New Roman"/>
                <a:ea typeface="Times New Roman"/>
                <a:cs typeface="Times New Roman"/>
                <a:sym typeface="Times New Roman"/>
              </a:rPr>
              <a:t>221-15-4977</a:t>
            </a:r>
            <a:endParaRPr/>
          </a:p>
          <a:p>
            <a:pPr indent="0" lvl="0" marL="0" rtl="0" algn="ctr">
              <a:spcBef>
                <a:spcPts val="360"/>
              </a:spcBef>
              <a:spcAft>
                <a:spcPts val="0"/>
              </a:spcAft>
              <a:buClr>
                <a:schemeClr val="dk1"/>
              </a:buClr>
              <a:buSzPts val="1800"/>
              <a:buNone/>
            </a:pPr>
            <a:r>
              <a:t/>
            </a:r>
            <a:endParaRPr/>
          </a:p>
          <a:p>
            <a:pPr indent="0" lvl="0" marL="0" rtl="0" algn="ctr">
              <a:spcBef>
                <a:spcPts val="180"/>
              </a:spcBef>
              <a:spcAft>
                <a:spcPts val="0"/>
              </a:spcAft>
              <a:buClr>
                <a:srgbClr val="366092"/>
              </a:buClr>
              <a:buSzPts val="900"/>
              <a:buNone/>
            </a:pPr>
            <a:r>
              <a:t/>
            </a:r>
            <a:endParaRPr sz="900">
              <a:solidFill>
                <a:schemeClr val="dk1"/>
              </a:solidFill>
              <a:latin typeface="Times New Roman"/>
              <a:ea typeface="Times New Roman"/>
              <a:cs typeface="Times New Roman"/>
              <a:sym typeface="Times New Roman"/>
            </a:endParaRPr>
          </a:p>
          <a:p>
            <a:pPr indent="0" lvl="0" marL="0" rtl="0" algn="ctr">
              <a:spcBef>
                <a:spcPts val="36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Department of  </a:t>
            </a:r>
            <a:r>
              <a:rPr lang="en-US" sz="1800">
                <a:solidFill>
                  <a:schemeClr val="dk1"/>
                </a:solidFill>
                <a:latin typeface="Times New Roman"/>
                <a:ea typeface="Times New Roman"/>
                <a:cs typeface="Times New Roman"/>
                <a:sym typeface="Times New Roman"/>
              </a:rPr>
              <a:t>CSE</a:t>
            </a:r>
            <a:endParaRPr/>
          </a:p>
          <a:p>
            <a:pPr indent="0" lvl="0" marL="0" rtl="0" algn="ctr">
              <a:spcBef>
                <a:spcPts val="36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Daffodil International University</a:t>
            </a:r>
            <a:endParaRPr/>
          </a:p>
          <a:p>
            <a:pPr indent="0" lvl="0" marL="0" rtl="0" algn="ctr">
              <a:spcBef>
                <a:spcPts val="560"/>
              </a:spcBef>
              <a:spcAft>
                <a:spcPts val="0"/>
              </a:spcAft>
              <a:buClr>
                <a:srgbClr val="366092"/>
              </a:buClr>
              <a:buSzPts val="2800"/>
              <a:buNone/>
            </a:pPr>
            <a:r>
              <a:t/>
            </a:r>
            <a:endParaRPr sz="2800">
              <a:solidFill>
                <a:schemeClr val="dk1"/>
              </a:solidFill>
              <a:latin typeface="Times New Roman"/>
              <a:ea typeface="Times New Roman"/>
              <a:cs typeface="Times New Roman"/>
              <a:sym typeface="Times New Roman"/>
            </a:endParaRPr>
          </a:p>
          <a:p>
            <a:pPr indent="0" lvl="0" marL="0" rtl="0" algn="ctr">
              <a:spcBef>
                <a:spcPts val="540"/>
              </a:spcBef>
              <a:spcAft>
                <a:spcPts val="0"/>
              </a:spcAft>
              <a:buClr>
                <a:srgbClr val="366092"/>
              </a:buClr>
              <a:buSzPts val="2700"/>
              <a:buNone/>
            </a:pPr>
            <a:r>
              <a:t/>
            </a:r>
            <a:endParaRPr/>
          </a:p>
        </p:txBody>
      </p:sp>
      <p:sp>
        <p:nvSpPr>
          <p:cNvPr id="120" name="Google Shape;120;p1"/>
          <p:cNvSpPr txBox="1"/>
          <p:nvPr>
            <p:ph idx="2" type="body"/>
          </p:nvPr>
        </p:nvSpPr>
        <p:spPr>
          <a:xfrm>
            <a:off x="6858000" y="3810000"/>
            <a:ext cx="4495800" cy="2590800"/>
          </a:xfrm>
          <a:prstGeom prst="rect">
            <a:avLst/>
          </a:prstGeom>
          <a:noFill/>
          <a:ln>
            <a:noFill/>
          </a:ln>
        </p:spPr>
        <p:txBody>
          <a:bodyPr anchorCtr="0" anchor="t" bIns="45700" lIns="91425" spcFirstLastPara="1" rIns="91425" wrap="square" tIns="45700">
            <a:normAutofit lnSpcReduction="10000"/>
          </a:bodyPr>
          <a:lstStyle/>
          <a:p>
            <a:pPr indent="-342900" lvl="0" marL="342900" rtl="0" algn="ctr">
              <a:spcBef>
                <a:spcPts val="0"/>
              </a:spcBef>
              <a:spcAft>
                <a:spcPts val="0"/>
              </a:spcAft>
              <a:buClr>
                <a:srgbClr val="0070C0"/>
              </a:buClr>
              <a:buSzPts val="600"/>
              <a:buNone/>
            </a:pPr>
            <a:r>
              <a:t/>
            </a:r>
            <a:endParaRPr sz="600">
              <a:solidFill>
                <a:schemeClr val="dk1"/>
              </a:solidFill>
              <a:latin typeface="Times New Roman"/>
              <a:ea typeface="Times New Roman"/>
              <a:cs typeface="Times New Roman"/>
              <a:sym typeface="Times New Roman"/>
            </a:endParaRPr>
          </a:p>
          <a:p>
            <a:pPr indent="-254000" lvl="0" marL="254000" rtl="0" algn="ctr">
              <a:lnSpc>
                <a:spcPct val="115000"/>
              </a:lnSpc>
              <a:spcBef>
                <a:spcPts val="0"/>
              </a:spcBef>
              <a:spcAft>
                <a:spcPts val="0"/>
              </a:spcAft>
              <a:buClr>
                <a:schemeClr val="dk1"/>
              </a:buClr>
              <a:buSzPts val="1100"/>
              <a:buFont typeface="Arial"/>
              <a:buNone/>
            </a:pPr>
            <a:r>
              <a:rPr b="1" lang="en-US" sz="2050">
                <a:solidFill>
                  <a:srgbClr val="0B5AB2"/>
                </a:solidFill>
                <a:latin typeface="Arial"/>
                <a:ea typeface="Arial"/>
                <a:cs typeface="Arial"/>
                <a:sym typeface="Arial"/>
              </a:rPr>
              <a:t>Ms Rabeya Khatun</a:t>
            </a:r>
            <a:endParaRPr b="1" sz="2050">
              <a:solidFill>
                <a:srgbClr val="0B5AB2"/>
              </a:solidFill>
              <a:latin typeface="Arial"/>
              <a:ea typeface="Arial"/>
              <a:cs typeface="Arial"/>
              <a:sym typeface="Arial"/>
            </a:endParaRPr>
          </a:p>
          <a:p>
            <a:pPr indent="-254000" lvl="0" marL="254000" rtl="0" algn="ctr">
              <a:lnSpc>
                <a:spcPct val="115000"/>
              </a:lnSpc>
              <a:spcBef>
                <a:spcPts val="400"/>
              </a:spcBef>
              <a:spcAft>
                <a:spcPts val="0"/>
              </a:spcAft>
              <a:buClr>
                <a:schemeClr val="dk1"/>
              </a:buClr>
              <a:buSzPts val="1100"/>
              <a:buFont typeface="Arial"/>
              <a:buNone/>
            </a:pPr>
            <a:r>
              <a:rPr b="1" lang="en-US" sz="2100">
                <a:solidFill>
                  <a:srgbClr val="0B5AB2"/>
                </a:solidFill>
                <a:latin typeface="Arial"/>
                <a:ea typeface="Arial"/>
                <a:cs typeface="Arial"/>
                <a:sym typeface="Arial"/>
              </a:rPr>
              <a:t>Lecturer</a:t>
            </a:r>
            <a:endParaRPr b="1" sz="2100">
              <a:solidFill>
                <a:srgbClr val="0B5AB2"/>
              </a:solidFill>
              <a:latin typeface="Arial"/>
              <a:ea typeface="Arial"/>
              <a:cs typeface="Arial"/>
              <a:sym typeface="Arial"/>
            </a:endParaRPr>
          </a:p>
          <a:p>
            <a:pPr indent="-342900" lvl="0" marL="342900" rtl="0" algn="l">
              <a:spcBef>
                <a:spcPts val="440"/>
              </a:spcBef>
              <a:spcAft>
                <a:spcPts val="0"/>
              </a:spcAft>
              <a:buClr>
                <a:schemeClr val="dk1"/>
              </a:buClr>
              <a:buSzPts val="2200"/>
              <a:buNone/>
            </a:pPr>
            <a:r>
              <a:rPr b="1" lang="en-US" sz="2200">
                <a:solidFill>
                  <a:schemeClr val="dk1"/>
                </a:solidFill>
                <a:latin typeface="Times New Roman"/>
                <a:ea typeface="Times New Roman"/>
                <a:cs typeface="Times New Roman"/>
                <a:sym typeface="Times New Roman"/>
              </a:rPr>
              <a:t> </a:t>
            </a:r>
            <a:endParaRPr/>
          </a:p>
          <a:p>
            <a:pPr indent="-342900" lvl="0" marL="342900" rtl="0" algn="ctr">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Department Of  </a:t>
            </a:r>
            <a:r>
              <a:rPr b="1" lang="en-US" sz="2200">
                <a:solidFill>
                  <a:schemeClr val="dk1"/>
                </a:solidFill>
                <a:latin typeface="Times New Roman"/>
                <a:ea typeface="Times New Roman"/>
                <a:cs typeface="Times New Roman"/>
                <a:sym typeface="Times New Roman"/>
              </a:rPr>
              <a:t>CSE</a:t>
            </a:r>
            <a:endParaRPr/>
          </a:p>
          <a:p>
            <a:pPr indent="-342900" lvl="0" marL="342900" rtl="0" algn="ctr">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Daffodil International University</a:t>
            </a:r>
            <a:endParaRPr/>
          </a:p>
          <a:p>
            <a:pPr indent="-342900" lvl="0" marL="342900" rtl="0" algn="ctr">
              <a:spcBef>
                <a:spcPts val="560"/>
              </a:spcBef>
              <a:spcAft>
                <a:spcPts val="0"/>
              </a:spcAft>
              <a:buClr>
                <a:srgbClr val="0070C0"/>
              </a:buClr>
              <a:buSzPts val="2800"/>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75efab38e8_0_77"/>
          <p:cNvSpPr txBox="1"/>
          <p:nvPr>
            <p:ph type="title"/>
          </p:nvPr>
        </p:nvSpPr>
        <p:spPr>
          <a:xfrm>
            <a:off x="1981200" y="274638"/>
            <a:ext cx="8229600" cy="868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Web Tool</a:t>
            </a:r>
            <a:endParaRPr/>
          </a:p>
        </p:txBody>
      </p:sp>
      <p:sp>
        <p:nvSpPr>
          <p:cNvPr id="186" name="Google Shape;186;g375efab38e8_0_77"/>
          <p:cNvSpPr txBox="1"/>
          <p:nvPr>
            <p:ph idx="1" type="body"/>
          </p:nvPr>
        </p:nvSpPr>
        <p:spPr>
          <a:xfrm>
            <a:off x="565875" y="1404400"/>
            <a:ext cx="11377200" cy="1068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1200"/>
              </a:spcAft>
              <a:buNone/>
            </a:pPr>
            <a:r>
              <a:rPr lang="en-US" sz="1300">
                <a:solidFill>
                  <a:schemeClr val="dk1"/>
                </a:solidFill>
                <a:latin typeface="Times New Roman"/>
                <a:ea typeface="Times New Roman"/>
                <a:cs typeface="Times New Roman"/>
                <a:sym typeface="Times New Roman"/>
              </a:rPr>
              <a:t>A prototype of </a:t>
            </a:r>
            <a:r>
              <a:rPr lang="en-US" sz="1300">
                <a:solidFill>
                  <a:schemeClr val="dk1"/>
                </a:solidFill>
                <a:latin typeface="Times New Roman"/>
                <a:ea typeface="Times New Roman"/>
                <a:cs typeface="Times New Roman"/>
                <a:sym typeface="Times New Roman"/>
              </a:rPr>
              <a:t>website/ web tool for URL checking With AI. I already built primarily after completing the model training, I would add the model in the website backend</a:t>
            </a:r>
            <a:endParaRPr sz="1300">
              <a:solidFill>
                <a:schemeClr val="dk1"/>
              </a:solidFill>
              <a:latin typeface="Times New Roman"/>
              <a:ea typeface="Times New Roman"/>
              <a:cs typeface="Times New Roman"/>
              <a:sym typeface="Times New Roman"/>
            </a:endParaRPr>
          </a:p>
        </p:txBody>
      </p:sp>
      <p:sp>
        <p:nvSpPr>
          <p:cNvPr id="187" name="Google Shape;187;g375efab38e8_0_77"/>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8" name="Google Shape;188;g375efab38e8_0_77" title="Screenshot 2025-08-09 at 3.51.05 AM.png"/>
          <p:cNvPicPr preferRelativeResize="0"/>
          <p:nvPr/>
        </p:nvPicPr>
        <p:blipFill>
          <a:blip r:embed="rId3">
            <a:alphaModFix/>
          </a:blip>
          <a:stretch>
            <a:fillRect/>
          </a:stretch>
        </p:blipFill>
        <p:spPr>
          <a:xfrm>
            <a:off x="846975" y="2659225"/>
            <a:ext cx="5059301" cy="2314764"/>
          </a:xfrm>
          <a:prstGeom prst="rect">
            <a:avLst/>
          </a:prstGeom>
          <a:noFill/>
          <a:ln>
            <a:noFill/>
          </a:ln>
        </p:spPr>
      </p:pic>
      <p:pic>
        <p:nvPicPr>
          <p:cNvPr id="189" name="Google Shape;189;g375efab38e8_0_77" title="Screenshot 2025-08-08 at 10.06.05 PM.png"/>
          <p:cNvPicPr preferRelativeResize="0"/>
          <p:nvPr/>
        </p:nvPicPr>
        <p:blipFill>
          <a:blip r:embed="rId4">
            <a:alphaModFix/>
          </a:blip>
          <a:stretch>
            <a:fillRect/>
          </a:stretch>
        </p:blipFill>
        <p:spPr>
          <a:xfrm>
            <a:off x="6327149" y="2677775"/>
            <a:ext cx="5059302" cy="2277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366092"/>
              </a:buClr>
              <a:buSzPts val="6000"/>
              <a:buNone/>
            </a:pPr>
            <a:r>
              <a:t/>
            </a:r>
            <a:endParaRPr b="1" sz="6000">
              <a:solidFill>
                <a:srgbClr val="7030A0"/>
              </a:solidFill>
              <a:latin typeface="Times New Roman"/>
              <a:ea typeface="Times New Roman"/>
              <a:cs typeface="Times New Roman"/>
              <a:sym typeface="Times New Roman"/>
            </a:endParaRPr>
          </a:p>
          <a:p>
            <a:pPr indent="0" lvl="0" marL="0" rtl="0" algn="ctr">
              <a:spcBef>
                <a:spcPts val="1200"/>
              </a:spcBef>
              <a:spcAft>
                <a:spcPts val="0"/>
              </a:spcAft>
              <a:buClr>
                <a:srgbClr val="7030A0"/>
              </a:buClr>
              <a:buSzPts val="6000"/>
              <a:buNone/>
            </a:pPr>
            <a:r>
              <a:rPr b="1" lang="en-US" sz="6000">
                <a:solidFill>
                  <a:srgbClr val="7030A0"/>
                </a:solidFill>
                <a:latin typeface="Times New Roman"/>
                <a:ea typeface="Times New Roman"/>
                <a:cs typeface="Times New Roman"/>
                <a:sym typeface="Times New Roman"/>
              </a:rPr>
              <a:t>THANK YOU</a:t>
            </a:r>
            <a:endParaRPr/>
          </a:p>
          <a:p>
            <a:pPr indent="0" lvl="0" marL="0" rtl="0" algn="r">
              <a:spcBef>
                <a:spcPts val="600"/>
              </a:spcBef>
              <a:spcAft>
                <a:spcPts val="0"/>
              </a:spcAft>
              <a:buClr>
                <a:srgbClr val="366092"/>
              </a:buClr>
              <a:buSzPts val="3000"/>
              <a:buNone/>
            </a:pPr>
            <a:r>
              <a:t/>
            </a:r>
            <a:endParaRPr sz="3000">
              <a:solidFill>
                <a:schemeClr val="dk1"/>
              </a:solidFill>
              <a:latin typeface="Times New Roman"/>
              <a:ea typeface="Times New Roman"/>
              <a:cs typeface="Times New Roman"/>
              <a:sym typeface="Times New Roman"/>
            </a:endParaRPr>
          </a:p>
        </p:txBody>
      </p:sp>
      <p:sp>
        <p:nvSpPr>
          <p:cNvPr id="195" name="Google Shape;19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Outline</a:t>
            </a:r>
            <a:endParaRPr>
              <a:solidFill>
                <a:srgbClr val="7030A0"/>
              </a:solidFill>
            </a:endParaRPr>
          </a:p>
        </p:txBody>
      </p:sp>
      <p:sp>
        <p:nvSpPr>
          <p:cNvPr id="126" name="Google Shape;126;p2"/>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Introduction</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Problem Statement</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Motivation and Objective</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Related Works</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Comparison Between Existing Works </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Gap Analysis</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Proposed Methodology</a:t>
            </a:r>
            <a:endParaRPr/>
          </a:p>
          <a:p>
            <a:pPr indent="-342900" lvl="0" marL="342900" rtl="0" algn="l">
              <a:spcBef>
                <a:spcPts val="44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Q &amp; A</a:t>
            </a:r>
            <a:endParaRPr/>
          </a:p>
          <a:p>
            <a:pPr indent="-342900" lvl="0" marL="342900" rtl="0" algn="l">
              <a:spcBef>
                <a:spcPts val="640"/>
              </a:spcBef>
              <a:spcAft>
                <a:spcPts val="0"/>
              </a:spcAft>
              <a:buClr>
                <a:srgbClr val="366092"/>
              </a:buClr>
              <a:buSzPts val="3200"/>
              <a:buNone/>
            </a:pPr>
            <a:r>
              <a:t/>
            </a:r>
            <a:endParaRPr/>
          </a:p>
        </p:txBody>
      </p:sp>
      <p:sp>
        <p:nvSpPr>
          <p:cNvPr id="127" name="Google Shape;127;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Introduction</a:t>
            </a:r>
            <a:endParaRPr/>
          </a:p>
        </p:txBody>
      </p:sp>
      <p:sp>
        <p:nvSpPr>
          <p:cNvPr id="133" name="Google Shape;133;p4"/>
          <p:cNvSpPr txBox="1"/>
          <p:nvPr>
            <p:ph idx="1" type="body"/>
          </p:nvPr>
        </p:nvSpPr>
        <p:spPr>
          <a:xfrm>
            <a:off x="609600" y="1508450"/>
            <a:ext cx="10972800" cy="3962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Phishing attacks are among the most common and damaging cybersecurity threats, tricking users into revealing sensitive information through deceptive URLs. Traditional detection systems, often based on blacklists or basic machine learning models, struggle to identify newly generated or highly obfuscated phishing links, resulting in high false positives and missed detections.</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None/>
            </a:pPr>
            <a:r>
              <a:rPr lang="en-US" sz="1400">
                <a:solidFill>
                  <a:schemeClr val="dk1"/>
                </a:solidFill>
                <a:latin typeface="Times New Roman"/>
                <a:ea typeface="Times New Roman"/>
                <a:cs typeface="Times New Roman"/>
                <a:sym typeface="Times New Roman"/>
              </a:rPr>
              <a:t>To address these challenges, this research explores both </a:t>
            </a:r>
            <a:r>
              <a:rPr b="1" lang="en-US" sz="1400">
                <a:solidFill>
                  <a:schemeClr val="dk1"/>
                </a:solidFill>
                <a:latin typeface="Times New Roman"/>
                <a:ea typeface="Times New Roman"/>
                <a:cs typeface="Times New Roman"/>
                <a:sym typeface="Times New Roman"/>
              </a:rPr>
              <a:t>traditional machine learning algorithms</a:t>
            </a:r>
            <a:r>
              <a:rPr lang="en-US" sz="1400">
                <a:solidFill>
                  <a:schemeClr val="dk1"/>
                </a:solidFill>
                <a:latin typeface="Times New Roman"/>
                <a:ea typeface="Times New Roman"/>
                <a:cs typeface="Times New Roman"/>
                <a:sym typeface="Times New Roman"/>
              </a:rPr>
              <a:t> (Naive Bayes, SVM, CNN) and </a:t>
            </a:r>
            <a:r>
              <a:rPr b="1" lang="en-US" sz="1400">
                <a:solidFill>
                  <a:schemeClr val="dk1"/>
                </a:solidFill>
                <a:latin typeface="Times New Roman"/>
                <a:ea typeface="Times New Roman"/>
                <a:cs typeface="Times New Roman"/>
                <a:sym typeface="Times New Roman"/>
              </a:rPr>
              <a:t>advanced neural network models</a:t>
            </a:r>
            <a:r>
              <a:rPr lang="en-US" sz="1400">
                <a:solidFill>
                  <a:schemeClr val="dk1"/>
                </a:solidFill>
                <a:latin typeface="Times New Roman"/>
                <a:ea typeface="Times New Roman"/>
                <a:cs typeface="Times New Roman"/>
                <a:sym typeface="Times New Roman"/>
              </a:rPr>
              <a:t> (BERT, XLNet, Seq2Seq) for phishing URL detection. The study uses a balanced dataset from the UCI Irvine Machine Learning Repository, applies preprocessing to remove duplicates, and extracts lexical, domain-based, and keyword-based features. Models are trained with an 80–20 split, k-fold cross-validation, and hyperparameter tuning, with performance evaluated using accuracy, precision, recall, and F1-score</a:t>
            </a: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The best-performing model from this study will be integrated into </a:t>
            </a:r>
            <a:r>
              <a:rPr b="1" lang="en-US" sz="1400">
                <a:solidFill>
                  <a:schemeClr val="dk1"/>
                </a:solidFill>
                <a:latin typeface="Times New Roman"/>
                <a:ea typeface="Times New Roman"/>
                <a:cs typeface="Times New Roman"/>
                <a:sym typeface="Times New Roman"/>
              </a:rPr>
              <a:t>“PhishCheck”</a:t>
            </a:r>
            <a:r>
              <a:rPr lang="en-US" sz="1400">
                <a:solidFill>
                  <a:schemeClr val="dk1"/>
                </a:solidFill>
                <a:latin typeface="Times New Roman"/>
                <a:ea typeface="Times New Roman"/>
                <a:cs typeface="Times New Roman"/>
                <a:sym typeface="Times New Roman"/>
              </a:rPr>
              <a:t>, a web-based AI tool for real-time phishing URL analysis. This approach not only contributes to academic research but also provides a practical, scalable solution to protect users against evolving phishing threats.</a:t>
            </a:r>
            <a:endParaRPr sz="1400">
              <a:solidFill>
                <a:schemeClr val="dk1"/>
              </a:solidFill>
              <a:latin typeface="Times New Roman"/>
              <a:ea typeface="Times New Roman"/>
              <a:cs typeface="Times New Roman"/>
              <a:sym typeface="Times New Roman"/>
            </a:endParaRPr>
          </a:p>
          <a:p>
            <a:pPr indent="0" lvl="0" marL="0" rtl="0" algn="r">
              <a:spcBef>
                <a:spcPts val="1200"/>
              </a:spcBef>
              <a:spcAft>
                <a:spcPts val="0"/>
              </a:spcAft>
              <a:buClr>
                <a:srgbClr val="366092"/>
              </a:buClr>
              <a:buSzPts val="3000"/>
              <a:buNone/>
            </a:pPr>
            <a:r>
              <a:t/>
            </a:r>
            <a:endParaRPr sz="3000">
              <a:solidFill>
                <a:schemeClr val="dk1"/>
              </a:solidFill>
              <a:latin typeface="Times New Roman"/>
              <a:ea typeface="Times New Roman"/>
              <a:cs typeface="Times New Roman"/>
              <a:sym typeface="Times New Roman"/>
            </a:endParaRPr>
          </a:p>
        </p:txBody>
      </p:sp>
      <p:sp>
        <p:nvSpPr>
          <p:cNvPr id="134" name="Google Shape;134;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Problem Statement</a:t>
            </a:r>
            <a:endParaRPr/>
          </a:p>
        </p:txBody>
      </p:sp>
      <p:sp>
        <p:nvSpPr>
          <p:cNvPr id="140" name="Google Shape;140;p3"/>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rmAutofit/>
          </a:bodyPr>
          <a:lstStyle/>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Existing phishing detection systems fail to keep up with </a:t>
            </a:r>
            <a:r>
              <a:rPr b="1" lang="en-US" sz="1400">
                <a:solidFill>
                  <a:schemeClr val="dk1"/>
                </a:solidFill>
                <a:latin typeface="Times New Roman"/>
                <a:ea typeface="Times New Roman"/>
                <a:cs typeface="Times New Roman"/>
                <a:sym typeface="Times New Roman"/>
              </a:rPr>
              <a:t>new and obfuscated phishing URLs</a:t>
            </a:r>
            <a:r>
              <a:rPr lang="en-US" sz="1400">
                <a:solidFill>
                  <a:schemeClr val="dk1"/>
                </a:solidFill>
                <a:latin typeface="Times New Roman"/>
                <a:ea typeface="Times New Roman"/>
                <a:cs typeface="Times New Roman"/>
                <a:sym typeface="Times New Roman"/>
              </a:rPr>
              <a:t>.</a:t>
            </a:r>
            <a:br>
              <a:rPr lang="en-US"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Lack of </a:t>
            </a:r>
            <a:r>
              <a:rPr b="1" lang="en-US" sz="1400">
                <a:solidFill>
                  <a:schemeClr val="dk1"/>
                </a:solidFill>
                <a:latin typeface="Times New Roman"/>
                <a:ea typeface="Times New Roman"/>
                <a:cs typeface="Times New Roman"/>
                <a:sym typeface="Times New Roman"/>
              </a:rPr>
              <a:t>real-time detection</a:t>
            </a:r>
            <a:r>
              <a:rPr lang="en-US" sz="1400">
                <a:solidFill>
                  <a:schemeClr val="dk1"/>
                </a:solidFill>
                <a:latin typeface="Times New Roman"/>
                <a:ea typeface="Times New Roman"/>
                <a:cs typeface="Times New Roman"/>
                <a:sym typeface="Times New Roman"/>
              </a:rPr>
              <a:t> and adaptive intelligence in traditional models.</a:t>
            </a:r>
            <a:br>
              <a:rPr lang="en-US"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High false positives/negatives in current systems.</a:t>
            </a:r>
            <a:br>
              <a:rPr lang="en-US"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Need for an </a:t>
            </a:r>
            <a:r>
              <a:rPr b="1" lang="en-US" sz="1400">
                <a:solidFill>
                  <a:schemeClr val="dk1"/>
                </a:solidFill>
                <a:latin typeface="Times New Roman"/>
                <a:ea typeface="Times New Roman"/>
                <a:cs typeface="Times New Roman"/>
                <a:sym typeface="Times New Roman"/>
              </a:rPr>
              <a:t>AI-driven system</a:t>
            </a:r>
            <a:r>
              <a:rPr lang="en-US" sz="1400">
                <a:solidFill>
                  <a:schemeClr val="dk1"/>
                </a:solidFill>
                <a:latin typeface="Times New Roman"/>
                <a:ea typeface="Times New Roman"/>
                <a:cs typeface="Times New Roman"/>
                <a:sym typeface="Times New Roman"/>
              </a:rPr>
              <a:t> capable of learning and evolving with phishing techniques.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366092"/>
              </a:buClr>
              <a:buSzPts val="3000"/>
              <a:buNone/>
            </a:pPr>
            <a:r>
              <a:t/>
            </a:r>
            <a:endParaRPr sz="3000">
              <a:solidFill>
                <a:schemeClr val="dk1"/>
              </a:solidFill>
              <a:latin typeface="Times New Roman"/>
              <a:ea typeface="Times New Roman"/>
              <a:cs typeface="Times New Roman"/>
              <a:sym typeface="Times New Roman"/>
            </a:endParaRPr>
          </a:p>
        </p:txBody>
      </p:sp>
      <p:sp>
        <p:nvSpPr>
          <p:cNvPr id="141" name="Google Shape;141;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Motivation and Objective</a:t>
            </a:r>
            <a:endParaRPr/>
          </a:p>
        </p:txBody>
      </p:sp>
      <p:sp>
        <p:nvSpPr>
          <p:cNvPr id="147" name="Google Shape;147;p5"/>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100"/>
              <a:buFont typeface="Arial"/>
              <a:buNone/>
            </a:pPr>
            <a:r>
              <a:rPr b="1" lang="en-US" sz="1200">
                <a:solidFill>
                  <a:schemeClr val="dk1"/>
                </a:solidFill>
                <a:latin typeface="Arial"/>
                <a:ea typeface="Arial"/>
                <a:cs typeface="Arial"/>
                <a:sym typeface="Arial"/>
              </a:rPr>
              <a:t>Motivation:</a:t>
            </a:r>
            <a:br>
              <a:rPr b="1" lang="en-US" sz="1200">
                <a:solidFill>
                  <a:schemeClr val="dk1"/>
                </a:solidFill>
                <a:latin typeface="Arial"/>
                <a:ea typeface="Arial"/>
                <a:cs typeface="Arial"/>
                <a:sym typeface="Arial"/>
              </a:rPr>
            </a:br>
            <a:endParaRPr b="1" sz="1200">
              <a:solidFill>
                <a:schemeClr val="dk1"/>
              </a:solidFill>
              <a:latin typeface="Arial"/>
              <a:ea typeface="Arial"/>
              <a:cs typeface="Arial"/>
              <a:sym typeface="Arial"/>
            </a:endParaRPr>
          </a:p>
          <a:p>
            <a:pPr indent="-304800" lvl="0" marL="457200" rtl="0" algn="l">
              <a:lnSpc>
                <a:spcPct val="95000"/>
              </a:lnSpc>
              <a:spcBef>
                <a:spcPts val="1200"/>
              </a:spcBef>
              <a:spcAft>
                <a:spcPts val="0"/>
              </a:spcAft>
              <a:buClr>
                <a:schemeClr val="dk1"/>
              </a:buClr>
              <a:buSzPts val="1200"/>
              <a:buChar char="●"/>
            </a:pPr>
            <a:r>
              <a:rPr lang="en-US" sz="1200">
                <a:solidFill>
                  <a:schemeClr val="dk1"/>
                </a:solidFill>
                <a:latin typeface="Arial"/>
                <a:ea typeface="Arial"/>
                <a:cs typeface="Arial"/>
                <a:sym typeface="Arial"/>
              </a:rPr>
              <a:t>Protect internet users from sophisticated phishing attacks.</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Use advanced AI models (BERT, XLNet) for improved prediction.</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Build a web-based tool for real-time URL analysis.</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en-US" sz="1200">
                <a:solidFill>
                  <a:schemeClr val="dk1"/>
                </a:solidFill>
                <a:latin typeface="Arial"/>
                <a:ea typeface="Arial"/>
                <a:cs typeface="Arial"/>
                <a:sym typeface="Arial"/>
              </a:rPr>
              <a:t>Objectives:</a:t>
            </a:r>
            <a:br>
              <a:rPr b="1" lang="en-US" sz="1200">
                <a:solidFill>
                  <a:schemeClr val="dk1"/>
                </a:solidFill>
                <a:latin typeface="Arial"/>
                <a:ea typeface="Arial"/>
                <a:cs typeface="Arial"/>
                <a:sym typeface="Arial"/>
              </a:rPr>
            </a:br>
            <a:endParaRPr b="1" sz="1200">
              <a:solidFill>
                <a:schemeClr val="dk1"/>
              </a:solidFill>
              <a:latin typeface="Arial"/>
              <a:ea typeface="Arial"/>
              <a:cs typeface="Arial"/>
              <a:sym typeface="Arial"/>
            </a:endParaRPr>
          </a:p>
          <a:p>
            <a:pPr indent="-304800" lvl="0" marL="457200" rtl="0" algn="l">
              <a:lnSpc>
                <a:spcPct val="95000"/>
              </a:lnSpc>
              <a:spcBef>
                <a:spcPts val="1200"/>
              </a:spcBef>
              <a:spcAft>
                <a:spcPts val="0"/>
              </a:spcAft>
              <a:buClr>
                <a:schemeClr val="dk1"/>
              </a:buClr>
              <a:buSzPts val="1200"/>
              <a:buChar char="●"/>
            </a:pPr>
            <a:r>
              <a:rPr lang="en-US" sz="1200">
                <a:solidFill>
                  <a:schemeClr val="dk1"/>
                </a:solidFill>
                <a:latin typeface="Arial"/>
                <a:ea typeface="Arial"/>
                <a:cs typeface="Arial"/>
                <a:sym typeface="Arial"/>
              </a:rPr>
              <a:t>Collect and preprocess a labeled phishing URL dataset.</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Extract effective lexical, domain, and keyword-based features.</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Train and evaluate traditional ML and neural network models.</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Deploy a smart AI-based phishing URL checker tool.</a:t>
            </a:r>
            <a:endParaRPr sz="1200">
              <a:solidFill>
                <a:schemeClr val="dk1"/>
              </a:solidFill>
              <a:latin typeface="Arial"/>
              <a:ea typeface="Arial"/>
              <a:cs typeface="Arial"/>
              <a:sym typeface="Arial"/>
            </a:endParaRPr>
          </a:p>
          <a:p>
            <a:pPr indent="0" lvl="0" marL="0" rtl="0" algn="l">
              <a:lnSpc>
                <a:spcPct val="80000"/>
              </a:lnSpc>
              <a:spcBef>
                <a:spcPts val="1200"/>
              </a:spcBef>
              <a:spcAft>
                <a:spcPts val="0"/>
              </a:spcAft>
              <a:buClr>
                <a:srgbClr val="366092"/>
              </a:buClr>
              <a:buSzPts val="3000"/>
              <a:buNone/>
            </a:pPr>
            <a:r>
              <a:t/>
            </a:r>
            <a:endParaRPr sz="3100">
              <a:solidFill>
                <a:schemeClr val="dk1"/>
              </a:solidFill>
              <a:latin typeface="Times New Roman"/>
              <a:ea typeface="Times New Roman"/>
              <a:cs typeface="Times New Roman"/>
              <a:sym typeface="Times New Roman"/>
            </a:endParaRPr>
          </a:p>
        </p:txBody>
      </p:sp>
      <p:sp>
        <p:nvSpPr>
          <p:cNvPr id="148" name="Google Shape;148;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Related Works</a:t>
            </a:r>
            <a:endParaRPr/>
          </a:p>
        </p:txBody>
      </p:sp>
      <p:sp>
        <p:nvSpPr>
          <p:cNvPr id="154" name="Google Shape;154;p6"/>
          <p:cNvSpPr txBox="1"/>
          <p:nvPr>
            <p:ph idx="1" type="body"/>
          </p:nvPr>
        </p:nvSpPr>
        <p:spPr>
          <a:xfrm>
            <a:off x="544275" y="1097900"/>
            <a:ext cx="10972800" cy="506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300">
                <a:solidFill>
                  <a:schemeClr val="dk1"/>
                </a:solidFill>
                <a:latin typeface="Times New Roman"/>
                <a:ea typeface="Times New Roman"/>
                <a:cs typeface="Times New Roman"/>
                <a:sym typeface="Times New Roman"/>
              </a:rPr>
              <a:t>Rule-Based Detection (Blacklist/Whitelist)</a:t>
            </a:r>
            <a:endParaRPr b="1" sz="1300">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Simple matching of URLs against a known list.</a:t>
            </a:r>
            <a:endParaRPr sz="1300">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Fast but fails to detect newly generated phishing URLs.</a:t>
            </a:r>
            <a:br>
              <a:rPr lang="en-US"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None/>
            </a:pPr>
            <a:r>
              <a:rPr b="1" lang="en-US" sz="1300">
                <a:solidFill>
                  <a:schemeClr val="dk1"/>
                </a:solidFill>
                <a:latin typeface="Times New Roman"/>
                <a:ea typeface="Times New Roman"/>
                <a:cs typeface="Times New Roman"/>
                <a:sym typeface="Times New Roman"/>
              </a:rPr>
              <a:t>Machine Learning Approaches</a:t>
            </a:r>
            <a:br>
              <a:rPr b="1" lang="en-US" sz="1300">
                <a:solidFill>
                  <a:schemeClr val="dk1"/>
                </a:solidFill>
                <a:latin typeface="Times New Roman"/>
                <a:ea typeface="Times New Roman"/>
                <a:cs typeface="Times New Roman"/>
                <a:sym typeface="Times New Roman"/>
              </a:rPr>
            </a:b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SVM, Random Forest, Naive Bayes with lexical features (URL length, character counts).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Achieved 80–88% accuracy but struggled with obfuscated URLs.</a:t>
            </a:r>
            <a:br>
              <a:rPr lang="en-US"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None/>
            </a:pPr>
            <a:r>
              <a:rPr b="1" lang="en-US" sz="1300">
                <a:solidFill>
                  <a:schemeClr val="dk1"/>
                </a:solidFill>
                <a:latin typeface="Times New Roman"/>
                <a:ea typeface="Times New Roman"/>
                <a:cs typeface="Times New Roman"/>
                <a:sym typeface="Times New Roman"/>
              </a:rPr>
              <a:t>Deep Learning Models</a:t>
            </a:r>
            <a:br>
              <a:rPr b="1" lang="en-US" sz="1300">
                <a:solidFill>
                  <a:schemeClr val="dk1"/>
                </a:solidFill>
                <a:latin typeface="Times New Roman"/>
                <a:ea typeface="Times New Roman"/>
                <a:cs typeface="Times New Roman"/>
                <a:sym typeface="Times New Roman"/>
              </a:rPr>
            </a:b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CNN and LSTM applied to character-level and token-level URL sequences.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Better at pattern recognition but still lacked semantic understanding.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Achieved 80–88% accuracy but struggled with small dataset.</a:t>
            </a:r>
            <a:br>
              <a:rPr lang="en-US"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None/>
            </a:pPr>
            <a:r>
              <a:rPr b="1" lang="en-US" sz="1300">
                <a:solidFill>
                  <a:schemeClr val="dk1"/>
                </a:solidFill>
                <a:latin typeface="Times New Roman"/>
                <a:ea typeface="Times New Roman"/>
                <a:cs typeface="Times New Roman"/>
                <a:sym typeface="Times New Roman"/>
              </a:rPr>
              <a:t>Transformer-Based Models</a:t>
            </a:r>
            <a:br>
              <a:rPr b="1" lang="en-US" sz="1300">
                <a:solidFill>
                  <a:schemeClr val="dk1"/>
                </a:solidFill>
                <a:latin typeface="Times New Roman"/>
                <a:ea typeface="Times New Roman"/>
                <a:cs typeface="Times New Roman"/>
                <a:sym typeface="Times New Roman"/>
              </a:rPr>
            </a:b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BERT and XLNet used for phishing detection in limited studies.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Showed improved recall and robustness against unseen phishing attacks.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Achieved 80–88% accuracy but struggled with small dataset.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366092"/>
              </a:buClr>
              <a:buSzPts val="3000"/>
              <a:buNone/>
            </a:pPr>
            <a:r>
              <a:t/>
            </a:r>
            <a:endParaRPr sz="1000">
              <a:solidFill>
                <a:schemeClr val="dk1"/>
              </a:solidFill>
              <a:latin typeface="Times New Roman"/>
              <a:ea typeface="Times New Roman"/>
              <a:cs typeface="Times New Roman"/>
              <a:sym typeface="Times New Roman"/>
            </a:endParaRPr>
          </a:p>
        </p:txBody>
      </p:sp>
      <p:sp>
        <p:nvSpPr>
          <p:cNvPr id="155" name="Google Shape;155;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1371600" y="350838"/>
            <a:ext cx="94488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Comparison Between Existing Works </a:t>
            </a:r>
            <a:endParaRPr/>
          </a:p>
        </p:txBody>
      </p:sp>
      <p:sp>
        <p:nvSpPr>
          <p:cNvPr id="161" name="Google Shape;161;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2" name="Google Shape;162;p7"/>
          <p:cNvGraphicFramePr/>
          <p:nvPr/>
        </p:nvGraphicFramePr>
        <p:xfrm>
          <a:off x="1524000" y="1761225"/>
          <a:ext cx="3000000" cy="3000000"/>
        </p:xfrm>
        <a:graphic>
          <a:graphicData uri="http://schemas.openxmlformats.org/drawingml/2006/table">
            <a:tbl>
              <a:tblPr>
                <a:noFill/>
                <a:tableStyleId>{B32C3038-12EB-468F-A274-9B88C0484896}</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63" name="Google Shape;163;p7"/>
          <p:cNvGraphicFramePr/>
          <p:nvPr/>
        </p:nvGraphicFramePr>
        <p:xfrm>
          <a:off x="952500" y="1304725"/>
          <a:ext cx="3000000" cy="3000000"/>
        </p:xfrm>
        <a:graphic>
          <a:graphicData uri="http://schemas.openxmlformats.org/drawingml/2006/table">
            <a:tbl>
              <a:tblPr>
                <a:noFill/>
                <a:tableStyleId>{DA5C3CF4-D116-46DD-AEC2-42F572719983}</a:tableStyleId>
              </a:tblPr>
              <a:tblGrid>
                <a:gridCol w="2571750"/>
                <a:gridCol w="2571750"/>
                <a:gridCol w="2571750"/>
                <a:gridCol w="2571750"/>
              </a:tblGrid>
              <a:tr h="408675">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Approach</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Technique Used</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Accuracy Range</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Limitations</a:t>
                      </a:r>
                      <a:endParaRPr b="1" sz="1300">
                        <a:latin typeface="Times New Roman"/>
                        <a:ea typeface="Times New Roman"/>
                        <a:cs typeface="Times New Roman"/>
                        <a:sym typeface="Times New Roman"/>
                      </a:endParaRPr>
                    </a:p>
                  </a:txBody>
                  <a:tcPr marT="91425" marB="91425" marR="91425" marL="91425"/>
                </a:tc>
              </a:tr>
              <a:tr h="39060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Rule- Based</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Blacklist / Whitelist</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70–75%</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Cannot detect new URLs</a:t>
                      </a:r>
                      <a:endParaRPr sz="1300">
                        <a:latin typeface="Times New Roman"/>
                        <a:ea typeface="Times New Roman"/>
                        <a:cs typeface="Times New Roman"/>
                        <a:sym typeface="Times New Roman"/>
                      </a:endParaRPr>
                    </a:p>
                  </a:txBody>
                  <a:tcPr marT="91425" marB="91425" marR="91425" marL="91425"/>
                </a:tc>
              </a:tr>
              <a:tr h="41775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Traditional ML</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SVM, Random Forest</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80–88%</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Limited to lexical features</a:t>
                      </a:r>
                      <a:endParaRPr sz="1300">
                        <a:latin typeface="Times New Roman"/>
                        <a:ea typeface="Times New Roman"/>
                        <a:cs typeface="Times New Roman"/>
                        <a:sym typeface="Times New Roman"/>
                      </a:endParaRPr>
                    </a:p>
                  </a:txBody>
                  <a:tcPr marT="91425" marB="91425" marR="91425" marL="91425"/>
                </a:tc>
              </a:tr>
              <a:tr h="5611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Deep Learning (RNN/CNN)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Sequence/Character-level</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85–90%</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Needs large datasets, still lacks semantic context</a:t>
                      </a:r>
                      <a:endParaRPr sz="1300">
                        <a:latin typeface="Times New Roman"/>
                        <a:ea typeface="Times New Roman"/>
                        <a:cs typeface="Times New Roman"/>
                        <a:sym typeface="Times New Roman"/>
                      </a:endParaRPr>
                    </a:p>
                  </a:txBody>
                  <a:tcPr marT="91425" marB="91425" marR="91425" marL="91425"/>
                </a:tc>
              </a:tr>
              <a:tr h="5611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Transformer Models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BERT, XLNet</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92–95%</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High computational cost, few phishing-specific studies</a:t>
                      </a:r>
                      <a:endParaRPr sz="1300">
                        <a:latin typeface="Times New Roman"/>
                        <a:ea typeface="Times New Roman"/>
                        <a:cs typeface="Times New Roman"/>
                        <a:sym typeface="Times New Roman"/>
                      </a:endParaRPr>
                    </a:p>
                  </a:txBody>
                  <a:tcPr marT="91425" marB="91425" marR="91425" marL="91425"/>
                </a:tc>
              </a:tr>
            </a:tbl>
          </a:graphicData>
        </a:graphic>
      </p:graphicFrame>
      <p:graphicFrame>
        <p:nvGraphicFramePr>
          <p:cNvPr id="164" name="Google Shape;164;p7"/>
          <p:cNvGraphicFramePr/>
          <p:nvPr/>
        </p:nvGraphicFramePr>
        <p:xfrm>
          <a:off x="4335625" y="1813575"/>
          <a:ext cx="3000000" cy="3000000"/>
        </p:xfrm>
        <a:graphic>
          <a:graphicData uri="http://schemas.openxmlformats.org/drawingml/2006/table">
            <a:tbl>
              <a:tblPr>
                <a:noFill/>
                <a:tableStyleId>{B32C3038-12EB-468F-A274-9B88C0484896}</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5" name="Google Shape;165;p7"/>
          <p:cNvSpPr txBox="1"/>
          <p:nvPr/>
        </p:nvSpPr>
        <p:spPr>
          <a:xfrm>
            <a:off x="915175" y="3765425"/>
            <a:ext cx="10982100" cy="21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My Proposed System :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graphicFrame>
        <p:nvGraphicFramePr>
          <p:cNvPr id="166" name="Google Shape;166;p7"/>
          <p:cNvGraphicFramePr/>
          <p:nvPr/>
        </p:nvGraphicFramePr>
        <p:xfrm>
          <a:off x="849850" y="4355850"/>
          <a:ext cx="3000000" cy="3000000"/>
        </p:xfrm>
        <a:graphic>
          <a:graphicData uri="http://schemas.openxmlformats.org/drawingml/2006/table">
            <a:tbl>
              <a:tblPr>
                <a:noFill/>
                <a:tableStyleId>{DA5C3CF4-D116-46DD-AEC2-42F572719983}</a:tableStyleId>
              </a:tblPr>
              <a:tblGrid>
                <a:gridCol w="3429000"/>
                <a:gridCol w="3429000"/>
                <a:gridCol w="3429000"/>
              </a:tblGrid>
              <a:tr h="38100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Feature</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Existing System</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Proposed system</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Live URLs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a:solidFill>
                            <a:schemeClr val="dk1"/>
                          </a:solidFill>
                          <a:latin typeface="Times New Roman"/>
                          <a:ea typeface="Times New Roman"/>
                          <a:cs typeface="Times New Roman"/>
                          <a:sym typeface="Times New Roman"/>
                        </a:rPr>
                        <a:t>❌</a:t>
                      </a:r>
                      <a:endParaRPr sz="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a:solidFill>
                            <a:schemeClr val="dk1"/>
                          </a:solidFill>
                          <a:latin typeface="Times New Roman"/>
                          <a:ea typeface="Times New Roman"/>
                          <a:cs typeface="Times New Roman"/>
                          <a:sym typeface="Times New Roman"/>
                        </a:rPr>
                        <a:t>✅</a:t>
                      </a:r>
                      <a:endParaRPr sz="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Multiple AI/ NN Model</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 or 2  Model used</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NB, SVM, CNN,BERT, LSTM, Seq2Seq, XLNet</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Large Dataset</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 Up to 11000 Data</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200">
                          <a:solidFill>
                            <a:schemeClr val="dk1"/>
                          </a:solidFill>
                          <a:latin typeface="Times New Roman"/>
                          <a:ea typeface="Times New Roman"/>
                          <a:cs typeface="Times New Roman"/>
                          <a:sym typeface="Times New Roman"/>
                        </a:rPr>
                        <a:t>Over 250,000 </a:t>
                      </a:r>
                      <a:r>
                        <a:rPr lang="en-US" sz="1300">
                          <a:latin typeface="Times New Roman"/>
                          <a:ea typeface="Times New Roman"/>
                          <a:cs typeface="Times New Roman"/>
                          <a:sym typeface="Times New Roman"/>
                        </a:rPr>
                        <a:t>d</a:t>
                      </a:r>
                      <a:r>
                        <a:rPr lang="en-US" sz="1300">
                          <a:latin typeface="Times New Roman"/>
                          <a:ea typeface="Times New Roman"/>
                          <a:cs typeface="Times New Roman"/>
                          <a:sym typeface="Times New Roman"/>
                        </a:rPr>
                        <a:t>ata </a:t>
                      </a:r>
                      <a:r>
                        <a:rPr lang="en-US" sz="1300">
                          <a:latin typeface="Times New Roman"/>
                          <a:ea typeface="Times New Roman"/>
                          <a:cs typeface="Times New Roman"/>
                          <a:sym typeface="Times New Roman"/>
                        </a:rPr>
                        <a:t>with</a:t>
                      </a:r>
                      <a:r>
                        <a:rPr lang="en-US" sz="1300">
                          <a:latin typeface="Times New Roman"/>
                          <a:ea typeface="Times New Roman"/>
                          <a:cs typeface="Times New Roman"/>
                          <a:sym typeface="Times New Roman"/>
                        </a:rPr>
                        <a:t> both </a:t>
                      </a:r>
                      <a:r>
                        <a:rPr lang="en-US" sz="1300">
                          <a:latin typeface="Times New Roman"/>
                          <a:ea typeface="Times New Roman"/>
                          <a:cs typeface="Times New Roman"/>
                          <a:sym typeface="Times New Roman"/>
                        </a:rPr>
                        <a:t>phishing</a:t>
                      </a:r>
                      <a:r>
                        <a:rPr lang="en-US" sz="1300">
                          <a:latin typeface="Times New Roman"/>
                          <a:ea typeface="Times New Roman"/>
                          <a:cs typeface="Times New Roman"/>
                          <a:sym typeface="Times New Roman"/>
                        </a:rPr>
                        <a:t> and valid urls</a:t>
                      </a:r>
                      <a:endParaRPr sz="13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Gap Analysis</a:t>
            </a:r>
            <a:endParaRPr/>
          </a:p>
        </p:txBody>
      </p:sp>
      <p:sp>
        <p:nvSpPr>
          <p:cNvPr id="172" name="Google Shape;172;p8"/>
          <p:cNvSpPr txBox="1"/>
          <p:nvPr>
            <p:ph idx="1" type="body"/>
          </p:nvPr>
        </p:nvSpPr>
        <p:spPr>
          <a:xfrm>
            <a:off x="609600" y="1676400"/>
            <a:ext cx="10972800" cy="3962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Many models are limited to lexical or syntactic patterns only.</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Few consider </a:t>
            </a:r>
            <a:r>
              <a:rPr b="1" lang="en-US" sz="1200">
                <a:solidFill>
                  <a:schemeClr val="dk1"/>
                </a:solidFill>
                <a:latin typeface="Times New Roman"/>
                <a:ea typeface="Times New Roman"/>
                <a:cs typeface="Times New Roman"/>
                <a:sym typeface="Times New Roman"/>
              </a:rPr>
              <a:t>semantic context</a:t>
            </a:r>
            <a:r>
              <a:rPr lang="en-US" sz="1200">
                <a:solidFill>
                  <a:schemeClr val="dk1"/>
                </a:solidFill>
                <a:latin typeface="Times New Roman"/>
                <a:ea typeface="Times New Roman"/>
                <a:cs typeface="Times New Roman"/>
                <a:sym typeface="Times New Roman"/>
              </a:rPr>
              <a:t> (e.g., BERT, XLNet), which is </a:t>
            </a:r>
            <a:r>
              <a:rPr b="1" lang="en-US" sz="1200">
                <a:solidFill>
                  <a:schemeClr val="dk1"/>
                </a:solidFill>
                <a:latin typeface="Times New Roman"/>
                <a:ea typeface="Times New Roman"/>
                <a:cs typeface="Times New Roman"/>
                <a:sym typeface="Times New Roman"/>
              </a:rPr>
              <a:t>essential</a:t>
            </a:r>
            <a:r>
              <a:rPr lang="en-US" sz="1200">
                <a:solidFill>
                  <a:schemeClr val="dk1"/>
                </a:solidFill>
                <a:latin typeface="Times New Roman"/>
                <a:ea typeface="Times New Roman"/>
                <a:cs typeface="Times New Roman"/>
                <a:sym typeface="Times New Roman"/>
              </a:rPr>
              <a:t> in modern phishing.</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Lack of comprehensive systems combining:</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Lexical + Domain + Keyword-based features</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Traditional ML + Neural Networks</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User-accessible web tool</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Only few model used</a:t>
            </a:r>
            <a:br>
              <a:rPr b="1" lang="en-US" sz="1200">
                <a:solidFill>
                  <a:schemeClr val="dk1"/>
                </a:solidFill>
                <a:latin typeface="Times New Roman"/>
                <a:ea typeface="Times New Roman"/>
                <a:cs typeface="Times New Roman"/>
                <a:sym typeface="Times New Roman"/>
              </a:rPr>
            </a:b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Our work aims to fill this gap by combining these layers into one unified AI-driven detection system.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366092"/>
              </a:buClr>
              <a:buSzPts val="3000"/>
              <a:buNone/>
            </a:pPr>
            <a:r>
              <a:t/>
            </a:r>
            <a:endParaRPr sz="3000">
              <a:solidFill>
                <a:schemeClr val="dk1"/>
              </a:solidFill>
              <a:latin typeface="Times New Roman"/>
              <a:ea typeface="Times New Roman"/>
              <a:cs typeface="Times New Roman"/>
              <a:sym typeface="Times New Roman"/>
            </a:endParaRPr>
          </a:p>
        </p:txBody>
      </p:sp>
      <p:sp>
        <p:nvSpPr>
          <p:cNvPr id="173" name="Google Shape;173;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Times New Roman"/>
              <a:buNone/>
            </a:pPr>
            <a:r>
              <a:rPr lang="en-US">
                <a:solidFill>
                  <a:srgbClr val="7030A0"/>
                </a:solidFill>
                <a:latin typeface="Times New Roman"/>
                <a:ea typeface="Times New Roman"/>
                <a:cs typeface="Times New Roman"/>
                <a:sym typeface="Times New Roman"/>
              </a:rPr>
              <a:t>Proposed Methodology</a:t>
            </a:r>
            <a:endParaRPr/>
          </a:p>
        </p:txBody>
      </p:sp>
      <p:sp>
        <p:nvSpPr>
          <p:cNvPr id="179" name="Google Shape;179;p9"/>
          <p:cNvSpPr txBox="1"/>
          <p:nvPr>
            <p:ph idx="1" type="body"/>
          </p:nvPr>
        </p:nvSpPr>
        <p:spPr>
          <a:xfrm>
            <a:off x="537900" y="1222400"/>
            <a:ext cx="11385900" cy="3962400"/>
          </a:xfrm>
          <a:prstGeom prst="rect">
            <a:avLst/>
          </a:prstGeom>
          <a:noFill/>
          <a:ln>
            <a:noFill/>
          </a:ln>
        </p:spPr>
        <p:txBody>
          <a:bodyPr anchorCtr="0" anchor="t" bIns="45700" lIns="91425" spcFirstLastPara="1" rIns="91425" wrap="square" tIns="45700">
            <a:normAutofit/>
          </a:bodyPr>
          <a:lstStyle/>
          <a:p>
            <a:pPr indent="-311150" lvl="0" marL="457200" rtl="0" algn="just">
              <a:lnSpc>
                <a:spcPct val="115000"/>
              </a:lnSpc>
              <a:spcBef>
                <a:spcPts val="1200"/>
              </a:spcBef>
              <a:spcAft>
                <a:spcPts val="0"/>
              </a:spcAft>
              <a:buClr>
                <a:schemeClr val="dk1"/>
              </a:buClr>
              <a:buSzPts val="1300"/>
              <a:buChar char="●"/>
            </a:pPr>
            <a:r>
              <a:rPr lang="en-US" sz="1300">
                <a:solidFill>
                  <a:schemeClr val="dk1"/>
                </a:solidFill>
                <a:latin typeface="Arial"/>
                <a:ea typeface="Arial"/>
                <a:cs typeface="Arial"/>
                <a:sym typeface="Arial"/>
              </a:rPr>
              <a:t>The first step involves collecting a dataset from the </a:t>
            </a:r>
            <a:r>
              <a:rPr b="1" lang="en-US" sz="1300">
                <a:solidFill>
                  <a:schemeClr val="dk1"/>
                </a:solidFill>
                <a:latin typeface="Arial"/>
                <a:ea typeface="Arial"/>
                <a:cs typeface="Arial"/>
                <a:sym typeface="Arial"/>
              </a:rPr>
              <a:t>UCI Irvine Machine Learning Repository, </a:t>
            </a:r>
            <a:r>
              <a:rPr lang="en-US" sz="1300">
                <a:solidFill>
                  <a:schemeClr val="dk1"/>
                </a:solidFill>
                <a:latin typeface="Arial"/>
                <a:ea typeface="Arial"/>
                <a:cs typeface="Arial"/>
                <a:sym typeface="Arial"/>
              </a:rPr>
              <a:t>ensuring a balanced mix of phishing and legitimate URLs. This is followed by data preprocessing, where duplicates URLs are removed, and necessary transformations are applied to prepare the data for feature extraction.</a:t>
            </a:r>
            <a:endParaRPr sz="1300">
              <a:solidFill>
                <a:schemeClr val="dk1"/>
              </a:solidFill>
              <a:latin typeface="Arial"/>
              <a:ea typeface="Arial"/>
              <a:cs typeface="Arial"/>
              <a:sym typeface="Arial"/>
            </a:endParaRPr>
          </a:p>
          <a:p>
            <a:pPr indent="-311150" lvl="0" marL="457200" rtl="0" algn="just">
              <a:lnSpc>
                <a:spcPct val="115000"/>
              </a:lnSpc>
              <a:spcBef>
                <a:spcPts val="0"/>
              </a:spcBef>
              <a:spcAft>
                <a:spcPts val="0"/>
              </a:spcAft>
              <a:buClr>
                <a:schemeClr val="dk1"/>
              </a:buClr>
              <a:buSzPts val="1300"/>
              <a:buChar char="●"/>
            </a:pPr>
            <a:r>
              <a:rPr lang="en-US" sz="1300">
                <a:solidFill>
                  <a:schemeClr val="dk1"/>
                </a:solidFill>
                <a:latin typeface="Arial"/>
                <a:ea typeface="Arial"/>
                <a:cs typeface="Arial"/>
                <a:sym typeface="Arial"/>
              </a:rPr>
              <a:t>Feature extraction is a crucial step where various characteristics of URLs are analyzed. Lexical features, such as URL length and special character occurrences, domain-based features like WHOIS information and DNS records, and keyword-based features including suspicious words commonly found in phishing URLs, are extracted to aid in classification. These extracted features are then used to train multiple machine learning models, including </a:t>
            </a:r>
            <a:r>
              <a:rPr b="1" lang="en-US" sz="1300">
                <a:solidFill>
                  <a:schemeClr val="dk1"/>
                </a:solidFill>
                <a:latin typeface="Arial"/>
                <a:ea typeface="Arial"/>
                <a:cs typeface="Arial"/>
                <a:sym typeface="Arial"/>
              </a:rPr>
              <a:t>Naive Bayes, XLNet, Seq2Seq, BERT, CNN, and SVM. </a:t>
            </a:r>
            <a:endParaRPr b="1" sz="1300">
              <a:solidFill>
                <a:schemeClr val="dk1"/>
              </a:solidFill>
              <a:latin typeface="Arial"/>
              <a:ea typeface="Arial"/>
              <a:cs typeface="Arial"/>
              <a:sym typeface="Arial"/>
            </a:endParaRPr>
          </a:p>
          <a:p>
            <a:pPr indent="-311150" lvl="0" marL="457200" rtl="0" algn="just">
              <a:lnSpc>
                <a:spcPct val="115000"/>
              </a:lnSpc>
              <a:spcBef>
                <a:spcPts val="0"/>
              </a:spcBef>
              <a:spcAft>
                <a:spcPts val="0"/>
              </a:spcAft>
              <a:buClr>
                <a:schemeClr val="dk1"/>
              </a:buClr>
              <a:buSzPts val="1300"/>
              <a:buChar char="●"/>
            </a:pPr>
            <a:r>
              <a:rPr lang="en-US" sz="1300">
                <a:solidFill>
                  <a:schemeClr val="dk1"/>
                </a:solidFill>
                <a:latin typeface="Arial"/>
                <a:ea typeface="Arial"/>
                <a:cs typeface="Arial"/>
                <a:sym typeface="Arial"/>
              </a:rPr>
              <a:t>The models are trained using an 80-20 train-test split, with k-fold cross-validation employed to enhance generalization and robustness. Hyperparameter tuning is performed to optimize the models for accuracy. Each model is evaluated using various performance metrics, including accuracy, precision, recall, F1-score, and the ROC curve to determine their effectiveness in distinguishing phishing URLs from legitimate ones.</a:t>
            </a:r>
            <a:endParaRPr sz="1300">
              <a:solidFill>
                <a:schemeClr val="dk1"/>
              </a:solidFill>
              <a:latin typeface="Arial"/>
              <a:ea typeface="Arial"/>
              <a:cs typeface="Arial"/>
              <a:sym typeface="Arial"/>
            </a:endParaRPr>
          </a:p>
          <a:p>
            <a:pPr indent="-311150" lvl="0" marL="457200" rtl="0" algn="just">
              <a:lnSpc>
                <a:spcPct val="115000"/>
              </a:lnSpc>
              <a:spcBef>
                <a:spcPts val="0"/>
              </a:spcBef>
              <a:spcAft>
                <a:spcPts val="0"/>
              </a:spcAft>
              <a:buClr>
                <a:schemeClr val="dk1"/>
              </a:buClr>
              <a:buSzPts val="1300"/>
              <a:buChar char="●"/>
            </a:pPr>
            <a:r>
              <a:rPr lang="en-US" sz="1300">
                <a:solidFill>
                  <a:schemeClr val="dk1"/>
                </a:solidFill>
                <a:latin typeface="Arial"/>
                <a:ea typeface="Arial"/>
                <a:cs typeface="Arial"/>
                <a:sym typeface="Arial"/>
              </a:rPr>
              <a:t>The final phase of implementation involves testing the trained models on the dataset and evaluating their effectiveness. This approach ensures a scalable and adaptive phishing detection system that evolves with emerging cybersecurity threats.</a:t>
            </a:r>
            <a:endParaRPr sz="1300">
              <a:solidFill>
                <a:schemeClr val="dk1"/>
              </a:solidFill>
              <a:latin typeface="Arial"/>
              <a:ea typeface="Arial"/>
              <a:cs typeface="Arial"/>
              <a:sym typeface="Arial"/>
            </a:endParaRPr>
          </a:p>
          <a:p>
            <a:pPr indent="-311150" lvl="0" marL="457200" rtl="0" algn="just">
              <a:lnSpc>
                <a:spcPct val="115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Also Want to make a Web based tool for URL checking With AI</a:t>
            </a:r>
            <a:endParaRPr sz="1300">
              <a:solidFill>
                <a:schemeClr val="dk1"/>
              </a:solidFill>
              <a:latin typeface="Arial"/>
              <a:ea typeface="Arial"/>
              <a:cs typeface="Arial"/>
              <a:sym typeface="Arial"/>
            </a:endParaRPr>
          </a:p>
          <a:p>
            <a:pPr indent="0" lvl="0" marL="0" rtl="0" algn="r">
              <a:spcBef>
                <a:spcPts val="1200"/>
              </a:spcBef>
              <a:spcAft>
                <a:spcPts val="0"/>
              </a:spcAft>
              <a:buClr>
                <a:srgbClr val="366092"/>
              </a:buClr>
              <a:buSzPts val="3000"/>
              <a:buNone/>
            </a:pPr>
            <a:r>
              <a:t/>
            </a:r>
            <a:endParaRPr sz="3000">
              <a:solidFill>
                <a:schemeClr val="dk1"/>
              </a:solidFill>
              <a:latin typeface="Times New Roman"/>
              <a:ea typeface="Times New Roman"/>
              <a:cs typeface="Times New Roman"/>
              <a:sym typeface="Times New Roman"/>
            </a:endParaRPr>
          </a:p>
        </p:txBody>
      </p:sp>
      <p:sp>
        <p:nvSpPr>
          <p:cNvPr id="180" name="Google Shape;180;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Microsoft PowerPoint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2011-07-17T02:56:35Z</dcterms:created>
  <dc:creator>Valued Acer Customer</dc:creator>
</cp:coreProperties>
</file>