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599" autoAdjust="0"/>
  </p:normalViewPr>
  <p:slideViewPr>
    <p:cSldViewPr>
      <p:cViewPr varScale="1">
        <p:scale>
          <a:sx n="81" d="100"/>
          <a:sy n="81" d="100"/>
        </p:scale>
        <p:origin x="-16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10/27/2014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10/27/2014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10/27/2014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10/27/2014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10/27/2014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2362199"/>
          </a:xfrm>
        </p:spPr>
        <p:txBody>
          <a:bodyPr>
            <a:normAutofit/>
          </a:bodyPr>
          <a:lstStyle/>
          <a:p>
            <a:pPr algn="ctr"/>
            <a:r>
              <a:rPr lang="ro-RO" dirty="0" smtClean="0"/>
              <a:t>Handling Exceptions</a:t>
            </a:r>
            <a:r>
              <a:rPr lang="en-US" dirty="0" smtClean="0"/>
              <a:t/>
            </a:r>
            <a:br>
              <a:rPr lang="en-US" dirty="0" smtClean="0"/>
            </a:br>
            <a:endParaRPr lang="ro-RO"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sz="2800" b="1" dirty="0" smtClean="0"/>
              <a:t>After Java 1.7:</a:t>
            </a:r>
          </a:p>
          <a:p>
            <a:pPr>
              <a:buNone/>
            </a:pPr>
            <a:r>
              <a:rPr lang="en-US" sz="2400" dirty="0" smtClean="0"/>
              <a:t>try (</a:t>
            </a:r>
            <a:r>
              <a:rPr lang="en-US" sz="2400" dirty="0" err="1" smtClean="0"/>
              <a:t>BufferedReader</a:t>
            </a:r>
            <a:r>
              <a:rPr lang="en-US" sz="2400" dirty="0" smtClean="0"/>
              <a:t> </a:t>
            </a:r>
            <a:r>
              <a:rPr lang="en-US" sz="2400" dirty="0" err="1" smtClean="0"/>
              <a:t>br</a:t>
            </a:r>
            <a:r>
              <a:rPr lang="en-US" sz="2400" dirty="0" smtClean="0"/>
              <a:t> = </a:t>
            </a:r>
          </a:p>
          <a:p>
            <a:pPr>
              <a:buNone/>
            </a:pPr>
            <a:r>
              <a:rPr lang="en-US" sz="2400" dirty="0" smtClean="0"/>
              <a:t>		new </a:t>
            </a:r>
            <a:r>
              <a:rPr lang="en-US" sz="2400" dirty="0" err="1" smtClean="0"/>
              <a:t>BufferedReader</a:t>
            </a:r>
            <a:r>
              <a:rPr lang="en-US" sz="2400" dirty="0" smtClean="0"/>
              <a:t>(new </a:t>
            </a:r>
            <a:r>
              <a:rPr lang="en-US" sz="2400" dirty="0" err="1" smtClean="0"/>
              <a:t>FileReader</a:t>
            </a:r>
            <a:r>
              <a:rPr lang="en-US" sz="2400" dirty="0" smtClean="0"/>
              <a:t>(path))) { </a:t>
            </a:r>
          </a:p>
          <a:p>
            <a:pPr>
              <a:buNone/>
            </a:pPr>
            <a:r>
              <a:rPr lang="en-US" sz="2400" dirty="0" smtClean="0"/>
              <a:t>		return </a:t>
            </a:r>
            <a:r>
              <a:rPr lang="en-US" sz="2400" dirty="0" err="1" smtClean="0"/>
              <a:t>br.readLine</a:t>
            </a:r>
            <a:r>
              <a:rPr lang="en-US" sz="2400" dirty="0" smtClean="0"/>
              <a:t>(); </a:t>
            </a:r>
          </a:p>
          <a:p>
            <a:pPr>
              <a:buNone/>
            </a:pPr>
            <a:r>
              <a:rPr lang="en-US" sz="2400" dirty="0" smtClean="0"/>
              <a:t>}</a:t>
            </a:r>
          </a:p>
          <a:p>
            <a:pPr>
              <a:buNone/>
            </a:pPr>
            <a:endParaRPr lang="en-US" sz="2400" dirty="0" smtClean="0"/>
          </a:p>
          <a:p>
            <a:pPr>
              <a:buNone/>
            </a:pPr>
            <a:r>
              <a:rPr lang="en-US" sz="2800" b="1" dirty="0" smtClean="0"/>
              <a:t>Before:</a:t>
            </a:r>
          </a:p>
          <a:p>
            <a:pPr>
              <a:buNone/>
            </a:pPr>
            <a:r>
              <a:rPr lang="en-US" sz="2400" dirty="0" err="1" smtClean="0"/>
              <a:t>BufferedReader</a:t>
            </a:r>
            <a:r>
              <a:rPr lang="en-US" sz="2400" dirty="0" smtClean="0"/>
              <a:t> </a:t>
            </a:r>
            <a:r>
              <a:rPr lang="en-US" sz="2400" dirty="0" err="1" smtClean="0"/>
              <a:t>br</a:t>
            </a:r>
            <a:r>
              <a:rPr lang="en-US" sz="2400" dirty="0" smtClean="0"/>
              <a:t> = </a:t>
            </a:r>
          </a:p>
          <a:p>
            <a:pPr>
              <a:buNone/>
            </a:pPr>
            <a:r>
              <a:rPr lang="en-US" sz="2400" dirty="0" smtClean="0"/>
              <a:t>new </a:t>
            </a:r>
            <a:r>
              <a:rPr lang="en-US" sz="2400" dirty="0" err="1" smtClean="0"/>
              <a:t>BufferedReader</a:t>
            </a:r>
            <a:r>
              <a:rPr lang="en-US" sz="2400" dirty="0" smtClean="0"/>
              <a:t>(new </a:t>
            </a:r>
            <a:r>
              <a:rPr lang="en-US" sz="2400" dirty="0" err="1" smtClean="0"/>
              <a:t>FileReader</a:t>
            </a:r>
            <a:r>
              <a:rPr lang="en-US" sz="2400" dirty="0" smtClean="0"/>
              <a:t>(path)); </a:t>
            </a:r>
          </a:p>
          <a:p>
            <a:pPr>
              <a:buNone/>
            </a:pPr>
            <a:r>
              <a:rPr lang="en-US" sz="2400" dirty="0" smtClean="0"/>
              <a:t>try { </a:t>
            </a:r>
          </a:p>
          <a:p>
            <a:pPr>
              <a:buNone/>
            </a:pPr>
            <a:r>
              <a:rPr lang="en-US" sz="2400" dirty="0" smtClean="0"/>
              <a:t>	return </a:t>
            </a:r>
            <a:r>
              <a:rPr lang="en-US" sz="2400" dirty="0" err="1" smtClean="0"/>
              <a:t>br.readLine</a:t>
            </a:r>
            <a:r>
              <a:rPr lang="en-US" sz="2400" dirty="0" smtClean="0"/>
              <a:t>(); </a:t>
            </a:r>
          </a:p>
          <a:p>
            <a:pPr>
              <a:buNone/>
            </a:pPr>
            <a:r>
              <a:rPr lang="en-US" sz="2400" dirty="0" smtClean="0"/>
              <a:t>} finally { </a:t>
            </a:r>
          </a:p>
          <a:p>
            <a:pPr>
              <a:buNone/>
            </a:pPr>
            <a:r>
              <a:rPr lang="en-US" sz="2400" dirty="0" smtClean="0"/>
              <a:t>	if (</a:t>
            </a:r>
            <a:r>
              <a:rPr lang="en-US" sz="2400" dirty="0" err="1" smtClean="0"/>
              <a:t>br</a:t>
            </a:r>
            <a:r>
              <a:rPr lang="en-US" sz="2400" dirty="0" smtClean="0"/>
              <a:t> != null) </a:t>
            </a:r>
            <a:r>
              <a:rPr lang="en-US" sz="2400" dirty="0" err="1" smtClean="0"/>
              <a:t>br.close</a:t>
            </a:r>
            <a:r>
              <a:rPr lang="en-US" sz="2400" dirty="0" smtClean="0"/>
              <a:t>(); </a:t>
            </a:r>
          </a:p>
          <a:p>
            <a:pPr>
              <a:buNone/>
            </a:pPr>
            <a:r>
              <a:rPr lang="en-US" sz="2400" dirty="0" smtClean="0"/>
              <a:t>}</a:t>
            </a:r>
          </a:p>
        </p:txBody>
      </p:sp>
      <p:sp>
        <p:nvSpPr>
          <p:cNvPr id="3" name="Title 2"/>
          <p:cNvSpPr>
            <a:spLocks noGrp="1"/>
          </p:cNvSpPr>
          <p:nvPr>
            <p:ph type="title"/>
          </p:nvPr>
        </p:nvSpPr>
        <p:spPr/>
        <p:txBody>
          <a:bodyPr>
            <a:normAutofit fontScale="90000"/>
          </a:bodyPr>
          <a:lstStyle/>
          <a:p>
            <a:r>
              <a:rPr lang="ro-RO" dirty="0" smtClean="0"/>
              <a:t>The try-with-resources Statement</a:t>
            </a:r>
            <a:endParaRPr lang="ro-RO"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ro-RO" dirty="0" smtClean="0"/>
              <a:t>throw </a:t>
            </a:r>
            <a:r>
              <a:rPr lang="ro-RO" i="1" dirty="0" smtClean="0"/>
              <a:t>someThrowableObject</a:t>
            </a:r>
            <a:r>
              <a:rPr lang="ro-RO" dirty="0" smtClean="0"/>
              <a:t>;</a:t>
            </a:r>
            <a:endParaRPr lang="en-US" dirty="0" smtClean="0"/>
          </a:p>
          <a:p>
            <a:endParaRPr lang="en-US" dirty="0" smtClean="0"/>
          </a:p>
          <a:p>
            <a:pPr>
              <a:buNone/>
            </a:pPr>
            <a:r>
              <a:rPr lang="en-US" dirty="0" smtClean="0"/>
              <a:t>public Object pop() { </a:t>
            </a:r>
          </a:p>
          <a:p>
            <a:pPr lvl="1">
              <a:buNone/>
            </a:pPr>
            <a:r>
              <a:rPr lang="en-US" dirty="0" smtClean="0"/>
              <a:t>Object </a:t>
            </a:r>
            <a:r>
              <a:rPr lang="en-US" dirty="0" err="1" smtClean="0"/>
              <a:t>obj</a:t>
            </a:r>
            <a:r>
              <a:rPr lang="en-US" dirty="0" smtClean="0"/>
              <a:t>; </a:t>
            </a:r>
          </a:p>
          <a:p>
            <a:pPr lvl="1">
              <a:buNone/>
            </a:pPr>
            <a:endParaRPr lang="en-US" dirty="0" smtClean="0"/>
          </a:p>
          <a:p>
            <a:pPr lvl="1">
              <a:buNone/>
            </a:pPr>
            <a:r>
              <a:rPr lang="en-US" dirty="0" smtClean="0"/>
              <a:t>if (size == 0) { </a:t>
            </a:r>
          </a:p>
          <a:p>
            <a:pPr lvl="1">
              <a:buNone/>
            </a:pPr>
            <a:r>
              <a:rPr lang="en-US" b="1" dirty="0" smtClean="0"/>
              <a:t>	throw new </a:t>
            </a:r>
            <a:r>
              <a:rPr lang="en-US" b="1" dirty="0" err="1" smtClean="0"/>
              <a:t>EmptyStackException</a:t>
            </a:r>
            <a:r>
              <a:rPr lang="en-US" b="1" dirty="0" smtClean="0"/>
              <a:t>();</a:t>
            </a:r>
            <a:r>
              <a:rPr lang="en-US" dirty="0" smtClean="0"/>
              <a:t> </a:t>
            </a:r>
          </a:p>
          <a:p>
            <a:pPr lvl="1">
              <a:buNone/>
            </a:pPr>
            <a:r>
              <a:rPr lang="en-US" dirty="0" smtClean="0"/>
              <a:t>} </a:t>
            </a:r>
          </a:p>
          <a:p>
            <a:pPr lvl="1">
              <a:buNone/>
            </a:pPr>
            <a:endParaRPr lang="en-US" dirty="0" smtClean="0"/>
          </a:p>
          <a:p>
            <a:pPr lvl="1">
              <a:buNone/>
            </a:pPr>
            <a:r>
              <a:rPr lang="en-US" dirty="0" err="1" smtClean="0"/>
              <a:t>obj</a:t>
            </a:r>
            <a:r>
              <a:rPr lang="en-US" dirty="0" smtClean="0"/>
              <a:t> = </a:t>
            </a:r>
            <a:r>
              <a:rPr lang="en-US" dirty="0" err="1" smtClean="0"/>
              <a:t>objectAt</a:t>
            </a:r>
            <a:r>
              <a:rPr lang="en-US" dirty="0" smtClean="0"/>
              <a:t>(size - 1); </a:t>
            </a:r>
          </a:p>
          <a:p>
            <a:pPr lvl="1">
              <a:buNone/>
            </a:pPr>
            <a:r>
              <a:rPr lang="en-US" dirty="0" err="1" smtClean="0"/>
              <a:t>setObjectAt</a:t>
            </a:r>
            <a:r>
              <a:rPr lang="en-US" dirty="0" smtClean="0"/>
              <a:t>(size - 1, null); </a:t>
            </a:r>
          </a:p>
          <a:p>
            <a:pPr lvl="1">
              <a:buNone/>
            </a:pPr>
            <a:r>
              <a:rPr lang="en-US" dirty="0" smtClean="0"/>
              <a:t>size--; </a:t>
            </a:r>
          </a:p>
          <a:p>
            <a:pPr lvl="1">
              <a:buNone/>
            </a:pPr>
            <a:r>
              <a:rPr lang="en-US" dirty="0" smtClean="0"/>
              <a:t>return </a:t>
            </a:r>
            <a:r>
              <a:rPr lang="en-US" dirty="0" err="1" smtClean="0"/>
              <a:t>obj</a:t>
            </a:r>
            <a:r>
              <a:rPr lang="en-US" dirty="0" smtClean="0"/>
              <a:t>; </a:t>
            </a:r>
          </a:p>
          <a:p>
            <a:pPr>
              <a:buNone/>
            </a:pPr>
            <a:r>
              <a:rPr lang="en-US" dirty="0" smtClean="0"/>
              <a:t>}</a:t>
            </a:r>
            <a:endParaRPr lang="ro-RO" dirty="0"/>
          </a:p>
        </p:txBody>
      </p:sp>
      <p:sp>
        <p:nvSpPr>
          <p:cNvPr id="3" name="Title 2"/>
          <p:cNvSpPr>
            <a:spLocks noGrp="1"/>
          </p:cNvSpPr>
          <p:nvPr>
            <p:ph type="title"/>
          </p:nvPr>
        </p:nvSpPr>
        <p:spPr/>
        <p:txBody>
          <a:bodyPr>
            <a:normAutofit/>
          </a:bodyPr>
          <a:lstStyle/>
          <a:p>
            <a:r>
              <a:rPr lang="ro-RO" dirty="0" smtClean="0"/>
              <a:t>How to Throw Exceptions</a:t>
            </a:r>
            <a:endParaRPr lang="ro-RO"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try { </a:t>
            </a:r>
          </a:p>
          <a:p>
            <a:pPr>
              <a:buNone/>
            </a:pPr>
            <a:r>
              <a:rPr lang="en-US" dirty="0" smtClean="0"/>
              <a:t>	…</a:t>
            </a:r>
          </a:p>
          <a:p>
            <a:pPr>
              <a:buNone/>
            </a:pPr>
            <a:r>
              <a:rPr lang="en-US" dirty="0" smtClean="0"/>
              <a:t>} </a:t>
            </a:r>
          </a:p>
          <a:p>
            <a:pPr>
              <a:buNone/>
            </a:pPr>
            <a:r>
              <a:rPr lang="en-US" dirty="0" smtClean="0"/>
              <a:t>catch (</a:t>
            </a:r>
            <a:r>
              <a:rPr lang="en-US" dirty="0" err="1" smtClean="0"/>
              <a:t>IOException</a:t>
            </a:r>
            <a:r>
              <a:rPr lang="en-US" dirty="0" smtClean="0"/>
              <a:t> e) { </a:t>
            </a:r>
          </a:p>
          <a:p>
            <a:pPr>
              <a:buNone/>
            </a:pPr>
            <a:r>
              <a:rPr lang="en-US" dirty="0" smtClean="0"/>
              <a:t>	throw new </a:t>
            </a:r>
            <a:r>
              <a:rPr lang="en-US" dirty="0" err="1" smtClean="0"/>
              <a:t>MyException</a:t>
            </a:r>
            <a:r>
              <a:rPr lang="en-US" dirty="0" smtClean="0"/>
              <a:t>(</a:t>
            </a:r>
          </a:p>
          <a:p>
            <a:pPr>
              <a:buNone/>
            </a:pPr>
            <a:r>
              <a:rPr lang="en-US" dirty="0" smtClean="0"/>
              <a:t>					"Other </a:t>
            </a:r>
            <a:r>
              <a:rPr lang="en-US" dirty="0" err="1" smtClean="0"/>
              <a:t>IOException</a:t>
            </a:r>
            <a:r>
              <a:rPr lang="en-US" dirty="0" smtClean="0"/>
              <a:t>", e); </a:t>
            </a:r>
          </a:p>
          <a:p>
            <a:pPr>
              <a:buNone/>
            </a:pPr>
            <a:r>
              <a:rPr lang="en-US" dirty="0" smtClean="0"/>
              <a:t>}</a:t>
            </a:r>
            <a:endParaRPr lang="ro-RO" dirty="0"/>
          </a:p>
        </p:txBody>
      </p:sp>
      <p:sp>
        <p:nvSpPr>
          <p:cNvPr id="3" name="Title 2"/>
          <p:cNvSpPr>
            <a:spLocks noGrp="1"/>
          </p:cNvSpPr>
          <p:nvPr>
            <p:ph type="title"/>
          </p:nvPr>
        </p:nvSpPr>
        <p:spPr/>
        <p:txBody>
          <a:bodyPr>
            <a:normAutofit/>
          </a:bodyPr>
          <a:lstStyle/>
          <a:p>
            <a:r>
              <a:rPr lang="ro-RO" dirty="0" smtClean="0"/>
              <a:t>Chained Exceptions</a:t>
            </a:r>
            <a:endParaRPr lang="ro-RO"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ro-RO" sz="2400" dirty="0" smtClean="0"/>
              <a:t>catch (Exception cause) { </a:t>
            </a:r>
            <a:endParaRPr lang="en-US" sz="2400" dirty="0" smtClean="0"/>
          </a:p>
          <a:p>
            <a:pPr>
              <a:buNone/>
            </a:pPr>
            <a:r>
              <a:rPr lang="ro-RO" sz="2400" dirty="0" smtClean="0"/>
              <a:t>StackTraceElement elements[] = </a:t>
            </a:r>
            <a:r>
              <a:rPr lang="en-US" sz="2400" dirty="0" smtClean="0"/>
              <a:t>							</a:t>
            </a:r>
            <a:r>
              <a:rPr lang="ro-RO" sz="2400" dirty="0" smtClean="0"/>
              <a:t>cause.getStackTrace(); </a:t>
            </a:r>
            <a:endParaRPr lang="en-US" sz="2400" dirty="0" smtClean="0"/>
          </a:p>
          <a:p>
            <a:pPr>
              <a:buNone/>
            </a:pPr>
            <a:endParaRPr lang="en-US" sz="2400" dirty="0" smtClean="0"/>
          </a:p>
          <a:p>
            <a:pPr>
              <a:buNone/>
            </a:pPr>
            <a:r>
              <a:rPr lang="ro-RO" sz="2400" dirty="0" smtClean="0"/>
              <a:t>for (int i = 0, n = elements.length; i &lt; n; i++) { </a:t>
            </a:r>
            <a:r>
              <a:rPr lang="en-US" sz="2400" dirty="0" smtClean="0"/>
              <a:t>	</a:t>
            </a:r>
          </a:p>
          <a:p>
            <a:pPr>
              <a:buNone/>
            </a:pPr>
            <a:endParaRPr lang="en-US" sz="2400" dirty="0" smtClean="0"/>
          </a:p>
          <a:p>
            <a:pPr>
              <a:buNone/>
            </a:pPr>
            <a:r>
              <a:rPr lang="en-US" sz="2400" dirty="0" smtClean="0"/>
              <a:t>		</a:t>
            </a:r>
            <a:r>
              <a:rPr lang="ro-RO" sz="2400" dirty="0" smtClean="0"/>
              <a:t>System.</a:t>
            </a:r>
            <a:r>
              <a:rPr lang="en-US" sz="2400" dirty="0" smtClean="0"/>
              <a:t>out</a:t>
            </a:r>
            <a:r>
              <a:rPr lang="ro-RO" sz="2400" dirty="0" smtClean="0"/>
              <a:t>.println(elements[i].get</a:t>
            </a:r>
            <a:r>
              <a:rPr lang="en-US" sz="2400" dirty="0" smtClean="0"/>
              <a:t>…</a:t>
            </a:r>
            <a:r>
              <a:rPr lang="ro-RO" sz="2400" dirty="0" smtClean="0"/>
              <a:t>()); </a:t>
            </a:r>
            <a:endParaRPr lang="en-US" sz="2400" dirty="0" smtClean="0"/>
          </a:p>
          <a:p>
            <a:pPr>
              <a:buNone/>
            </a:pPr>
            <a:r>
              <a:rPr lang="en-US" sz="2400" dirty="0" smtClean="0"/>
              <a:t>	</a:t>
            </a:r>
          </a:p>
          <a:p>
            <a:pPr>
              <a:buNone/>
            </a:pPr>
            <a:r>
              <a:rPr lang="en-US" sz="2400" dirty="0" smtClean="0"/>
              <a:t>	</a:t>
            </a:r>
            <a:r>
              <a:rPr lang="ro-RO" sz="2400" dirty="0" smtClean="0"/>
              <a:t>} </a:t>
            </a:r>
            <a:endParaRPr lang="en-US" sz="2400" dirty="0" smtClean="0"/>
          </a:p>
          <a:p>
            <a:pPr>
              <a:buNone/>
            </a:pPr>
            <a:r>
              <a:rPr lang="ro-RO" sz="2400" dirty="0" smtClean="0"/>
              <a:t>}</a:t>
            </a:r>
            <a:endParaRPr lang="ro-RO" sz="2400" dirty="0"/>
          </a:p>
        </p:txBody>
      </p:sp>
      <p:sp>
        <p:nvSpPr>
          <p:cNvPr id="3" name="Title 2"/>
          <p:cNvSpPr>
            <a:spLocks noGrp="1"/>
          </p:cNvSpPr>
          <p:nvPr>
            <p:ph type="title"/>
          </p:nvPr>
        </p:nvSpPr>
        <p:spPr/>
        <p:txBody>
          <a:bodyPr>
            <a:normAutofit fontScale="90000"/>
          </a:bodyPr>
          <a:lstStyle/>
          <a:p>
            <a:r>
              <a:rPr lang="ro-RO" dirty="0" smtClean="0"/>
              <a:t>Accessing Stack Trace Information</a:t>
            </a:r>
            <a:endParaRPr lang="ro-RO"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Use exceptions only for exceptional conditions</a:t>
            </a:r>
          </a:p>
          <a:p>
            <a:pPr algn="just"/>
            <a:r>
              <a:rPr lang="en-US" dirty="0" smtClean="0"/>
              <a:t>Use checked exceptions for recoverable conditions and runtime exceptions for programming errors</a:t>
            </a:r>
          </a:p>
          <a:p>
            <a:pPr algn="just"/>
            <a:r>
              <a:rPr lang="en-US" dirty="0" smtClean="0"/>
              <a:t>Avoid unnecessary use of checked exceptions</a:t>
            </a:r>
          </a:p>
          <a:p>
            <a:pPr algn="just"/>
            <a:r>
              <a:rPr lang="en-US" dirty="0" smtClean="0"/>
              <a:t>Favor the use of standard exceptions</a:t>
            </a:r>
          </a:p>
          <a:p>
            <a:pPr algn="just"/>
            <a:r>
              <a:rPr lang="ro-RO" dirty="0" smtClean="0"/>
              <a:t>Include failure-capture information in detail messages</a:t>
            </a:r>
            <a:endParaRPr lang="en-US" dirty="0" smtClean="0"/>
          </a:p>
          <a:p>
            <a:pPr algn="just"/>
            <a:r>
              <a:rPr lang="ro-RO" dirty="0" smtClean="0"/>
              <a:t>Strive for failure atomicity</a:t>
            </a:r>
            <a:endParaRPr lang="en-US" dirty="0" smtClean="0"/>
          </a:p>
          <a:p>
            <a:pPr algn="just"/>
            <a:r>
              <a:rPr lang="ro-RO" dirty="0" smtClean="0"/>
              <a:t>Don’t ignore exceptions</a:t>
            </a:r>
            <a:endParaRPr lang="ro-RO" dirty="0"/>
          </a:p>
        </p:txBody>
      </p:sp>
      <p:sp>
        <p:nvSpPr>
          <p:cNvPr id="3" name="Title 2"/>
          <p:cNvSpPr>
            <a:spLocks noGrp="1"/>
          </p:cNvSpPr>
          <p:nvPr>
            <p:ph type="title"/>
          </p:nvPr>
        </p:nvSpPr>
        <p:spPr/>
        <p:txBody>
          <a:bodyPr/>
          <a:lstStyle/>
          <a:p>
            <a:r>
              <a:rPr lang="en-US" dirty="0" smtClean="0"/>
              <a:t>Best practices</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447800"/>
            <a:ext cx="8229600" cy="2819400"/>
          </a:xfrm>
        </p:spPr>
        <p:txBody>
          <a:bodyPr>
            <a:normAutofit/>
          </a:bodyPr>
          <a:lstStyle/>
          <a:p>
            <a:pPr algn="ctr"/>
            <a:r>
              <a:rPr lang="en-US" sz="9600" dirty="0" smtClean="0"/>
              <a:t>Q&amp;A</a:t>
            </a:r>
            <a:endParaRPr lang="ro-RO" sz="96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0" y="1481328"/>
            <a:ext cx="5334000" cy="4525963"/>
          </a:xfrm>
        </p:spPr>
        <p:txBody>
          <a:bodyPr/>
          <a:lstStyle/>
          <a:p>
            <a:pPr>
              <a:buNone/>
            </a:pPr>
            <a:r>
              <a:rPr lang="en-US" dirty="0" smtClean="0"/>
              <a:t>try {</a:t>
            </a:r>
          </a:p>
          <a:p>
            <a:pPr>
              <a:buNone/>
            </a:pPr>
            <a:r>
              <a:rPr lang="en-US" dirty="0" smtClean="0"/>
              <a:t>	…</a:t>
            </a:r>
          </a:p>
          <a:p>
            <a:pPr>
              <a:buNone/>
            </a:pPr>
            <a:r>
              <a:rPr lang="en-US" dirty="0" smtClean="0"/>
              <a:t>} </a:t>
            </a:r>
          </a:p>
          <a:p>
            <a:pPr>
              <a:buNone/>
            </a:pPr>
            <a:r>
              <a:rPr lang="en-US" dirty="0" smtClean="0"/>
              <a:t>catch (… e) {</a:t>
            </a:r>
          </a:p>
          <a:p>
            <a:pPr>
              <a:buNone/>
            </a:pPr>
            <a:r>
              <a:rPr lang="en-US" dirty="0" smtClean="0"/>
              <a:t>	…</a:t>
            </a:r>
          </a:p>
          <a:p>
            <a:pPr>
              <a:buNone/>
            </a:pPr>
            <a:r>
              <a:rPr lang="en-US" dirty="0" smtClean="0"/>
              <a:t>}</a:t>
            </a:r>
          </a:p>
          <a:p>
            <a:pPr>
              <a:buNone/>
            </a:pPr>
            <a:r>
              <a:rPr lang="en-US" dirty="0" smtClean="0"/>
              <a:t>finally {</a:t>
            </a:r>
          </a:p>
          <a:p>
            <a:pPr>
              <a:buNone/>
            </a:pPr>
            <a:r>
              <a:rPr lang="en-US" dirty="0" smtClean="0"/>
              <a:t>	…</a:t>
            </a:r>
          </a:p>
          <a:p>
            <a:pPr>
              <a:buNone/>
            </a:pPr>
            <a:r>
              <a:rPr lang="en-US" dirty="0" smtClean="0"/>
              <a:t>}</a:t>
            </a:r>
            <a:endParaRPr lang="ro-RO" dirty="0"/>
          </a:p>
        </p:txBody>
      </p:sp>
      <p:sp>
        <p:nvSpPr>
          <p:cNvPr id="2" name="Title 1"/>
          <p:cNvSpPr>
            <a:spLocks noGrp="1"/>
          </p:cNvSpPr>
          <p:nvPr>
            <p:ph type="title"/>
          </p:nvPr>
        </p:nvSpPr>
        <p:spPr/>
        <p:txBody>
          <a:bodyPr>
            <a:normAutofit/>
          </a:bodyPr>
          <a:lstStyle/>
          <a:p>
            <a:r>
              <a:rPr lang="ro-RO" dirty="0" smtClean="0"/>
              <a:t>Handling Exceptions</a:t>
            </a:r>
            <a:endParaRPr lang="ro-RO"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b="1" dirty="0" smtClean="0"/>
              <a:t>Definition:</a:t>
            </a:r>
            <a:r>
              <a:rPr lang="en-US" dirty="0" smtClean="0"/>
              <a:t> An </a:t>
            </a:r>
            <a:r>
              <a:rPr lang="en-US" i="1" dirty="0" smtClean="0"/>
              <a:t>exception</a:t>
            </a:r>
            <a:r>
              <a:rPr lang="en-US" dirty="0" smtClean="0"/>
              <a:t> is an event, which occurs during the execution of a program, that disrupts the normal flow of the program's instructions. </a:t>
            </a:r>
          </a:p>
          <a:p>
            <a:pPr algn="just"/>
            <a:r>
              <a:rPr lang="en-US" dirty="0" smtClean="0"/>
              <a:t>When an error occurs within a method, the method creates an object and hands it off to the runtime system. The object, called an </a:t>
            </a:r>
            <a:r>
              <a:rPr lang="en-US" i="1" dirty="0" smtClean="0"/>
              <a:t>exception object</a:t>
            </a:r>
            <a:r>
              <a:rPr lang="en-US" dirty="0" smtClean="0"/>
              <a:t>, contains information about the error, including its type and the state of the program when the error occurred. Creating an exception object and handing it to the runtime system is called </a:t>
            </a:r>
            <a:r>
              <a:rPr lang="en-US" i="1" dirty="0" smtClean="0"/>
              <a:t>throwing an exception</a:t>
            </a:r>
            <a:r>
              <a:rPr lang="en-US" dirty="0" smtClean="0"/>
              <a:t>.</a:t>
            </a:r>
            <a:endParaRPr lang="ro-RO" dirty="0"/>
          </a:p>
        </p:txBody>
      </p:sp>
      <p:sp>
        <p:nvSpPr>
          <p:cNvPr id="3" name="Title 2"/>
          <p:cNvSpPr>
            <a:spLocks noGrp="1"/>
          </p:cNvSpPr>
          <p:nvPr>
            <p:ph type="title"/>
          </p:nvPr>
        </p:nvSpPr>
        <p:spPr/>
        <p:txBody>
          <a:bodyPr>
            <a:normAutofit/>
          </a:bodyPr>
          <a:lstStyle/>
          <a:p>
            <a:r>
              <a:rPr lang="ro-RO" dirty="0" smtClean="0"/>
              <a:t>What Is an Exception?</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smtClean="0"/>
              <a:t>After a method throws an exception, the runtime system attempts to find something to handle it. The set of possible "</a:t>
            </a:r>
            <a:r>
              <a:rPr lang="en-US" dirty="0" err="1" smtClean="0"/>
              <a:t>somethings</a:t>
            </a:r>
            <a:r>
              <a:rPr lang="en-US" dirty="0" smtClean="0"/>
              <a:t>" to handle the exception is the ordered list of methods that had been called to get to the method where the error occurred. The list of methods is known as the </a:t>
            </a:r>
            <a:r>
              <a:rPr lang="en-US" i="1" dirty="0" smtClean="0"/>
              <a:t>call stack</a:t>
            </a:r>
            <a:r>
              <a:rPr lang="en-US" dirty="0" smtClean="0"/>
              <a:t> .</a:t>
            </a:r>
          </a:p>
          <a:p>
            <a:pPr algn="just"/>
            <a:r>
              <a:rPr lang="en-US" dirty="0" smtClean="0"/>
              <a:t>The runtime system searches the call stack for a method that contains a block of code that can handle the exception. This block of code is called an </a:t>
            </a:r>
            <a:r>
              <a:rPr lang="en-US" i="1" dirty="0" smtClean="0"/>
              <a:t>exception handler</a:t>
            </a:r>
            <a:r>
              <a:rPr lang="en-US" dirty="0" smtClean="0"/>
              <a:t>. The search begins with the method in which the error occurred and proceeds through the call stack in the reverse order in which the methods were called. When an appropriate handler is found, the runtime system passes the exception to the handler. An exception handler is considered appropriate if the type of the exception object thrown matches the type that can be handled by the handler.</a:t>
            </a:r>
            <a:endParaRPr lang="ro-RO" dirty="0"/>
          </a:p>
        </p:txBody>
      </p:sp>
      <p:sp>
        <p:nvSpPr>
          <p:cNvPr id="3" name="Title 2"/>
          <p:cNvSpPr>
            <a:spLocks noGrp="1"/>
          </p:cNvSpPr>
          <p:nvPr>
            <p:ph type="title"/>
          </p:nvPr>
        </p:nvSpPr>
        <p:spPr/>
        <p:txBody>
          <a:bodyPr>
            <a:normAutofit/>
          </a:bodyPr>
          <a:lstStyle/>
          <a:p>
            <a:r>
              <a:rPr lang="ro-RO" dirty="0" smtClean="0"/>
              <a:t>What Is an Exception?</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smtClean="0"/>
              <a:t>C</a:t>
            </a:r>
            <a:r>
              <a:rPr lang="ro-RO" sz="4000" dirty="0" smtClean="0"/>
              <a:t>hecked exception</a:t>
            </a:r>
            <a:endParaRPr lang="en-US" sz="4000" dirty="0" smtClean="0"/>
          </a:p>
          <a:p>
            <a:endParaRPr lang="en-US" sz="4000" dirty="0" smtClean="0"/>
          </a:p>
          <a:p>
            <a:r>
              <a:rPr lang="ro-RO" sz="4000" dirty="0" smtClean="0"/>
              <a:t>Error</a:t>
            </a:r>
            <a:endParaRPr lang="en-US" sz="4000" dirty="0" smtClean="0"/>
          </a:p>
          <a:p>
            <a:endParaRPr lang="en-US" sz="4000" dirty="0" smtClean="0"/>
          </a:p>
          <a:p>
            <a:r>
              <a:rPr lang="en-US" sz="4000" dirty="0" smtClean="0"/>
              <a:t>R</a:t>
            </a:r>
            <a:r>
              <a:rPr lang="ro-RO" sz="4000" dirty="0" smtClean="0"/>
              <a:t>untime exception</a:t>
            </a:r>
            <a:endParaRPr lang="ro-RO" sz="4000" dirty="0"/>
          </a:p>
        </p:txBody>
      </p:sp>
      <p:sp>
        <p:nvSpPr>
          <p:cNvPr id="3" name="Title 2"/>
          <p:cNvSpPr>
            <a:spLocks noGrp="1"/>
          </p:cNvSpPr>
          <p:nvPr>
            <p:ph type="title"/>
          </p:nvPr>
        </p:nvSpPr>
        <p:spPr/>
        <p:txBody>
          <a:bodyPr>
            <a:normAutofit/>
          </a:bodyPr>
          <a:lstStyle/>
          <a:p>
            <a:r>
              <a:rPr lang="en-US" dirty="0" smtClean="0"/>
              <a:t>The Three Kinds of Exceptions</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 hierarchy</a:t>
            </a:r>
            <a:endParaRPr lang="ro-RO"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4600" y="1828800"/>
            <a:ext cx="3810000" cy="363165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try { … } </a:t>
            </a:r>
          </a:p>
          <a:p>
            <a:pPr>
              <a:buNone/>
            </a:pPr>
            <a:r>
              <a:rPr lang="en-US" dirty="0" smtClean="0"/>
              <a:t>1.</a:t>
            </a:r>
          </a:p>
          <a:p>
            <a:pPr>
              <a:buNone/>
            </a:pPr>
            <a:r>
              <a:rPr lang="en-US" dirty="0" smtClean="0"/>
              <a:t>catch (</a:t>
            </a:r>
            <a:r>
              <a:rPr lang="en-US" i="1" dirty="0" smtClean="0"/>
              <a:t>ExceptionType1 name</a:t>
            </a:r>
            <a:r>
              <a:rPr lang="en-US" dirty="0" smtClean="0"/>
              <a:t>) { … } </a:t>
            </a:r>
          </a:p>
          <a:p>
            <a:pPr>
              <a:buNone/>
            </a:pPr>
            <a:r>
              <a:rPr lang="en-US" dirty="0" smtClean="0"/>
              <a:t>catch (</a:t>
            </a:r>
            <a:r>
              <a:rPr lang="en-US" i="1" dirty="0" smtClean="0"/>
              <a:t>ExceptionType2 name</a:t>
            </a:r>
            <a:r>
              <a:rPr lang="en-US" dirty="0" smtClean="0"/>
              <a:t>) { … }</a:t>
            </a:r>
          </a:p>
          <a:p>
            <a:pPr>
              <a:buNone/>
            </a:pPr>
            <a:endParaRPr lang="en-US" dirty="0" smtClean="0"/>
          </a:p>
          <a:p>
            <a:pPr>
              <a:buNone/>
            </a:pPr>
            <a:r>
              <a:rPr lang="en-US" dirty="0" smtClean="0"/>
              <a:t>2.</a:t>
            </a:r>
          </a:p>
          <a:p>
            <a:pPr>
              <a:buNone/>
            </a:pPr>
            <a:r>
              <a:rPr lang="ro-RO" dirty="0" smtClean="0"/>
              <a:t>catch (</a:t>
            </a:r>
            <a:r>
              <a:rPr lang="en-US" i="1" dirty="0" smtClean="0"/>
              <a:t>ExceptionType1 </a:t>
            </a:r>
            <a:r>
              <a:rPr lang="ro-RO" dirty="0" smtClean="0"/>
              <a:t>|</a:t>
            </a:r>
            <a:r>
              <a:rPr lang="en-US" i="1" dirty="0" smtClean="0"/>
              <a:t> ExceptionType2</a:t>
            </a:r>
            <a:r>
              <a:rPr lang="ro-RO" dirty="0" smtClean="0"/>
              <a:t> ex) {</a:t>
            </a:r>
            <a:r>
              <a:rPr lang="en-US" dirty="0" smtClean="0"/>
              <a:t> … </a:t>
            </a:r>
          </a:p>
          <a:p>
            <a:pPr>
              <a:buNone/>
            </a:pPr>
            <a:r>
              <a:rPr lang="ro-RO" dirty="0" smtClean="0"/>
              <a:t>}</a:t>
            </a:r>
            <a:endParaRPr lang="ro-RO" dirty="0"/>
          </a:p>
        </p:txBody>
      </p:sp>
      <p:sp>
        <p:nvSpPr>
          <p:cNvPr id="3" name="Title 2"/>
          <p:cNvSpPr>
            <a:spLocks noGrp="1"/>
          </p:cNvSpPr>
          <p:nvPr>
            <p:ph type="title"/>
          </p:nvPr>
        </p:nvSpPr>
        <p:spPr/>
        <p:txBody>
          <a:bodyPr>
            <a:normAutofit/>
          </a:bodyPr>
          <a:lstStyle/>
          <a:p>
            <a:r>
              <a:rPr lang="ro-RO" dirty="0" smtClean="0"/>
              <a:t>The catch Blocks</a:t>
            </a:r>
            <a:endParaRPr lang="ro-RO"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ro-RO" dirty="0" smtClean="0"/>
              <a:t>finally { </a:t>
            </a:r>
            <a:endParaRPr lang="en-US" dirty="0" smtClean="0"/>
          </a:p>
          <a:p>
            <a:pPr>
              <a:buNone/>
            </a:pPr>
            <a:r>
              <a:rPr lang="en-US" dirty="0" smtClean="0"/>
              <a:t>	</a:t>
            </a:r>
            <a:r>
              <a:rPr lang="ro-RO" dirty="0" smtClean="0"/>
              <a:t>if (out != null) { </a:t>
            </a:r>
            <a:endParaRPr lang="en-US" dirty="0" smtClean="0"/>
          </a:p>
          <a:p>
            <a:pPr>
              <a:buNone/>
            </a:pPr>
            <a:r>
              <a:rPr lang="en-US" dirty="0" smtClean="0"/>
              <a:t>		</a:t>
            </a:r>
            <a:r>
              <a:rPr lang="ro-RO" dirty="0" smtClean="0"/>
              <a:t>System.out.println("Closing PrintWriter"); </a:t>
            </a:r>
            <a:r>
              <a:rPr lang="en-US" dirty="0" smtClean="0"/>
              <a:t>	</a:t>
            </a:r>
            <a:r>
              <a:rPr lang="ro-RO" dirty="0" smtClean="0"/>
              <a:t>out.close(); </a:t>
            </a:r>
            <a:endParaRPr lang="en-US" dirty="0" smtClean="0"/>
          </a:p>
          <a:p>
            <a:pPr>
              <a:buNone/>
            </a:pPr>
            <a:r>
              <a:rPr lang="en-US" dirty="0" smtClean="0"/>
              <a:t>	</a:t>
            </a:r>
            <a:r>
              <a:rPr lang="ro-RO" dirty="0" smtClean="0"/>
              <a:t>} else { </a:t>
            </a:r>
            <a:endParaRPr lang="en-US" dirty="0" smtClean="0"/>
          </a:p>
          <a:p>
            <a:pPr>
              <a:buNone/>
            </a:pPr>
            <a:r>
              <a:rPr lang="en-US" dirty="0" smtClean="0"/>
              <a:t>		</a:t>
            </a:r>
            <a:r>
              <a:rPr lang="ro-RO" dirty="0" smtClean="0"/>
              <a:t>System.out.println("PrintWriter not open"); } </a:t>
            </a:r>
            <a:endParaRPr lang="en-US" dirty="0" smtClean="0"/>
          </a:p>
          <a:p>
            <a:pPr>
              <a:buNone/>
            </a:pPr>
            <a:r>
              <a:rPr lang="ro-RO" dirty="0" smtClean="0"/>
              <a:t>}</a:t>
            </a:r>
            <a:endParaRPr lang="en-US" dirty="0" smtClean="0"/>
          </a:p>
          <a:p>
            <a:pPr>
              <a:buNone/>
            </a:pPr>
            <a:endParaRPr lang="en-US" dirty="0" smtClean="0"/>
          </a:p>
          <a:p>
            <a:r>
              <a:rPr lang="en-US" dirty="0" smtClean="0"/>
              <a:t>It's the perfect place to perform cleanup.</a:t>
            </a:r>
          </a:p>
          <a:p>
            <a:r>
              <a:rPr lang="en-US" dirty="0" smtClean="0"/>
              <a:t>The finally block is a key tool for preventing resource leaks.</a:t>
            </a:r>
          </a:p>
          <a:p>
            <a:pPr>
              <a:buNone/>
            </a:pPr>
            <a:endParaRPr lang="ro-RO" dirty="0"/>
          </a:p>
        </p:txBody>
      </p:sp>
      <p:sp>
        <p:nvSpPr>
          <p:cNvPr id="3" name="Title 2"/>
          <p:cNvSpPr>
            <a:spLocks noGrp="1"/>
          </p:cNvSpPr>
          <p:nvPr>
            <p:ph type="title"/>
          </p:nvPr>
        </p:nvSpPr>
        <p:spPr/>
        <p:txBody>
          <a:bodyPr>
            <a:normAutofit/>
          </a:bodyPr>
          <a:lstStyle/>
          <a:p>
            <a:r>
              <a:rPr lang="ro-RO" dirty="0" smtClean="0"/>
              <a:t>The finally Block</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blinds(horizontal)">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8" end="8"/>
                                            </p:txEl>
                                          </p:spTgt>
                                        </p:tgtEl>
                                        <p:attrNameLst>
                                          <p:attrName>style.visibility</p:attrName>
                                        </p:attrNameLst>
                                      </p:cBhvr>
                                      <p:to>
                                        <p:strVal val="visible"/>
                                      </p:to>
                                    </p:set>
                                    <p:animEffect transition="in" filter="blinds(horizontal)">
                                      <p:cBhvr>
                                        <p:cTn id="1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try-with-resources statement is a try statement that declares one or more resources. </a:t>
            </a:r>
          </a:p>
          <a:p>
            <a:endParaRPr lang="en-US" dirty="0" smtClean="0"/>
          </a:p>
          <a:p>
            <a:r>
              <a:rPr lang="en-US" dirty="0" smtClean="0"/>
              <a:t>Java SE 7 and later </a:t>
            </a:r>
          </a:p>
          <a:p>
            <a:endParaRPr lang="en-US" dirty="0" smtClean="0"/>
          </a:p>
          <a:p>
            <a:r>
              <a:rPr lang="en-US" dirty="0" smtClean="0"/>
              <a:t>Interface </a:t>
            </a:r>
            <a:r>
              <a:rPr lang="en-US" dirty="0" err="1" smtClean="0"/>
              <a:t>java.lang.AutoCloseable</a:t>
            </a:r>
            <a:endParaRPr lang="en-US" dirty="0" smtClean="0"/>
          </a:p>
        </p:txBody>
      </p:sp>
      <p:sp>
        <p:nvSpPr>
          <p:cNvPr id="3" name="Title 2"/>
          <p:cNvSpPr>
            <a:spLocks noGrp="1"/>
          </p:cNvSpPr>
          <p:nvPr>
            <p:ph type="title"/>
          </p:nvPr>
        </p:nvSpPr>
        <p:spPr/>
        <p:txBody>
          <a:bodyPr>
            <a:normAutofit fontScale="90000"/>
          </a:bodyPr>
          <a:lstStyle/>
          <a:p>
            <a:r>
              <a:rPr lang="ro-RO" dirty="0" smtClean="0"/>
              <a:t>The try-with-resources Statement</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928</TotalTime>
  <Words>358</Words>
  <Application>Microsoft Office PowerPoint</Application>
  <PresentationFormat>On-screen Show (4:3)</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Handling Exceptions </vt:lpstr>
      <vt:lpstr>Handling Exceptions</vt:lpstr>
      <vt:lpstr>What Is an Exception?</vt:lpstr>
      <vt:lpstr>What Is an Exception?</vt:lpstr>
      <vt:lpstr>The Three Kinds of Exceptions</vt:lpstr>
      <vt:lpstr>Class hierarchy</vt:lpstr>
      <vt:lpstr>The catch Blocks</vt:lpstr>
      <vt:lpstr>The finally Block</vt:lpstr>
      <vt:lpstr>The try-with-resources Statement</vt:lpstr>
      <vt:lpstr>The try-with-resources Statement</vt:lpstr>
      <vt:lpstr>How to Throw Exceptions</vt:lpstr>
      <vt:lpstr>Chained Exceptions</vt:lpstr>
      <vt:lpstr>Accessing Stack Trace Information</vt:lpstr>
      <vt:lpstr>Best practices</vt:lpstr>
      <vt:lpstr>Q&amp;A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Mihai Tudorache</dc:creator>
  <cp:lastModifiedBy> </cp:lastModifiedBy>
  <cp:revision>152</cp:revision>
  <dcterms:created xsi:type="dcterms:W3CDTF">2006-08-16T00:00:00Z</dcterms:created>
  <dcterms:modified xsi:type="dcterms:W3CDTF">2014-10-27T18:02:16Z</dcterms:modified>
</cp:coreProperties>
</file>