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599" autoAdjust="0"/>
  </p:normalViewPr>
  <p:slideViewPr>
    <p:cSldViewPr>
      <p:cViewPr varScale="1">
        <p:scale>
          <a:sx n="81" d="100"/>
          <a:sy n="81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362199"/>
          </a:xfrm>
        </p:spPr>
        <p:txBody>
          <a:bodyPr>
            <a:normAutofit/>
          </a:bodyPr>
          <a:lstStyle/>
          <a:p>
            <a:pPr algn="ctr"/>
            <a:r>
              <a:rPr lang="ro-RO" dirty="0" smtClean="0"/>
              <a:t>The Reflection </a:t>
            </a:r>
            <a:r>
              <a:rPr lang="ro-RO" dirty="0" smtClean="0"/>
              <a:t>API</a:t>
            </a: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 lnSpcReduction="10000"/>
          </a:bodyPr>
          <a:lstStyle/>
          <a:p>
            <a:r>
              <a:rPr lang="ro-RO" sz="3600" b="1" dirty="0" smtClean="0"/>
              <a:t>Class </a:t>
            </a:r>
            <a:r>
              <a:rPr lang="ro-RO" sz="3600" b="1" dirty="0" smtClean="0"/>
              <a:t>Annotations</a:t>
            </a:r>
            <a:endParaRPr lang="en-US" sz="3600" b="1" dirty="0" smtClean="0"/>
          </a:p>
          <a:p>
            <a:endParaRPr lang="ro-RO" sz="3600" b="1" dirty="0" smtClean="0"/>
          </a:p>
          <a:p>
            <a:r>
              <a:rPr lang="ro-RO" sz="3600" b="1" dirty="0" smtClean="0"/>
              <a:t>Method </a:t>
            </a:r>
            <a:r>
              <a:rPr lang="ro-RO" sz="3600" b="1" dirty="0" smtClean="0"/>
              <a:t>Annotations</a:t>
            </a:r>
            <a:endParaRPr lang="en-US" sz="3600" b="1" dirty="0" smtClean="0"/>
          </a:p>
          <a:p>
            <a:endParaRPr lang="ro-RO" sz="3600" b="1" dirty="0" smtClean="0"/>
          </a:p>
          <a:p>
            <a:r>
              <a:rPr lang="ro-RO" sz="3600" b="1" dirty="0" smtClean="0"/>
              <a:t>Parameter </a:t>
            </a:r>
            <a:r>
              <a:rPr lang="ro-RO" sz="3600" b="1" dirty="0" smtClean="0"/>
              <a:t>Annotations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ro-RO" sz="3600" b="1" dirty="0" smtClean="0"/>
              <a:t>Field Annotations</a:t>
            </a:r>
          </a:p>
          <a:p>
            <a:endParaRPr lang="ro-RO" sz="3600" b="1" dirty="0" smtClean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@</a:t>
            </a:r>
            <a:r>
              <a:rPr lang="en-US" sz="2800" dirty="0" smtClean="0"/>
              <a:t>Retention(</a:t>
            </a:r>
            <a:r>
              <a:rPr lang="en-US" sz="2800" dirty="0" err="1" smtClean="0"/>
              <a:t>RetentionPolicy.RUNTIME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@</a:t>
            </a:r>
            <a:r>
              <a:rPr lang="en-US" sz="2800" dirty="0" smtClean="0"/>
              <a:t>Target(</a:t>
            </a:r>
            <a:r>
              <a:rPr lang="en-US" sz="2800" dirty="0" err="1" smtClean="0"/>
              <a:t>ElementType.METHOD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public</a:t>
            </a:r>
            <a:r>
              <a:rPr lang="en-US" sz="2800" dirty="0" smtClean="0"/>
              <a:t> </a:t>
            </a:r>
            <a:r>
              <a:rPr lang="en-US" sz="2800" dirty="0" smtClean="0"/>
              <a:t>@</a:t>
            </a:r>
            <a:r>
              <a:rPr lang="en-US" sz="2800" b="1" dirty="0" smtClean="0"/>
              <a:t>interface</a:t>
            </a:r>
            <a:r>
              <a:rPr lang="en-US" sz="2800" dirty="0" smtClean="0"/>
              <a:t> </a:t>
            </a:r>
            <a:r>
              <a:rPr lang="en-US" sz="2800" dirty="0" err="1" smtClean="0"/>
              <a:t>MyAnnotation</a:t>
            </a:r>
            <a:r>
              <a:rPr lang="en-US" sz="2800" dirty="0" smtClean="0"/>
              <a:t>{ </a:t>
            </a:r>
            <a:r>
              <a:rPr lang="en-US" sz="2800" dirty="0" smtClean="0"/>
              <a:t> 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		String </a:t>
            </a:r>
            <a:r>
              <a:rPr lang="en-US" sz="2800" b="1" dirty="0" err="1" smtClean="0"/>
              <a:t>someValue</a:t>
            </a:r>
            <a:r>
              <a:rPr lang="en-US" sz="2800" dirty="0" smtClean="0"/>
              <a:t>; </a:t>
            </a:r>
            <a:r>
              <a:rPr lang="en-US" sz="2800" dirty="0" smtClean="0"/>
              <a:t> 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}</a:t>
            </a:r>
            <a:endParaRPr lang="ro-RO" sz="2800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sz="2400" dirty="0" smtClean="0"/>
              <a:t>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</a:t>
            </a:r>
            <a:r>
              <a:rPr lang="en-US" dirty="0" smtClean="0"/>
              <a:t>(</a:t>
            </a:r>
            <a:r>
              <a:rPr lang="en-US" sz="2400" b="1" dirty="0" err="1" smtClean="0"/>
              <a:t>someValue</a:t>
            </a:r>
            <a:r>
              <a:rPr lang="en-US" dirty="0" smtClean="0"/>
              <a:t> = </a:t>
            </a:r>
            <a:r>
              <a:rPr lang="en-US" b="1" dirty="0" smtClean="0"/>
              <a:t>“test”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myMethod</a:t>
            </a:r>
            <a:r>
              <a:rPr lang="en-US" dirty="0" smtClean="0"/>
              <a:t>()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Class/Method/Constructor/Field: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ro-RO" dirty="0" smtClean="0"/>
              <a:t>getDeclaredAnnotations();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getAnnotations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getAnnotation</a:t>
            </a:r>
            <a:r>
              <a:rPr lang="en-US" dirty="0" smtClean="0"/>
              <a:t>(</a:t>
            </a:r>
            <a:r>
              <a:rPr lang="en-US" dirty="0" err="1" smtClean="0"/>
              <a:t>SomeAnnotationClass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&amp; Reflection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28194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Q&amp;A</a:t>
            </a:r>
            <a:endParaRPr lang="ro-RO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Reflection is commonly used by programs which require the ability to examine or modify the runtime behavior of applications running in the </a:t>
            </a:r>
            <a:r>
              <a:rPr lang="en-US" dirty="0" smtClean="0"/>
              <a:t>JVM.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Reflection </a:t>
            </a:r>
            <a:r>
              <a:rPr lang="en-US" dirty="0" smtClean="0"/>
              <a:t>is a powerful technique and can enable applications to perform operations which would otherwise be impossible.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Uses of </a:t>
            </a:r>
            <a:r>
              <a:rPr lang="ro-RO" dirty="0" smtClean="0"/>
              <a:t>Reflection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Performance </a:t>
            </a:r>
            <a:r>
              <a:rPr lang="en-US" b="1" dirty="0" smtClean="0"/>
              <a:t>Overhead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/>
              <a:t>Because reflection involves types that are dynamically resolved, certain </a:t>
            </a:r>
            <a:r>
              <a:rPr lang="en-US" dirty="0" smtClean="0"/>
              <a:t>JVM optimizations </a:t>
            </a:r>
            <a:r>
              <a:rPr lang="en-US" dirty="0" smtClean="0"/>
              <a:t>can not be performed. Consequently, reflective operations have slower performance than their non-reflective counterparts, and should be avoided in sections of code which are called frequently in performance-sensitive applications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b="1" dirty="0" smtClean="0"/>
              <a:t>Security Restrictions </a:t>
            </a:r>
            <a:endParaRPr lang="en-US" b="1" dirty="0" smtClean="0"/>
          </a:p>
          <a:p>
            <a:pPr lvl="1" algn="just"/>
            <a:r>
              <a:rPr lang="en-US" dirty="0" smtClean="0"/>
              <a:t>Reflection </a:t>
            </a:r>
            <a:r>
              <a:rPr lang="en-US" dirty="0" smtClean="0"/>
              <a:t>requires a runtime permission which may not be present when running under a security manager.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  <a:endParaRPr lang="en-US" dirty="0" smtClean="0"/>
          </a:p>
          <a:p>
            <a:pPr lvl="1" algn="just"/>
            <a:r>
              <a:rPr lang="en-US" dirty="0" smtClean="0"/>
              <a:t>Since </a:t>
            </a:r>
            <a:r>
              <a:rPr lang="en-US" dirty="0" smtClean="0"/>
              <a:t>reflection allows code to perform operations that would be illegal in non-reflective code, such as accessing private fields and methods, the use of reflection can result in unexpected </a:t>
            </a:r>
            <a:r>
              <a:rPr lang="en-US" dirty="0" smtClean="0"/>
              <a:t>side-effects. Reflective </a:t>
            </a:r>
            <a:r>
              <a:rPr lang="en-US" dirty="0" smtClean="0"/>
              <a:t>code breaks abstractions and therefore may change behavior with upgrades of the platform.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Drawbacks of </a:t>
            </a:r>
            <a:r>
              <a:rPr lang="ro-RO" dirty="0" smtClean="0"/>
              <a:t>Reflection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ClassReflectionDemo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Retrieving Class </a:t>
            </a:r>
            <a:r>
              <a:rPr lang="ro-RO" dirty="0" smtClean="0"/>
              <a:t>Objects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91298"/>
          <a:ext cx="8229600" cy="361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828800"/>
                <a:gridCol w="1905000"/>
                <a:gridCol w="1828800"/>
              </a:tblGrid>
              <a:tr h="872369">
                <a:tc>
                  <a:txBody>
                    <a:bodyPr/>
                    <a:lstStyle/>
                    <a:p>
                      <a:r>
                        <a:rPr lang="ro-RO" dirty="0">
                          <a:hlinkClick r:id="rId2"/>
                        </a:rPr>
                        <a:t>Class</a:t>
                      </a:r>
                      <a:r>
                        <a:rPr lang="ro-RO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Private members? 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 dirty="0">
                          <a:hlinkClick r:id="rId2"/>
                        </a:rPr>
                        <a:t>getDeclaredField()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getField()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getDeclaredFields()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Yes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 dirty="0">
                          <a:hlinkClick r:id="rId2"/>
                        </a:rPr>
                        <a:t>getFields()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Yes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ro-RO" dirty="0" smtClean="0"/>
              <a:t>Discovering Class </a:t>
            </a:r>
            <a:r>
              <a:rPr lang="ro-RO" dirty="0" smtClean="0"/>
              <a:t>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Class Methods for Locating Fields</a:t>
            </a:r>
            <a:endParaRPr lang="ro-RO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91298"/>
          <a:ext cx="8229600" cy="361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828800"/>
                <a:gridCol w="1905000"/>
                <a:gridCol w="1828800"/>
              </a:tblGrid>
              <a:tr h="872369">
                <a:tc>
                  <a:txBody>
                    <a:bodyPr/>
                    <a:lstStyle/>
                    <a:p>
                      <a:r>
                        <a:rPr lang="ro-RO" dirty="0">
                          <a:hlinkClick r:id="rId2"/>
                        </a:rPr>
                        <a:t>Class</a:t>
                      </a:r>
                      <a:r>
                        <a:rPr lang="ro-RO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Private members? 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getDeclaredMethod()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getMethod()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getDeclaredMethods()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getMethods()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ro-RO" dirty="0" smtClean="0"/>
              <a:t>Discovering Class </a:t>
            </a:r>
            <a:r>
              <a:rPr lang="ro-RO" dirty="0" smtClean="0"/>
              <a:t>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Class Methods for Locating Methods</a:t>
            </a:r>
            <a:endParaRPr lang="ro-RO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91298"/>
          <a:ext cx="8229600" cy="361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676400"/>
                <a:gridCol w="1600200"/>
                <a:gridCol w="1600200"/>
              </a:tblGrid>
              <a:tr h="872369">
                <a:tc>
                  <a:txBody>
                    <a:bodyPr/>
                    <a:lstStyle/>
                    <a:p>
                      <a:r>
                        <a:rPr lang="ro-RO" dirty="0">
                          <a:hlinkClick r:id="rId2"/>
                        </a:rPr>
                        <a:t>Class</a:t>
                      </a:r>
                      <a:r>
                        <a:rPr lang="ro-RO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Private members? 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getDeclaredConstructor()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no</a:t>
                      </a:r>
                    </a:p>
                  </a:txBody>
                  <a:tcPr anchor="ctr"/>
                </a:tc>
              </a:tr>
              <a:tr h="872369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</a:tr>
              <a:tr h="498497">
                <a:tc>
                  <a:txBody>
                    <a:bodyPr/>
                    <a:lstStyle/>
                    <a:p>
                      <a:r>
                        <a:rPr lang="ro-RO">
                          <a:hlinkClick r:id="rId2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ro-RO" dirty="0" smtClean="0"/>
              <a:t>Discovering Class </a:t>
            </a:r>
            <a:r>
              <a:rPr lang="ro-RO" dirty="0" smtClean="0"/>
              <a:t>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Class Methods for Locating Constructors</a:t>
            </a:r>
            <a:endParaRPr lang="ro-RO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Java 5. </a:t>
            </a:r>
            <a:endParaRPr lang="en-US" dirty="0" smtClean="0"/>
          </a:p>
          <a:p>
            <a:r>
              <a:rPr lang="en-US" dirty="0" smtClean="0"/>
              <a:t>Annotations </a:t>
            </a:r>
            <a:r>
              <a:rPr lang="en-US" dirty="0" smtClean="0"/>
              <a:t>are a kind of comment or meta data you can insert in your Java </a:t>
            </a:r>
            <a:r>
              <a:rPr lang="en-US" dirty="0" smtClean="0"/>
              <a:t>code.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MyAnnotation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smtClean="0"/>
              <a:t>{ }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Information for the compiler</a:t>
            </a:r>
            <a:r>
              <a:rPr lang="en-US" dirty="0" smtClean="0"/>
              <a:t> — Annotations can be used by the compiler to detect errors or suppress warnings.</a:t>
            </a:r>
          </a:p>
          <a:p>
            <a:pPr algn="just"/>
            <a:r>
              <a:rPr lang="en-US" b="1" dirty="0" smtClean="0"/>
              <a:t>Compile-time and deployment-time processing</a:t>
            </a:r>
            <a:r>
              <a:rPr lang="en-US" dirty="0" smtClean="0"/>
              <a:t> — Software tools can process annotation information to generate code, XML files, and so forth.</a:t>
            </a:r>
          </a:p>
          <a:p>
            <a:pPr algn="just"/>
            <a:r>
              <a:rPr lang="en-US" b="1" dirty="0" smtClean="0"/>
              <a:t>Runtime processing</a:t>
            </a:r>
            <a:r>
              <a:rPr lang="en-US" dirty="0" smtClean="0"/>
              <a:t> — Some annotations are available to be examined at runtime.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1029</TotalTime>
  <Words>401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The Reflection API </vt:lpstr>
      <vt:lpstr>Uses of Reflection</vt:lpstr>
      <vt:lpstr>Drawbacks of Reflection</vt:lpstr>
      <vt:lpstr>Retrieving Class Objects</vt:lpstr>
      <vt:lpstr>Discovering Class Members Class Methods for Locating Fields</vt:lpstr>
      <vt:lpstr>Discovering Class Members Class Methods for Locating Methods</vt:lpstr>
      <vt:lpstr>Discovering Class Members Class Methods for Locating Constructors</vt:lpstr>
      <vt:lpstr>Annotations</vt:lpstr>
      <vt:lpstr>Annotations</vt:lpstr>
      <vt:lpstr>Annotations</vt:lpstr>
      <vt:lpstr>Annotations - example</vt:lpstr>
      <vt:lpstr>Annotations &amp; Reflection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Mihai Tudorache</dc:creator>
  <cp:lastModifiedBy> </cp:lastModifiedBy>
  <cp:revision>204</cp:revision>
  <dcterms:created xsi:type="dcterms:W3CDTF">2006-08-16T00:00:00Z</dcterms:created>
  <dcterms:modified xsi:type="dcterms:W3CDTF">2014-10-24T23:10:16Z</dcterms:modified>
</cp:coreProperties>
</file>