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75"/>
  </p:notesMasterIdLst>
  <p:sldIdLst>
    <p:sldId id="256" r:id="rId2"/>
    <p:sldId id="257" r:id="rId3"/>
    <p:sldId id="321" r:id="rId4"/>
    <p:sldId id="293" r:id="rId5"/>
    <p:sldId id="258" r:id="rId6"/>
    <p:sldId id="259" r:id="rId7"/>
    <p:sldId id="260" r:id="rId8"/>
    <p:sldId id="295" r:id="rId9"/>
    <p:sldId id="263" r:id="rId10"/>
    <p:sldId id="365" r:id="rId11"/>
    <p:sldId id="296" r:id="rId12"/>
    <p:sldId id="271" r:id="rId13"/>
    <p:sldId id="304" r:id="rId14"/>
    <p:sldId id="272" r:id="rId15"/>
    <p:sldId id="306" r:id="rId16"/>
    <p:sldId id="307" r:id="rId17"/>
    <p:sldId id="308" r:id="rId18"/>
    <p:sldId id="309" r:id="rId19"/>
    <p:sldId id="310" r:id="rId20"/>
    <p:sldId id="311" r:id="rId21"/>
    <p:sldId id="314" r:id="rId22"/>
    <p:sldId id="315" r:id="rId23"/>
    <p:sldId id="316" r:id="rId24"/>
    <p:sldId id="312" r:id="rId25"/>
    <p:sldId id="317" r:id="rId26"/>
    <p:sldId id="313" r:id="rId27"/>
    <p:sldId id="368" r:id="rId28"/>
    <p:sldId id="369" r:id="rId29"/>
    <p:sldId id="370" r:id="rId30"/>
    <p:sldId id="319" r:id="rId31"/>
    <p:sldId id="320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4" r:id="rId44"/>
    <p:sldId id="335" r:id="rId45"/>
    <p:sldId id="333" r:id="rId46"/>
    <p:sldId id="336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6" r:id="rId73"/>
    <p:sldId id="367" r:id="rId7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47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03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126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06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01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0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25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94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035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712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267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933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620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340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745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153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7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08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603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95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7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890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305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117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515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996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64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27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511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63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36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220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885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03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013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1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3149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0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class </a:t>
            </a:r>
            <a:r>
              <a:rPr lang="en" sz="1100" b="1" dirty="0" smtClean="0"/>
              <a:t>A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“dependant” </a:t>
            </a:r>
            <a:r>
              <a:rPr lang="en" sz="1100" dirty="0" smtClean="0"/>
              <a:t>and the class/interface </a:t>
            </a:r>
            <a:r>
              <a:rPr lang="en" sz="1100" b="1" dirty="0" smtClean="0"/>
              <a:t>B</a:t>
            </a:r>
            <a:r>
              <a:rPr lang="en" sz="1100" dirty="0" smtClean="0"/>
              <a:t> is called the </a:t>
            </a:r>
            <a:r>
              <a:rPr lang="en" sz="1100" b="1" dirty="0" smtClean="0"/>
              <a:t>“dependency”</a:t>
            </a:r>
            <a:r>
              <a:rPr lang="en" sz="1100" dirty="0" smtClean="0"/>
              <a:t>; good to know that two classes that are using each other are called </a:t>
            </a:r>
            <a:r>
              <a:rPr lang="en" sz="1100" b="1" dirty="0" smtClean="0"/>
              <a:t>“coupled”</a:t>
            </a:r>
            <a:r>
              <a:rPr lang="en" sz="1100" dirty="0" smtClean="0"/>
              <a:t>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9197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1809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099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842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172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4044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4002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0282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040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9207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70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7538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1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Introduction to JDBC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components(2)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511646"/>
            <a:ext cx="68937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configuration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0294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Environment configuration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/>
              <a:t>sure you have done following setup: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Core JAVA Installation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SQL or MySQL Database Installation </a:t>
            </a:r>
            <a:r>
              <a:rPr lang="en-US" sz="2000" dirty="0" smtClean="0"/>
              <a:t>(e.g. Oracle 11g Database )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 smtClean="0"/>
              <a:t> Install database driver (e.g. ojdbc6 for Oracle database)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Set database credentials (user ID and password)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database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2000" dirty="0"/>
              <a:t> </a:t>
            </a:r>
            <a:r>
              <a:rPr lang="en" sz="2000" dirty="0" smtClean="0"/>
              <a:t>Create tables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JDBC application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93029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Creating JDBC application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b="1" dirty="0"/>
              <a:t>Import the </a:t>
            </a:r>
            <a:r>
              <a:rPr lang="en-US" sz="1800" b="1" dirty="0" smtClean="0"/>
              <a:t>packages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smtClean="0">
                <a:solidFill>
                  <a:srgbClr val="FF0000"/>
                </a:solidFill>
              </a:rPr>
              <a:t>e.g. import </a:t>
            </a:r>
            <a:r>
              <a:rPr lang="en-US" sz="1800" b="1" i="1" dirty="0">
                <a:solidFill>
                  <a:srgbClr val="FF0000"/>
                </a:solidFill>
              </a:rPr>
              <a:t>java.sql</a:t>
            </a:r>
            <a:r>
              <a:rPr lang="en-US" sz="1800" b="1" i="1" dirty="0" smtClean="0">
                <a:solidFill>
                  <a:srgbClr val="FF0000"/>
                </a:solidFill>
              </a:rPr>
              <a:t>.*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2) </a:t>
            </a:r>
            <a:r>
              <a:rPr lang="en-US" sz="1800" b="1" dirty="0"/>
              <a:t>Register the JDBC driver 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</a:rPr>
              <a:t>3)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a connection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4)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a query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5) </a:t>
            </a:r>
            <a:r>
              <a:rPr lang="en-US" sz="1800" b="1" dirty="0"/>
              <a:t>Extract data from result set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i="1" dirty="0" err="1">
                <a:solidFill>
                  <a:srgbClr val="FF0000"/>
                </a:solidFill>
              </a:rPr>
              <a:t>ResultSet.getXXX</a:t>
            </a:r>
            <a:r>
              <a:rPr lang="en-US" sz="1800" b="1" i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6)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up the environment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Drivers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7860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 JDBC Driver?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JDBC </a:t>
            </a:r>
            <a:r>
              <a:rPr lang="en-US" sz="1800" dirty="0"/>
              <a:t>drivers implement the defined interfaces in the JDBC API for interacting with your database server</a:t>
            </a:r>
            <a:r>
              <a:rPr lang="en-US" sz="1800" dirty="0" smtClean="0"/>
              <a:t>.   </a:t>
            </a:r>
          </a:p>
          <a:p>
            <a:endParaRPr lang="en-US" sz="1800" dirty="0"/>
          </a:p>
          <a:p>
            <a:r>
              <a:rPr lang="en-US" sz="1800" dirty="0"/>
              <a:t>For example, using JDBC drivers enable you to open database connections and to interact with it by sending SQL or database commands then receiving results with Java.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0243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Driver Types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driver implementations vary because of the wide variety of operating systems and hardware platforms in which Java operates. Sun has divided the implementation types into four </a:t>
            </a:r>
            <a:r>
              <a:rPr lang="en-US" sz="1800" dirty="0" smtClean="0"/>
              <a:t>categories: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dirty="0"/>
              <a:t>Type 1: JDBC-ODBC Bridge Driver</a:t>
            </a: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en-US" sz="1800" dirty="0"/>
              <a:t>Type 2: JDBC-Native API</a:t>
            </a: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nl-NL" sz="1800" dirty="0"/>
              <a:t>Type 3: JDBC-Net pure Java</a:t>
            </a: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Font typeface="+mj-lt"/>
              <a:buAutoNum type="arabicParenR"/>
            </a:pPr>
            <a:r>
              <a:rPr lang="fr-FR" sz="1800" dirty="0"/>
              <a:t>Type 4: 100% pure Java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73467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42718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driver should we use?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/>
              <a:t>If you are accessing one type of database, such as Oracle, Sybase, or IBM, the preferred driver </a:t>
            </a:r>
            <a:r>
              <a:rPr lang="en-US" sz="1800" dirty="0">
                <a:solidFill>
                  <a:schemeClr val="tx2"/>
                </a:solidFill>
              </a:rPr>
              <a:t>type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tx2"/>
                </a:solidFill>
              </a:rPr>
              <a:t>4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If your Java application is accessing multiple types of databases at the same time, </a:t>
            </a:r>
            <a:r>
              <a:rPr lang="en-US" sz="1800" dirty="0">
                <a:solidFill>
                  <a:schemeClr val="tx2"/>
                </a:solidFill>
              </a:rPr>
              <a:t>type 3</a:t>
            </a:r>
            <a:r>
              <a:rPr lang="en-US" sz="1800" dirty="0"/>
              <a:t> is the preferred driver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/>
                </a:solidFill>
              </a:rPr>
              <a:t>Type 2 </a:t>
            </a:r>
            <a:r>
              <a:rPr lang="en-US" sz="1800" dirty="0"/>
              <a:t>drivers are useful in situations where a type 3 or type 4 driver is not available yet for your database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chemeClr val="tx2"/>
                </a:solidFill>
              </a:rPr>
              <a:t>type 1</a:t>
            </a:r>
            <a:r>
              <a:rPr lang="en-US" sz="1800" dirty="0"/>
              <a:t> driver is not considered a deployment-level driver and is typically used for development and testing purposes only.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2895365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3368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Type 4: 100% pure Java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/>
              <a:t>In a </a:t>
            </a:r>
            <a:r>
              <a:rPr lang="en-US" sz="1800" dirty="0">
                <a:solidFill>
                  <a:schemeClr val="tx2"/>
                </a:solidFill>
              </a:rPr>
              <a:t>Type 4</a:t>
            </a:r>
            <a:r>
              <a:rPr lang="en-US" sz="1800" dirty="0"/>
              <a:t> driver, a pure Java-based driver that communicates directly with vendor's database through socket connection.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</a:t>
            </a:r>
            <a:r>
              <a:rPr lang="en-US" sz="1800" dirty="0"/>
              <a:t>is the highest performance driver available for the database and is usually provided by the vendor itself.</a:t>
            </a:r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kind of driver is extremely flexible, you don't need to install special software on the client or server. Further, these drivers can be downloaded dynamically.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41873720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JDBC?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Common JDBC components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Environment configuration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Creating JDBC application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JDBC Drivers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Connection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Statement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6218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Type 4: 100% pure Java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12" y="2072034"/>
            <a:ext cx="40894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472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Register JDBC Driver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must register </a:t>
            </a:r>
            <a:r>
              <a:rPr lang="en-US" sz="1800" dirty="0" smtClean="0"/>
              <a:t>the </a:t>
            </a:r>
            <a:r>
              <a:rPr lang="en-US" sz="1800" dirty="0"/>
              <a:t>driver in your program before you use it.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Registering </a:t>
            </a:r>
            <a:r>
              <a:rPr lang="en-US" sz="1800" dirty="0"/>
              <a:t>the driver is the process by which the Oracle driver's class file is loaded into memory so it can be utilized as an implementation of the JDBC interfaces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You need to do this registration only once in your program. You can register a driver in one of two </a:t>
            </a:r>
            <a:r>
              <a:rPr lang="en-US" sz="1800" dirty="0" smtClean="0"/>
              <a:t>ways.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734037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3218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First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Use </a:t>
            </a:r>
            <a:r>
              <a:rPr lang="en-US" sz="1800" dirty="0"/>
              <a:t>Java's </a:t>
            </a:r>
            <a:r>
              <a:rPr lang="en-US" sz="1800" b="1" dirty="0" err="1">
                <a:solidFill>
                  <a:schemeClr val="tx2"/>
                </a:solidFill>
              </a:rPr>
              <a:t>Class.forName</a:t>
            </a:r>
            <a:r>
              <a:rPr lang="en-US" sz="1800" b="1" dirty="0" smtClean="0">
                <a:solidFill>
                  <a:schemeClr val="tx2"/>
                </a:solidFill>
              </a:rPr>
              <a:t>() </a:t>
            </a:r>
            <a:r>
              <a:rPr lang="en-US" sz="1800" dirty="0" smtClean="0"/>
              <a:t>method</a:t>
            </a:r>
            <a:r>
              <a:rPr lang="en-US" sz="1800" b="1" dirty="0" smtClean="0"/>
              <a:t> :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try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Class.forName</a:t>
            </a:r>
            <a:r>
              <a:rPr lang="en-US" sz="1800" dirty="0" smtClean="0">
                <a:solidFill>
                  <a:schemeClr val="tx2"/>
                </a:solidFill>
              </a:rPr>
              <a:t>("</a:t>
            </a:r>
            <a:r>
              <a:rPr lang="en-US" sz="1800" dirty="0" err="1" smtClean="0">
                <a:solidFill>
                  <a:schemeClr val="tx2"/>
                </a:solidFill>
              </a:rPr>
              <a:t>oracle.jdbc.driver.OracleDriver</a:t>
            </a:r>
            <a:r>
              <a:rPr lang="en-US" sz="1800" dirty="0" smtClean="0">
                <a:solidFill>
                  <a:schemeClr val="tx2"/>
                </a:solidFill>
              </a:rPr>
              <a:t>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catch(</a:t>
            </a:r>
            <a:r>
              <a:rPr lang="en-US" sz="1800" dirty="0" err="1" smtClean="0">
                <a:solidFill>
                  <a:schemeClr val="tx2"/>
                </a:solidFill>
              </a:rPr>
              <a:t>ClassNotFoundException</a:t>
            </a:r>
            <a:r>
              <a:rPr lang="en-US" sz="1800" dirty="0" smtClean="0">
                <a:solidFill>
                  <a:schemeClr val="tx2"/>
                </a:solidFill>
              </a:rPr>
              <a:t> ex) {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1800" dirty="0" smtClean="0">
                <a:solidFill>
                  <a:schemeClr val="tx2"/>
                </a:solidFill>
              </a:rPr>
              <a:t>("Error: unable to load driver class!");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</a:rPr>
              <a:t>System.exit</a:t>
            </a:r>
            <a:r>
              <a:rPr lang="en-US" sz="1800" dirty="0" smtClean="0">
                <a:solidFill>
                  <a:schemeClr val="tx2"/>
                </a:solidFill>
              </a:rPr>
              <a:t>(1);</a:t>
            </a:r>
          </a:p>
          <a:p>
            <a:pPr algn="l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73400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7514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Second approach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b="1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b="1" dirty="0" smtClean="0">
                <a:solidFill>
                  <a:schemeClr val="tx2"/>
                </a:solidFill>
              </a:rPr>
              <a:t>() :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Driver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oracle.jdbc.driver.OracleDriver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DriverManager.registerDriver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myDriver</a:t>
            </a:r>
            <a:r>
              <a:rPr lang="en-US" sz="1800" dirty="0">
                <a:solidFill>
                  <a:schemeClr val="tx2"/>
                </a:solidFill>
              </a:rPr>
              <a:t>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catch(</a:t>
            </a:r>
            <a:r>
              <a:rPr lang="en-US" sz="1800" dirty="0" err="1">
                <a:solidFill>
                  <a:schemeClr val="tx2"/>
                </a:solidFill>
              </a:rPr>
              <a:t>ClassNotFoundException</a:t>
            </a:r>
            <a:r>
              <a:rPr lang="en-US" sz="1800" dirty="0">
                <a:solidFill>
                  <a:schemeClr val="tx2"/>
                </a:solidFill>
              </a:rPr>
              <a:t> ex) {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System.out.println</a:t>
            </a:r>
            <a:r>
              <a:rPr lang="en-US" sz="1800" dirty="0">
                <a:solidFill>
                  <a:schemeClr val="tx2"/>
                </a:solidFill>
              </a:rPr>
              <a:t>("Error: unable to load driver class!");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1800" dirty="0" err="1">
                <a:solidFill>
                  <a:schemeClr val="tx2"/>
                </a:solidFill>
              </a:rPr>
              <a:t>System.exit</a:t>
            </a:r>
            <a:r>
              <a:rPr lang="en-US" sz="1800" dirty="0">
                <a:solidFill>
                  <a:schemeClr val="tx2"/>
                </a:solidFill>
              </a:rPr>
              <a:t>(1);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}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13320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Static connection(1)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you have loaded the driver you can establish a connection.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</a:t>
            </a:r>
            <a:r>
              <a:rPr lang="en-US" sz="1800" dirty="0" smtClean="0"/>
              <a:t>method.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are three overloaded methods by which you can get a connection: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Properties prop)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, String user, String password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example for Oracle: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/>
              <a:t>jdbc:oracle:thin</a:t>
            </a:r>
            <a:r>
              <a:rPr lang="en-US" sz="1800" b="1" dirty="0"/>
              <a:t>:@</a:t>
            </a:r>
            <a:r>
              <a:rPr lang="en-US" sz="1800" dirty="0" err="1"/>
              <a:t>hostname:port</a:t>
            </a:r>
            <a:r>
              <a:rPr lang="en-US" sz="1800" dirty="0"/>
              <a:t> </a:t>
            </a:r>
            <a:r>
              <a:rPr lang="en-US" sz="1800" dirty="0" err="1"/>
              <a:t>Number:databaseName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3574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 Static connection(2)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 smtClean="0">
                <a:solidFill>
                  <a:schemeClr val="tx2"/>
                </a:solidFill>
              </a:rPr>
              <a:t>:@localhost:1521:EMP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USER = "username";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PASS = "</a:t>
            </a:r>
            <a:r>
              <a:rPr lang="en-US" sz="1800" dirty="0" smtClean="0">
                <a:solidFill>
                  <a:schemeClr val="tx2"/>
                </a:solidFill>
              </a:rPr>
              <a:t>password“;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USER, PASS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 smtClean="0">
                <a:solidFill>
                  <a:schemeClr val="tx2"/>
                </a:solidFill>
              </a:rPr>
              <a:t>jdbc:oracle:thin:username</a:t>
            </a:r>
            <a:r>
              <a:rPr lang="en-US" sz="1800" dirty="0" smtClean="0">
                <a:solidFill>
                  <a:schemeClr val="tx2"/>
                </a:solidFill>
              </a:rPr>
              <a:t>/password@localhost:1521:EMP</a:t>
            </a:r>
            <a:r>
              <a:rPr lang="en-US" sz="1800" dirty="0">
                <a:solidFill>
                  <a:schemeClr val="tx2"/>
                </a:solidFill>
              </a:rPr>
              <a:t>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String URL = "</a:t>
            </a:r>
            <a:r>
              <a:rPr lang="en-US" sz="1800" dirty="0" err="1">
                <a:solidFill>
                  <a:schemeClr val="tx2"/>
                </a:solidFill>
              </a:rPr>
              <a:t>jdbc:oracle:thin</a:t>
            </a:r>
            <a:r>
              <a:rPr lang="en-US" sz="1800" dirty="0">
                <a:solidFill>
                  <a:schemeClr val="tx2"/>
                </a:solidFill>
              </a:rPr>
              <a:t>:@amrood:1521:EMP";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Properties info = new Properties(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"user", "username" 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</a:rPr>
              <a:t>info.put</a:t>
            </a:r>
            <a:r>
              <a:rPr lang="en-US" sz="1800" dirty="0">
                <a:solidFill>
                  <a:schemeClr val="tx2"/>
                </a:solidFill>
              </a:rPr>
              <a:t>( "password", "password" </a:t>
            </a:r>
            <a:r>
              <a:rPr lang="en-US" sz="1800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2"/>
                </a:solidFill>
              </a:rPr>
              <a:t>Connection conn = </a:t>
            </a:r>
            <a:r>
              <a:rPr lang="en-US" sz="1800" dirty="0" err="1">
                <a:solidFill>
                  <a:schemeClr val="tx2"/>
                </a:solidFill>
              </a:rPr>
              <a:t>DriverManager.getConnection</a:t>
            </a:r>
            <a:r>
              <a:rPr lang="en-US" sz="1800" dirty="0">
                <a:solidFill>
                  <a:schemeClr val="tx2"/>
                </a:solidFill>
              </a:rPr>
              <a:t>(URL, info);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734648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43453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Most </a:t>
            </a:r>
            <a:r>
              <a:rPr lang="en-US" sz="1800" dirty="0"/>
              <a:t>of the times we are looking for loose coupling for connectivity so that we can switch databases easily, connection pooling for transaction management and distributed systems support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In order to achieve that, JDBC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 is the </a:t>
            </a:r>
            <a:r>
              <a:rPr lang="en-US" sz="1800" dirty="0"/>
              <a:t>preferred </a:t>
            </a:r>
            <a:r>
              <a:rPr lang="en-US" sz="1800" dirty="0" smtClean="0"/>
              <a:t>approach.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JDBC </a:t>
            </a:r>
            <a:r>
              <a:rPr lang="en-US" sz="1800" dirty="0" err="1"/>
              <a:t>DataSource</a:t>
            </a:r>
            <a:r>
              <a:rPr lang="en-US" sz="1800" dirty="0"/>
              <a:t> interface is present in </a:t>
            </a:r>
            <a:r>
              <a:rPr lang="en-US" sz="1800" dirty="0" err="1">
                <a:solidFill>
                  <a:schemeClr val="tx2"/>
                </a:solidFill>
              </a:rPr>
              <a:t>javax.sql</a:t>
            </a:r>
            <a:r>
              <a:rPr lang="en-US" sz="1800" dirty="0"/>
              <a:t> package and it only declare two overloaded </a:t>
            </a:r>
            <a:r>
              <a:rPr lang="en-US" sz="1800" dirty="0" smtClean="0"/>
              <a:t>methods: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getConnection</a:t>
            </a:r>
            <a:r>
              <a:rPr lang="en-US" sz="1800" dirty="0">
                <a:solidFill>
                  <a:schemeClr val="tx2"/>
                </a:solidFill>
              </a:rPr>
              <a:t>(String </a:t>
            </a:r>
            <a:r>
              <a:rPr lang="en-US" sz="1800" dirty="0" smtClean="0">
                <a:solidFill>
                  <a:schemeClr val="tx2"/>
                </a:solidFill>
              </a:rPr>
              <a:t>username, String password)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98760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6673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Dynamic connection(2)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It </a:t>
            </a:r>
            <a:r>
              <a:rPr lang="en-US" sz="1800" dirty="0"/>
              <a:t>is the responsibility of different Database vendors to provide different kinds of implementation of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interface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Oracle database driver implements it with: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  </a:t>
            </a:r>
            <a:r>
              <a:rPr lang="en-US" sz="1800" dirty="0" err="1">
                <a:solidFill>
                  <a:schemeClr val="tx2"/>
                </a:solidFill>
              </a:rPr>
              <a:t>oracle.jdbc.pool.OracleDataSource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class</a:t>
            </a:r>
            <a:r>
              <a:rPr lang="en-US" sz="1800" dirty="0" smtClean="0"/>
              <a:t>.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These implementation classes provide methods through which we can provide database server details with user </a:t>
            </a:r>
            <a:r>
              <a:rPr lang="en-US" sz="1800" dirty="0" smtClean="0"/>
              <a:t>credentials: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2"/>
                </a:solidFill>
              </a:rPr>
              <a:t>oracleDS.setURL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("ORACLE_DB_URL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oracleDS.setUser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("ORACLE_DB_USERNAME</a:t>
            </a:r>
            <a:r>
              <a:rPr lang="en-US" sz="1800" dirty="0" smtClean="0">
                <a:solidFill>
                  <a:schemeClr val="tx2"/>
                </a:solidFill>
              </a:rPr>
              <a:t>"));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oracleDS.setPassword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props.getProperty</a:t>
            </a:r>
            <a:r>
              <a:rPr lang="en-US" sz="1800" dirty="0">
                <a:solidFill>
                  <a:schemeClr val="tx2"/>
                </a:solidFill>
              </a:rPr>
              <a:t>("ORACLE_DB_PASSWORD"));</a:t>
            </a:r>
            <a:endParaRPr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89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93624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Advantages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720724" y="1600200"/>
            <a:ext cx="8004635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Because </a:t>
            </a:r>
            <a:r>
              <a:rPr lang="en-US" sz="1800" dirty="0"/>
              <a:t>of its properties, a </a:t>
            </a:r>
            <a:r>
              <a:rPr lang="en-US" sz="1800" dirty="0" err="1">
                <a:solidFill>
                  <a:schemeClr val="tx2"/>
                </a:solidFill>
              </a:rPr>
              <a:t>DataSource</a:t>
            </a:r>
            <a:r>
              <a:rPr lang="en-US" sz="1800" dirty="0"/>
              <a:t> object is a better alternative than the </a:t>
            </a:r>
            <a:r>
              <a:rPr lang="en-US" sz="1800" dirty="0" err="1">
                <a:solidFill>
                  <a:schemeClr val="tx2"/>
                </a:solidFill>
              </a:rPr>
              <a:t>DriverManager</a:t>
            </a:r>
            <a:r>
              <a:rPr lang="en-US" sz="1800" dirty="0"/>
              <a:t> class for getting a connection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Programmers </a:t>
            </a:r>
            <a:r>
              <a:rPr lang="en-US" sz="1800" dirty="0"/>
              <a:t>no longer have to hard code the driver name or JDBC URL in their applications, which makes them more portable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 </a:t>
            </a:r>
            <a:r>
              <a:rPr lang="en-US" sz="1800" dirty="0"/>
              <a:t>Also, </a:t>
            </a:r>
            <a:r>
              <a:rPr lang="en-US" sz="1800" dirty="0" err="1"/>
              <a:t>DataSource</a:t>
            </a:r>
            <a:r>
              <a:rPr lang="en-US" sz="1800" dirty="0"/>
              <a:t> properties make maintaining code much simpler.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50537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8</a:t>
            </a:r>
            <a:r>
              <a:rPr lang="en" sz="2400" dirty="0" smtClean="0">
                <a:solidFill>
                  <a:schemeClr val="tx2"/>
                </a:solidFill>
              </a:rPr>
              <a:t>.</a:t>
            </a:r>
            <a:r>
              <a:rPr lang="en" sz="2400" b="1" dirty="0" smtClean="0">
                <a:solidFill>
                  <a:schemeClr val="tx2"/>
                </a:solidFill>
              </a:rPr>
              <a:t>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Set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2"/>
                </a:solidFill>
              </a:rPr>
              <a:t>9</a:t>
            </a:r>
            <a:r>
              <a:rPr lang="en" sz="2400" dirty="0" smtClean="0">
                <a:solidFill>
                  <a:schemeClr val="tx2"/>
                </a:solidFill>
              </a:rPr>
              <a:t>. 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10.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11. 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Handling</a:t>
            </a:r>
          </a:p>
          <a:p>
            <a:pPr marL="533400" lvl="0" indent="-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AutoNum type="arabicPeriod" startAt="12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JDBC best practices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b="1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48961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Closing the connection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  <p:sp>
        <p:nvSpPr>
          <p:cNvPr id="2" name="Cloud Callout 1"/>
          <p:cNvSpPr/>
          <p:nvPr/>
        </p:nvSpPr>
        <p:spPr>
          <a:xfrm>
            <a:off x="1718631" y="2346593"/>
            <a:ext cx="5629620" cy="308472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It is a good programming practice to close the connection using </a:t>
            </a:r>
            <a:r>
              <a:rPr lang="en-US" sz="1800" b="1" dirty="0" smtClean="0">
                <a:solidFill>
                  <a:schemeClr val="tx1"/>
                </a:solidFill>
              </a:rPr>
              <a:t>close() </a:t>
            </a:r>
            <a:r>
              <a:rPr lang="en-US" sz="1800" b="1" dirty="0" smtClean="0">
                <a:solidFill>
                  <a:schemeClr val="tx2"/>
                </a:solidFill>
              </a:rPr>
              <a:t>method at the end of your JDBC program.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90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6505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Statement interfaces </a:t>
            </a:r>
            <a:r>
              <a:rPr lang="en-US" sz="1800" dirty="0"/>
              <a:t>define the methods and properties that enable you to send SQL or PL/SQL commands and receive data from your database.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You should know that there are three types of statements: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PreparedStatement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tx2"/>
                </a:solidFill>
              </a:rPr>
              <a:t>CallableStatement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59978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Which interface to use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for general-purpose access to your database</a:t>
            </a:r>
            <a:r>
              <a:rPr lang="en-US" sz="1800" dirty="0" smtClean="0"/>
              <a:t>.</a:t>
            </a:r>
            <a:r>
              <a:rPr lang="en-US" sz="1800" dirty="0"/>
              <a:t> Useful when you are using static SQL statements at </a:t>
            </a:r>
            <a:r>
              <a:rPr lang="en-US" sz="1800" dirty="0" smtClean="0"/>
              <a:t>runtime. It cannot accept parameters.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rgbClr val="FF0000"/>
                </a:solidFill>
              </a:rPr>
              <a:t>PreparedStatement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Use when you plan to use the SQL statements many times. The </a:t>
            </a:r>
            <a:r>
              <a:rPr lang="en-US" sz="1800" dirty="0" err="1"/>
              <a:t>PreparedStatement</a:t>
            </a:r>
            <a:r>
              <a:rPr lang="en-US" sz="1800" dirty="0"/>
              <a:t> interface accepts </a:t>
            </a:r>
            <a:r>
              <a:rPr lang="en-US" sz="1800" dirty="0">
                <a:solidFill>
                  <a:schemeClr val="tx2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parameters at runtime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Callable Statement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Use when you want to access database stored procedures. The </a:t>
            </a:r>
            <a:r>
              <a:rPr lang="en-US" sz="1800" dirty="0" err="1"/>
              <a:t>CallableStatement</a:t>
            </a:r>
            <a:r>
              <a:rPr lang="en-US" sz="1800" dirty="0"/>
              <a:t> interface can also accept runtime input parameters.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1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Statement(1)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Before you can use a Statement object to execute a SQL statement, you need to create one using the Connection object's </a:t>
            </a:r>
            <a:r>
              <a:rPr lang="en-US" sz="1800" dirty="0" err="1">
                <a:solidFill>
                  <a:srgbClr val="FF0000"/>
                </a:solidFill>
              </a:rPr>
              <a:t>createStatement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29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Once you've created a Statement object, you can then use it to execute a SQL statement with one of its three execute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boolean</a:t>
            </a:r>
            <a:r>
              <a:rPr lang="en-US" sz="1800" b="1" dirty="0">
                <a:solidFill>
                  <a:srgbClr val="FF0000"/>
                </a:solidFill>
              </a:rPr>
              <a:t> execute(String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a </a:t>
            </a:r>
            <a:r>
              <a:rPr lang="en-US" sz="1800" dirty="0" err="1"/>
              <a:t>boolean</a:t>
            </a:r>
            <a:r>
              <a:rPr lang="en-US" sz="1800" dirty="0"/>
              <a:t> value of true if a </a:t>
            </a:r>
            <a:r>
              <a:rPr lang="en-US" sz="1800" dirty="0" err="1"/>
              <a:t>ResultSet</a:t>
            </a:r>
            <a:r>
              <a:rPr lang="en-US" sz="1800" dirty="0"/>
              <a:t> object can be retrieved; otherwise, it returns false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executeUpdate</a:t>
            </a:r>
            <a:r>
              <a:rPr lang="en-US" sz="1800" b="1" dirty="0">
                <a:solidFill>
                  <a:srgbClr val="FF0000"/>
                </a:solidFill>
              </a:rPr>
              <a:t>(String SQL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Returns </a:t>
            </a:r>
            <a:r>
              <a:rPr lang="en-US" sz="1800" dirty="0"/>
              <a:t>the numbers of rows affected by the execution of the SQL statement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ResultSet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executeQuery</a:t>
            </a:r>
            <a:r>
              <a:rPr lang="en-US" sz="1800" b="1" dirty="0">
                <a:solidFill>
                  <a:srgbClr val="FF0000"/>
                </a:solidFill>
              </a:rPr>
              <a:t>(String SQL)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a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smtClean="0"/>
              <a:t>object.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6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2437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Statement(3)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Just as you close a Connection object to save database resources, for the same reason you should also close the Statement object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Statement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conn.createStatement</a:t>
            </a:r>
            <a:r>
              <a:rPr lang="en-US" sz="1800" b="1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   </a:t>
            </a:r>
            <a:r>
              <a:rPr lang="en-US" sz="1800" b="1" dirty="0" err="1">
                <a:solidFill>
                  <a:schemeClr val="tx1"/>
                </a:solidFill>
              </a:rPr>
              <a:t>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  <a:r>
              <a:rPr lang="en-US" sz="1800" b="1" dirty="0" err="1" smtClean="0">
                <a:solidFill>
                  <a:srgbClr val="FF0000"/>
                </a:solidFill>
              </a:rPr>
              <a:t>aaa</a:t>
            </a: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40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This interface extends the Statement interface and </a:t>
            </a:r>
            <a:r>
              <a:rPr lang="en-US" sz="1800" dirty="0"/>
              <a:t>gives you the flexibility of supplying arguments dynamically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PreparedStatement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String SQL = "Update </a:t>
            </a:r>
            <a:r>
              <a:rPr lang="en-US" sz="1800" b="1" dirty="0" err="1" smtClean="0">
                <a:solidFill>
                  <a:schemeClr val="tx2"/>
                </a:solidFill>
              </a:rPr>
              <a:t>table_name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SET </a:t>
            </a:r>
            <a:r>
              <a:rPr lang="en-US" sz="1800" b="1" dirty="0" smtClean="0">
                <a:solidFill>
                  <a:schemeClr val="tx2"/>
                </a:solidFill>
              </a:rPr>
              <a:t>column1 </a:t>
            </a:r>
            <a:r>
              <a:rPr lang="en-US" sz="1800" b="1" dirty="0">
                <a:solidFill>
                  <a:schemeClr val="tx2"/>
                </a:solidFill>
              </a:rPr>
              <a:t>= ? </a:t>
            </a:r>
            <a:r>
              <a:rPr lang="en-US" sz="1800" b="1" dirty="0" smtClean="0">
                <a:solidFill>
                  <a:schemeClr val="tx2"/>
                </a:solidFill>
              </a:rPr>
              <a:t> WHERE column2 </a:t>
            </a:r>
            <a:r>
              <a:rPr lang="en-US" sz="1800" b="1" dirty="0">
                <a:solidFill>
                  <a:schemeClr val="tx2"/>
                </a:solidFill>
              </a:rPr>
              <a:t>= ?";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</a:t>
            </a:r>
            <a:r>
              <a:rPr lang="en-US" sz="1800" b="1" dirty="0" err="1">
                <a:solidFill>
                  <a:schemeClr val="tx2"/>
                </a:solidFill>
              </a:rPr>
              <a:t>pstmt</a:t>
            </a:r>
            <a:r>
              <a:rPr lang="en-US" sz="1800" b="1" dirty="0">
                <a:solidFill>
                  <a:schemeClr val="tx2"/>
                </a:solidFill>
              </a:rPr>
              <a:t> = </a:t>
            </a:r>
            <a:r>
              <a:rPr lang="en-US" sz="1800" b="1" dirty="0" err="1">
                <a:solidFill>
                  <a:schemeClr val="tx2"/>
                </a:solidFill>
              </a:rPr>
              <a:t>conn.prepareStatement</a:t>
            </a:r>
            <a:r>
              <a:rPr lang="en-US" sz="1800" b="1" dirty="0">
                <a:solidFill>
                  <a:schemeClr val="tx2"/>
                </a:solidFill>
              </a:rPr>
              <a:t>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catch (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1"/>
                </a:solidFill>
              </a:rPr>
              <a:t>pstmt.close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</a:rPr>
              <a:t>}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5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2472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PreparedStatement(2)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All parameters in JDBC are represented by the </a:t>
            </a:r>
            <a:r>
              <a:rPr lang="en-US" sz="1800" b="1" dirty="0">
                <a:solidFill>
                  <a:schemeClr val="tx2"/>
                </a:solidFill>
              </a:rPr>
              <a:t>?</a:t>
            </a:r>
            <a:r>
              <a:rPr lang="en-US" sz="1800" dirty="0"/>
              <a:t> symbol, which is known as the parameter marker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You </a:t>
            </a:r>
            <a:r>
              <a:rPr lang="en-US" sz="1800" dirty="0"/>
              <a:t>must supply values for every parameter before executing the SQL statement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chemeClr val="tx2"/>
                </a:solidFill>
              </a:rPr>
              <a:t>setXXX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methods bind values to the parameters, where </a:t>
            </a:r>
            <a:r>
              <a:rPr lang="en-US" sz="1800" b="1" dirty="0">
                <a:solidFill>
                  <a:schemeClr val="tx2"/>
                </a:solidFill>
              </a:rPr>
              <a:t>XXX</a:t>
            </a:r>
            <a:r>
              <a:rPr lang="en-US" sz="1800" dirty="0"/>
              <a:t> represents the Java data type of the value you wish to bind to the input parameter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2"/>
                </a:solidFill>
              </a:rPr>
              <a:t>pstmt.setNString</a:t>
            </a:r>
            <a:r>
              <a:rPr lang="en-US" sz="1800" b="1" dirty="0" smtClean="0">
                <a:solidFill>
                  <a:schemeClr val="tx2"/>
                </a:solidFill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</a:rPr>
              <a:t>parameter_number,parameter_value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/>
              <a:t>All of the Statement object's methods for interacting with the </a:t>
            </a:r>
            <a:r>
              <a:rPr lang="en-US" sz="1800" dirty="0" smtClean="0"/>
              <a:t>database also </a:t>
            </a:r>
            <a:r>
              <a:rPr lang="en-US" sz="1800" dirty="0"/>
              <a:t>work with the </a:t>
            </a:r>
            <a:r>
              <a:rPr lang="en-US" sz="1800" dirty="0" err="1"/>
              <a:t>PreparedStatement</a:t>
            </a:r>
            <a:r>
              <a:rPr lang="en-US" sz="1800" dirty="0"/>
              <a:t> object.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56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735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CallableStatement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CallableStatement</a:t>
            </a:r>
            <a:r>
              <a:rPr lang="en-US" sz="1800" dirty="0" smtClean="0"/>
              <a:t> object would </a:t>
            </a:r>
            <a:r>
              <a:rPr lang="en-US" sz="1800" dirty="0"/>
              <a:t>be used to execute a call to a database stored procedure.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FF0000"/>
                </a:solidFill>
              </a:rPr>
              <a:t>CallableStatement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null;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try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String SQL = "{call </a:t>
            </a:r>
            <a:r>
              <a:rPr lang="en-US" sz="1800" b="1" dirty="0" err="1">
                <a:solidFill>
                  <a:srgbClr val="FF0000"/>
                </a:solidFill>
              </a:rPr>
              <a:t>getEmpName</a:t>
            </a:r>
            <a:r>
              <a:rPr lang="en-US" sz="1800" b="1" dirty="0">
                <a:solidFill>
                  <a:srgbClr val="FF0000"/>
                </a:solidFill>
              </a:rPr>
              <a:t> (?, ?)}";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cstmt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conn.prepareCall</a:t>
            </a:r>
            <a:r>
              <a:rPr lang="en-US" sz="1800" b="1" dirty="0">
                <a:solidFill>
                  <a:srgbClr val="FF0000"/>
                </a:solidFill>
              </a:rPr>
              <a:t> (SQL);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catch (</a:t>
            </a:r>
            <a:r>
              <a:rPr lang="en-US" sz="1800" b="1" dirty="0" err="1">
                <a:solidFill>
                  <a:srgbClr val="FF0000"/>
                </a:solidFill>
              </a:rPr>
              <a:t>SQLException</a:t>
            </a:r>
            <a:r>
              <a:rPr lang="en-US" sz="1800" b="1" dirty="0">
                <a:solidFill>
                  <a:srgbClr val="FF0000"/>
                </a:solidFill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finally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  . . 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81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JDBC?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ResultSet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6498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SQL statements that read data from a database query return the data in a result set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b="1" i="1" dirty="0" err="1" smtClean="0"/>
              <a:t>java.sql.ResultSet</a:t>
            </a:r>
            <a:r>
              <a:rPr lang="en-US" sz="1800" dirty="0"/>
              <a:t> interface represents the result set of a database query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b="1" dirty="0" err="1"/>
              <a:t>ResultSet</a:t>
            </a:r>
            <a:r>
              <a:rPr lang="en-US" sz="1800" dirty="0"/>
              <a:t> object maintains a cursor that points to the current row in the result set. The term "result set" refers to the row and column data contained in a </a:t>
            </a:r>
            <a:r>
              <a:rPr lang="en-US" sz="1800" dirty="0" err="1"/>
              <a:t>ResultSet</a:t>
            </a:r>
            <a:r>
              <a:rPr lang="en-US" sz="1800" dirty="0"/>
              <a:t> object.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93623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provides following connection methods to create statements with desired </a:t>
            </a:r>
            <a:r>
              <a:rPr lang="en-US" sz="1800" dirty="0" err="1"/>
              <a:t>ResultSet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createStatement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RSType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RSConcurrency</a:t>
            </a:r>
            <a:r>
              <a:rPr lang="en-US" sz="1800" b="1" dirty="0" smtClean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prepareStatement</a:t>
            </a:r>
            <a:r>
              <a:rPr lang="en-US" sz="1800" b="1" dirty="0">
                <a:solidFill>
                  <a:srgbClr val="FF0000"/>
                </a:solidFill>
              </a:rPr>
              <a:t>(String SQL,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RSType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RSConcurrency</a:t>
            </a:r>
            <a:r>
              <a:rPr lang="en-US" sz="1800" b="1" dirty="0" smtClean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rgbClr val="FF0000"/>
                </a:solidFill>
              </a:rPr>
              <a:t>prepareCall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sql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RSType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RSConcurrency</a:t>
            </a:r>
            <a:r>
              <a:rPr lang="en-US" sz="1800" b="1" dirty="0">
                <a:solidFill>
                  <a:srgbClr val="FF0000"/>
                </a:solidFill>
              </a:rPr>
              <a:t>);</a:t>
            </a: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8324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247606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 Types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solidFill>
                  <a:srgbClr val="FF0000"/>
                </a:solidFill>
              </a:rPr>
              <a:t>ResultSet.TYPE_FORWARD_ONLY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cursor can only move forward in the result set.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solidFill>
                  <a:srgbClr val="FF0000"/>
                </a:solidFill>
              </a:rPr>
              <a:t>ResultSet.TYPE_SCROLL_INSENSITIVE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cursor can scroll forwards and </a:t>
            </a:r>
            <a:r>
              <a:rPr lang="en-US" sz="1800" dirty="0" smtClean="0"/>
              <a:t>backwards.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result set is not sensitive to changes made by others to the </a:t>
            </a:r>
            <a:r>
              <a:rPr lang="en-US" sz="1800" dirty="0" smtClean="0"/>
              <a:t>database.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solidFill>
                  <a:srgbClr val="FF0000"/>
                </a:solidFill>
              </a:rPr>
              <a:t>ResultSet.TYPE_SCROLL_SENSITIVE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cursor can scroll forwards and </a:t>
            </a:r>
            <a:r>
              <a:rPr lang="en-US" sz="1800" dirty="0" smtClean="0"/>
              <a:t>backwards.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result set is sensitive to changes made by others to the </a:t>
            </a:r>
            <a:r>
              <a:rPr lang="en-US" sz="1800" dirty="0" smtClean="0"/>
              <a:t>database.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Default, the result set is </a:t>
            </a:r>
            <a:r>
              <a:rPr lang="en-US" sz="1800" b="1" dirty="0" smtClean="0">
                <a:solidFill>
                  <a:srgbClr val="FF0000"/>
                </a:solidFill>
              </a:rPr>
              <a:t>TYPE_FORWARD_ONLY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988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40148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 concurrency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solidFill>
                  <a:srgbClr val="FF0000"/>
                </a:solidFill>
              </a:rPr>
              <a:t>ResultSet.CONCUR_READ_ONLY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Creates a read-only result set. This is the </a:t>
            </a:r>
            <a:r>
              <a:rPr lang="en-US" sz="1800" dirty="0" smtClean="0"/>
              <a:t>default.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solidFill>
                  <a:srgbClr val="FF0000"/>
                </a:solidFill>
              </a:rPr>
              <a:t>ResultSet.CONCUR_UPDATABLE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Creates an updateable result set.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254870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285063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ResultSet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Navigational methods</a:t>
            </a:r>
            <a:r>
              <a:rPr lang="en-US" sz="1800" b="1" dirty="0"/>
              <a:t>:</a:t>
            </a:r>
            <a:r>
              <a:rPr lang="en-US" sz="1800" dirty="0"/>
              <a:t> used to move the cursor around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Get methods</a:t>
            </a:r>
            <a:r>
              <a:rPr lang="en-US" sz="1800" b="1" dirty="0"/>
              <a:t>:</a:t>
            </a:r>
            <a:r>
              <a:rPr lang="en-US" sz="1800" dirty="0"/>
              <a:t> used to view the data in the columns of the current row being pointed to by the cursor</a:t>
            </a:r>
            <a:r>
              <a:rPr lang="en-US" sz="1800" dirty="0" smtClean="0"/>
              <a:t>.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Update methods</a:t>
            </a:r>
            <a:r>
              <a:rPr lang="en-US" sz="1800" b="1" dirty="0"/>
              <a:t>:</a:t>
            </a:r>
            <a:r>
              <a:rPr lang="en-US" sz="1800" dirty="0"/>
              <a:t> used to update the data in the columns of the current row. The updates can then be updated in the underlying database as well.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99008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1249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Navigating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There </a:t>
            </a:r>
            <a:r>
              <a:rPr lang="en-US" sz="1800" dirty="0"/>
              <a:t>are several methods in the </a:t>
            </a:r>
            <a:r>
              <a:rPr lang="en-US" sz="1800" dirty="0" err="1"/>
              <a:t>ResultSet</a:t>
            </a:r>
            <a:r>
              <a:rPr lang="en-US" sz="1800" dirty="0"/>
              <a:t> interface that involve moving the </a:t>
            </a:r>
            <a:r>
              <a:rPr lang="en-US" sz="1800" dirty="0" smtClean="0"/>
              <a:t>cursor, including: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first()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smtClean="0">
                <a:solidFill>
                  <a:schemeClr val="tx2"/>
                </a:solidFill>
              </a:rPr>
              <a:t>boolean</a:t>
            </a:r>
            <a:r>
              <a:rPr lang="en-US" sz="1800" b="1" smtClean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last() throws </a:t>
            </a:r>
            <a:r>
              <a:rPr lang="en-US" sz="1800" b="1" dirty="0" err="1" smtClean="0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absolute(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relative(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row)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previous()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boolean</a:t>
            </a:r>
            <a:r>
              <a:rPr lang="en-US" sz="1800" b="1" dirty="0">
                <a:solidFill>
                  <a:schemeClr val="tx2"/>
                </a:solidFill>
              </a:rPr>
              <a:t> next()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>
                <a:solidFill>
                  <a:schemeClr val="tx2"/>
                </a:solidFill>
              </a:rPr>
              <a:t> 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</a:rPr>
              <a:t>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getRow</a:t>
            </a:r>
            <a:r>
              <a:rPr lang="en-US" sz="1800" b="1" dirty="0">
                <a:solidFill>
                  <a:schemeClr val="tx2"/>
                </a:solidFill>
              </a:rPr>
              <a:t>() throws </a:t>
            </a:r>
            <a:r>
              <a:rPr lang="en-US" sz="1800" b="1" dirty="0" err="1">
                <a:solidFill>
                  <a:schemeClr val="tx2"/>
                </a:solidFill>
              </a:rPr>
              <a:t>SQLException</a:t>
            </a:r>
            <a:r>
              <a:rPr lang="en-US" sz="1800" b="1" dirty="0"/>
              <a:t> </a:t>
            </a: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321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303792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Viewing a ResultSet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a get method for each of the possible data types, and each get method has two </a:t>
            </a:r>
            <a:r>
              <a:rPr lang="en-US" sz="1800" dirty="0" smtClean="0"/>
              <a:t>versions: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column named </a:t>
            </a:r>
            <a:r>
              <a:rPr lang="en-US" sz="1800" dirty="0" err="1" smtClean="0"/>
              <a:t>columnName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getInt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Returns the </a:t>
            </a:r>
            <a:r>
              <a:rPr lang="en-US" sz="1800" dirty="0" err="1"/>
              <a:t>int</a:t>
            </a:r>
            <a:r>
              <a:rPr lang="en-US" sz="1800" dirty="0"/>
              <a:t> in the current row in the specified column index.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2096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/>
              <a:t>As </a:t>
            </a:r>
            <a:r>
              <a:rPr lang="en-US" sz="1800" dirty="0"/>
              <a:t>with the get methods, there are two update methods for each data type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columnIndex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Changes the String in the specified column to the value of s</a:t>
            </a:r>
            <a:r>
              <a:rPr lang="en-US" sz="1800" dirty="0" smtClean="0"/>
              <a:t>.</a:t>
            </a:r>
          </a:p>
          <a:p>
            <a:pPr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0000"/>
                </a:solidFill>
              </a:rPr>
              <a:t>public void </a:t>
            </a:r>
            <a:r>
              <a:rPr lang="en-US" sz="1800" b="1" dirty="0" err="1">
                <a:solidFill>
                  <a:srgbClr val="FF0000"/>
                </a:solidFill>
              </a:rPr>
              <a:t>updateString</a:t>
            </a:r>
            <a:r>
              <a:rPr lang="en-US" sz="1800" b="1" dirty="0">
                <a:solidFill>
                  <a:srgbClr val="FF0000"/>
                </a:solidFill>
              </a:rPr>
              <a:t>(String </a:t>
            </a:r>
            <a:r>
              <a:rPr lang="en-US" sz="1800" b="1" dirty="0" err="1">
                <a:solidFill>
                  <a:srgbClr val="FF0000"/>
                </a:solidFill>
              </a:rPr>
              <a:t>columnName</a:t>
            </a:r>
            <a:r>
              <a:rPr lang="en-US" sz="1800" b="1" dirty="0">
                <a:solidFill>
                  <a:srgbClr val="FF0000"/>
                </a:solidFill>
              </a:rPr>
              <a:t>, String s) throws </a:t>
            </a:r>
            <a:r>
              <a:rPr lang="en-US" sz="1800" b="1" dirty="0" err="1" smtClean="0">
                <a:solidFill>
                  <a:srgbClr val="FF0000"/>
                </a:solidFill>
              </a:rPr>
              <a:t>SQLException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800" dirty="0"/>
              <a:t>Similar to the previous method, except that the column is specified by its name instead of its index.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19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48961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Updating a ResultSet(2)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Updating </a:t>
            </a:r>
            <a:r>
              <a:rPr lang="en-US" sz="1800" dirty="0"/>
              <a:t>a row in the result set changes the columns of the current row in the </a:t>
            </a:r>
            <a:r>
              <a:rPr lang="en-US" sz="1800" dirty="0" err="1"/>
              <a:t>ResultSet</a:t>
            </a:r>
            <a:r>
              <a:rPr lang="en-US" sz="1800" dirty="0"/>
              <a:t> object, but not in the underlying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update your changes to the row in the database, you need to invoke one of the following </a:t>
            </a:r>
            <a:r>
              <a:rPr lang="en-US" sz="1800" dirty="0" smtClean="0"/>
              <a:t>methods: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updateRow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deleteRow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refreshRow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cancelRowUpdates</a:t>
            </a:r>
            <a:r>
              <a:rPr lang="en-US" sz="1800" b="1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2"/>
                </a:solidFill>
              </a:rPr>
              <a:t>public void </a:t>
            </a:r>
            <a:r>
              <a:rPr lang="en-US" sz="1800" b="1" dirty="0" err="1">
                <a:solidFill>
                  <a:schemeClr val="tx2"/>
                </a:solidFill>
              </a:rPr>
              <a:t>insertRow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JDBC?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JDBC</a:t>
            </a:r>
            <a:r>
              <a:rPr lang="en-US" sz="2000" dirty="0" smtClean="0"/>
              <a:t> </a:t>
            </a:r>
            <a:r>
              <a:rPr lang="en-US" sz="2000" dirty="0"/>
              <a:t>stands for </a:t>
            </a:r>
            <a:r>
              <a:rPr lang="en-US" sz="2000" b="1" dirty="0"/>
              <a:t>J</a:t>
            </a:r>
            <a:r>
              <a:rPr lang="en-US" sz="2000" dirty="0"/>
              <a:t>ava </a:t>
            </a:r>
            <a:r>
              <a:rPr lang="en-US" sz="2000" b="1" dirty="0"/>
              <a:t>D</a:t>
            </a:r>
            <a:r>
              <a:rPr lang="en-US" sz="2000" dirty="0"/>
              <a:t>ata</a:t>
            </a:r>
            <a:r>
              <a:rPr lang="en-US" sz="2000" b="1" dirty="0"/>
              <a:t>b</a:t>
            </a:r>
            <a:r>
              <a:rPr lang="en-US" sz="2000" dirty="0"/>
              <a:t>ase </a:t>
            </a:r>
            <a:r>
              <a:rPr lang="en-US" sz="2000" b="1" dirty="0"/>
              <a:t>C</a:t>
            </a:r>
            <a:r>
              <a:rPr lang="en-US" sz="2000" dirty="0"/>
              <a:t>onnectivity, which is a standard Java API for database-independent connectivity between the Java programming language and a wide range of databases.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types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JDBC driver converts the Java data type to the appropriate JDBC type before sending it to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uses a default mapping for most data types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For example, a Java 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/>
              <a:t> is converted to an </a:t>
            </a:r>
            <a:r>
              <a:rPr lang="en-US" sz="1800" dirty="0">
                <a:solidFill>
                  <a:schemeClr val="tx2"/>
                </a:solidFill>
              </a:rPr>
              <a:t>SQL INTEGER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Default </a:t>
            </a:r>
            <a:r>
              <a:rPr lang="en-US" sz="1800" dirty="0"/>
              <a:t>mappings were created to provide consistency between drivers.</a:t>
            </a:r>
          </a:p>
        </p:txBody>
      </p:sp>
    </p:spTree>
    <p:extLst>
      <p:ext uri="{BB962C8B-B14F-4D97-AF65-F5344CB8AC3E}">
        <p14:creationId xmlns:p14="http://schemas.microsoft.com/office/powerpoint/2010/main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9047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Data types(2)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86" y="1600199"/>
            <a:ext cx="4631972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Transactions </a:t>
            </a:r>
            <a:r>
              <a:rPr lang="en-US" sz="1800" dirty="0"/>
              <a:t>enable you to control if, and when, changes are applied to the database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It </a:t>
            </a:r>
            <a:r>
              <a:rPr lang="en-US" sz="1800" dirty="0"/>
              <a:t>treats a single SQL statement or a group of SQL statements as one logical unit, and if any statement fails, the whole transaction fails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46504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Transactions(2)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To </a:t>
            </a:r>
            <a:r>
              <a:rPr lang="en-US" sz="1800" dirty="0"/>
              <a:t>enable manual- transaction support instead of the </a:t>
            </a:r>
            <a:r>
              <a:rPr lang="en-US" sz="1800" i="1" dirty="0"/>
              <a:t>auto-commit</a:t>
            </a:r>
            <a:r>
              <a:rPr lang="en-US" sz="1800" dirty="0"/>
              <a:t> mode that the JDBC driver uses by default, use the Connection object's </a:t>
            </a:r>
            <a:r>
              <a:rPr lang="en-US" sz="1800" b="1" dirty="0" err="1">
                <a:solidFill>
                  <a:schemeClr val="tx2"/>
                </a:solidFill>
              </a:rPr>
              <a:t>setAutoCommit</a:t>
            </a:r>
            <a:r>
              <a:rPr lang="en-US" sz="1800" b="1" dirty="0">
                <a:solidFill>
                  <a:schemeClr val="tx2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con.setAutoCommit</a:t>
            </a:r>
            <a:r>
              <a:rPr lang="en-US" sz="1800" b="1" dirty="0" smtClean="0">
                <a:solidFill>
                  <a:schemeClr val="tx2"/>
                </a:solidFill>
              </a:rPr>
              <a:t>(false);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Commit &amp; Rollback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Once </a:t>
            </a:r>
            <a:r>
              <a:rPr lang="en-US" sz="1800" dirty="0"/>
              <a:t>you are done with your changes and you want to commit the changes then call </a:t>
            </a:r>
            <a:r>
              <a:rPr lang="en-US" sz="1800" b="1" dirty="0">
                <a:solidFill>
                  <a:schemeClr val="tx2"/>
                </a:solidFill>
              </a:rPr>
              <a:t>commit()</a:t>
            </a:r>
            <a:r>
              <a:rPr lang="en-US" sz="1800" dirty="0"/>
              <a:t> method on connection object as follows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 smtClean="0">
                <a:solidFill>
                  <a:schemeClr val="tx2"/>
                </a:solidFill>
              </a:rPr>
              <a:t>con.commit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Otherwise, to roll back updates to the database made using the Connection named conn, use the following code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err="1">
                <a:solidFill>
                  <a:schemeClr val="tx2"/>
                </a:solidFill>
              </a:rPr>
              <a:t>c</a:t>
            </a:r>
            <a:r>
              <a:rPr lang="en-US" sz="1800" b="1" dirty="0" err="1" smtClean="0">
                <a:solidFill>
                  <a:schemeClr val="tx2"/>
                </a:solidFill>
              </a:rPr>
              <a:t>on.rollback</a:t>
            </a:r>
            <a:r>
              <a:rPr lang="en-US" sz="18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1918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4894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Using savepoints(1)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Most </a:t>
            </a:r>
            <a:r>
              <a:rPr lang="en-US" sz="1800" dirty="0"/>
              <a:t>modern DBMS support </a:t>
            </a:r>
            <a:r>
              <a:rPr lang="en-US" sz="1800" dirty="0" err="1"/>
              <a:t>savepoints</a:t>
            </a:r>
            <a:r>
              <a:rPr lang="en-US" sz="1800" dirty="0"/>
              <a:t> within their environments such as Oracle's PL/SQL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When you set a </a:t>
            </a:r>
            <a:r>
              <a:rPr lang="en-US" sz="1800" dirty="0" err="1"/>
              <a:t>savepoint</a:t>
            </a:r>
            <a:r>
              <a:rPr lang="en-US" sz="1800" dirty="0"/>
              <a:t> you define a logical rollback point within a transaction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If an error occurs past a </a:t>
            </a:r>
            <a:r>
              <a:rPr lang="en-US" sz="1800" dirty="0" err="1"/>
              <a:t>savepoint</a:t>
            </a:r>
            <a:r>
              <a:rPr lang="en-US" sz="1800" dirty="0"/>
              <a:t>, you can use the rollback method to undo either all the changes or only the changes made after the </a:t>
            </a:r>
            <a:r>
              <a:rPr lang="en-US" sz="1800" dirty="0" err="1"/>
              <a:t>savepoint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214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02691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Using savepoints(2)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Connection object has two new methods that help you manage </a:t>
            </a:r>
            <a:r>
              <a:rPr lang="en-US" sz="1800" dirty="0" err="1"/>
              <a:t>savepoints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setSavepoint</a:t>
            </a:r>
            <a:r>
              <a:rPr lang="en-US" sz="1800" b="1" dirty="0">
                <a:solidFill>
                  <a:schemeClr val="tx2"/>
                </a:solidFill>
              </a:rPr>
              <a:t>(String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releaseSavepoint</a:t>
            </a:r>
            <a:r>
              <a:rPr lang="en-US" sz="1800" b="1" dirty="0">
                <a:solidFill>
                  <a:schemeClr val="tx2"/>
                </a:solidFill>
              </a:rPr>
              <a:t>(</a:t>
            </a:r>
            <a:r>
              <a:rPr lang="en-US" sz="1800" b="1" dirty="0" err="1">
                <a:solidFill>
                  <a:schemeClr val="tx2"/>
                </a:solidFill>
              </a:rPr>
              <a:t>Savepoint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There is one </a:t>
            </a:r>
            <a:r>
              <a:rPr lang="en-US" sz="1800" b="1" dirty="0">
                <a:solidFill>
                  <a:schemeClr val="tx2"/>
                </a:solidFill>
              </a:rPr>
              <a:t>rollback ( String </a:t>
            </a:r>
            <a:r>
              <a:rPr lang="en-US" sz="1800" b="1" dirty="0" err="1">
                <a:solidFill>
                  <a:schemeClr val="tx2"/>
                </a:solidFill>
              </a:rPr>
              <a:t>savepointName</a:t>
            </a:r>
            <a:r>
              <a:rPr lang="en-US" sz="1800" b="1" dirty="0">
                <a:solidFill>
                  <a:schemeClr val="tx2"/>
                </a:solidFill>
              </a:rPr>
              <a:t> )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/>
              <a:t>method which rolls back work to the specified </a:t>
            </a:r>
            <a:r>
              <a:rPr lang="en-US" sz="1800" dirty="0" err="1"/>
              <a:t>savepoint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46024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 Handling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18114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Architecture(1)</a:t>
            </a:r>
            <a:endParaRPr lang="en" sz="2300"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800" dirty="0" smtClean="0"/>
              <a:t>In </a:t>
            </a:r>
            <a:r>
              <a:rPr lang="en-US" sz="1800" dirty="0"/>
              <a:t>general </a:t>
            </a:r>
            <a:r>
              <a:rPr lang="en-US" sz="1800" b="1" dirty="0"/>
              <a:t>JDBC</a:t>
            </a:r>
            <a:r>
              <a:rPr lang="en-US" sz="1800" dirty="0"/>
              <a:t> Architecture consists of two layers</a:t>
            </a:r>
            <a:r>
              <a:rPr lang="en-US" sz="1800" dirty="0" smtClean="0"/>
              <a:t>:</a:t>
            </a:r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API:</a:t>
            </a:r>
            <a:r>
              <a:rPr lang="en-US" sz="1800" dirty="0"/>
              <a:t> This provides the application-to-JDBC Manager </a:t>
            </a:r>
            <a:r>
              <a:rPr lang="en-US" sz="1800" dirty="0" smtClean="0"/>
              <a:t>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400050" indent="-28575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JDBC Driver API:</a:t>
            </a:r>
            <a:r>
              <a:rPr lang="en-US" sz="1800" dirty="0"/>
              <a:t> This supports the JDBC Manager-to-Driver Connection.</a:t>
            </a:r>
          </a:p>
          <a:p>
            <a:pPr marL="11430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800" dirty="0" smtClean="0"/>
          </a:p>
          <a:p>
            <a:pPr marL="1143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75996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When </a:t>
            </a:r>
            <a:r>
              <a:rPr lang="en-US" sz="1800" dirty="0"/>
              <a:t>an exception condition occurs, an exception is thrown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The </a:t>
            </a:r>
            <a:r>
              <a:rPr lang="en-US" sz="1800" dirty="0"/>
              <a:t>term thrown means that current program execution stops, and control is redirected to the nearest applicable catch clause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JDBC </a:t>
            </a:r>
            <a:r>
              <a:rPr lang="en-US" sz="1800" dirty="0"/>
              <a:t>Exception handling is very similar to Java </a:t>
            </a:r>
            <a:r>
              <a:rPr lang="en-US" sz="1800" dirty="0" smtClean="0"/>
              <a:t>Exception </a:t>
            </a:r>
            <a:r>
              <a:rPr lang="en-US" sz="1800" dirty="0"/>
              <a:t>handling but for JDBC, the most common exception you'll deal with is </a:t>
            </a:r>
            <a:r>
              <a:rPr lang="en-US" sz="1800" b="1" dirty="0" err="1">
                <a:solidFill>
                  <a:srgbClr val="FF0000"/>
                </a:solidFill>
              </a:rPr>
              <a:t>java.sql.SQLException</a:t>
            </a:r>
            <a:r>
              <a:rPr lang="en-US" sz="1800" b="1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5336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SQLException methods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A </a:t>
            </a:r>
            <a:r>
              <a:rPr lang="en-US" sz="1800" dirty="0" err="1"/>
              <a:t>SQLException</a:t>
            </a:r>
            <a:r>
              <a:rPr lang="en-US" sz="1800" dirty="0"/>
              <a:t> can occur both in the driver and the database. 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passed </a:t>
            </a:r>
            <a:r>
              <a:rPr lang="en-US" sz="1800" dirty="0" err="1"/>
              <a:t>SQLException</a:t>
            </a:r>
            <a:r>
              <a:rPr lang="en-US" sz="1800" dirty="0"/>
              <a:t> object has the following methods available for retrieving additional information about the exception</a:t>
            </a:r>
            <a:r>
              <a:rPr lang="en-US" sz="1800" dirty="0" smtClean="0"/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getErrorCode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getMessage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getSQLState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getNextException</a:t>
            </a:r>
            <a:r>
              <a:rPr lang="en-US" sz="1800" b="1" dirty="0">
                <a:solidFill>
                  <a:schemeClr val="tx2"/>
                </a:solidFill>
              </a:rPr>
              <a:t>( </a:t>
            </a:r>
            <a:r>
              <a:rPr lang="en-US" sz="1800" b="1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2"/>
                </a:solidFill>
              </a:rPr>
              <a:t>printStackTrace</a:t>
            </a:r>
            <a:r>
              <a:rPr lang="en-US" sz="1800" b="1" dirty="0">
                <a:solidFill>
                  <a:schemeClr val="tx2"/>
                </a:solidFill>
              </a:rPr>
              <a:t>( )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JDBC best practices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#1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in order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SQLinjection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18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#2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</a:t>
            </a:r>
            <a:r>
              <a:rPr lang="en-US" sz="1800" b="1" dirty="0" err="1" smtClean="0">
                <a:solidFill>
                  <a:schemeClr val="tx2"/>
                </a:solidFill>
              </a:rPr>
              <a:t>ConnectionPool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7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#3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Disable auto commit mode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#4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Access </a:t>
            </a:r>
            <a:r>
              <a:rPr lang="en-US" sz="1800" b="1" dirty="0" err="1" smtClean="0">
                <a:solidFill>
                  <a:schemeClr val="tx2"/>
                </a:solidFill>
              </a:rPr>
              <a:t>ResultSet</a:t>
            </a:r>
            <a:r>
              <a:rPr lang="en-US" sz="1800" b="1" dirty="0" smtClean="0">
                <a:solidFill>
                  <a:schemeClr val="tx2"/>
                </a:solidFill>
              </a:rPr>
              <a:t> using column name to avoid </a:t>
            </a:r>
            <a:r>
              <a:rPr lang="en-US" sz="1800" b="1" dirty="0" err="1" smtClean="0">
                <a:solidFill>
                  <a:schemeClr val="tx2"/>
                </a:solidFill>
              </a:rPr>
              <a:t>InvalidColumnIndexError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#5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Bind variables(?) instead of String concatenation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#6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Always close Statement, </a:t>
            </a:r>
            <a:r>
              <a:rPr lang="en-US" sz="1800" b="1" dirty="0" err="1" smtClean="0">
                <a:solidFill>
                  <a:schemeClr val="tx2"/>
                </a:solidFill>
              </a:rPr>
              <a:t>PreparedStatement</a:t>
            </a:r>
            <a:r>
              <a:rPr lang="en-US" sz="1800" b="1" dirty="0" smtClean="0">
                <a:solidFill>
                  <a:schemeClr val="tx2"/>
                </a:solidFill>
              </a:rPr>
              <a:t> and Connection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418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#7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Choose suitable JDBC driver for your application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0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23623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JDBC Architecture(2)</a:t>
            </a:r>
            <a:endParaRPr lang="en" sz="2300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This is the architectural diagram that shows the location of the driver manager with respect to the </a:t>
            </a:r>
            <a:r>
              <a:rPr lang="en-US" sz="1800" b="1" dirty="0" smtClean="0"/>
              <a:t>JDBC</a:t>
            </a:r>
            <a:r>
              <a:rPr lang="en-US" sz="1800" dirty="0" smtClean="0"/>
              <a:t> drivers and the Java application: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93" y="2489811"/>
            <a:ext cx="4786648" cy="36355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#8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standard SQL statement and avoid using </a:t>
            </a:r>
            <a:r>
              <a:rPr lang="en-US" sz="1800" b="1" dirty="0" err="1" smtClean="0">
                <a:solidFill>
                  <a:schemeClr val="tx2"/>
                </a:solidFill>
              </a:rPr>
              <a:t>db</a:t>
            </a:r>
            <a:r>
              <a:rPr lang="en-US" sz="1800" b="1" dirty="0" smtClean="0">
                <a:solidFill>
                  <a:schemeClr val="tx2"/>
                </a:solidFill>
              </a:rPr>
              <a:t> specific query until necessary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2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4845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Best Practice #9</a:t>
            </a:r>
            <a:endParaRPr lang="e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360145" y="32830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21794" y="2214390"/>
            <a:ext cx="5660356" cy="311751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Use correct </a:t>
            </a:r>
            <a:r>
              <a:rPr lang="en-US" sz="1800" b="1" dirty="0" err="1" smtClean="0">
                <a:solidFill>
                  <a:schemeClr val="tx2"/>
                </a:solidFill>
              </a:rPr>
              <a:t>getXXX</a:t>
            </a:r>
            <a:r>
              <a:rPr lang="en-US" sz="1800" b="1" dirty="0" smtClean="0">
                <a:solidFill>
                  <a:schemeClr val="tx2"/>
                </a:solidFill>
              </a:rPr>
              <a:t>() method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71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JDBC components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0" y="766763"/>
            <a:ext cx="435931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Common JDBC components(1)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You should know the following </a:t>
            </a:r>
            <a:r>
              <a:rPr lang="en" sz="1800" b="1" dirty="0" smtClean="0"/>
              <a:t>interfaces </a:t>
            </a:r>
            <a:r>
              <a:rPr lang="en" sz="1800" dirty="0" smtClean="0"/>
              <a:t>and </a:t>
            </a:r>
            <a:r>
              <a:rPr lang="en" sz="1800" b="1" dirty="0" smtClean="0"/>
              <a:t>classes</a:t>
            </a:r>
            <a:r>
              <a:rPr lang="en" sz="1800" dirty="0" smtClean="0"/>
              <a:t> from JDBC API: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marL="285750" lvl="0" indent="-285750" rtl="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" sz="1800" b="1" dirty="0" smtClean="0"/>
              <a:t>Driver Manager-class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Driver-interface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Connection-interface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smtClean="0"/>
              <a:t>Statement-interface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ResultSet</a:t>
            </a:r>
            <a:r>
              <a:rPr lang="en-US" sz="1800" b="1" dirty="0" smtClean="0"/>
              <a:t>-interface</a:t>
            </a:r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SQLException</a:t>
            </a:r>
            <a:r>
              <a:rPr lang="en-US" sz="1800" b="1" dirty="0" smtClean="0"/>
              <a:t>-class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1693</TotalTime>
  <Words>2181</Words>
  <Application>Microsoft Office PowerPoint</Application>
  <PresentationFormat>On-screen Show (4:3)</PresentationFormat>
  <Paragraphs>595</Paragraphs>
  <Slides>73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Wingdings</vt:lpstr>
      <vt:lpstr>Teamnet Group Presentation Template</vt:lpstr>
      <vt:lpstr>Introduction to JDBC</vt:lpstr>
      <vt:lpstr>Outline(1)</vt:lpstr>
      <vt:lpstr>Outline(2)</vt:lpstr>
      <vt:lpstr>What is JDBC?</vt:lpstr>
      <vt:lpstr>What is JDBC?</vt:lpstr>
      <vt:lpstr>JDBC Architecture(1)</vt:lpstr>
      <vt:lpstr>JDBC Architecture(2)</vt:lpstr>
      <vt:lpstr>Common JDBC components</vt:lpstr>
      <vt:lpstr>Common JDBC components(1)</vt:lpstr>
      <vt:lpstr>Common JDBC components(2)</vt:lpstr>
      <vt:lpstr>Environment configuration</vt:lpstr>
      <vt:lpstr>Environment configuration</vt:lpstr>
      <vt:lpstr>Creating JDBC application</vt:lpstr>
      <vt:lpstr>Creating JDBC application</vt:lpstr>
      <vt:lpstr>JDBC Drivers </vt:lpstr>
      <vt:lpstr>What is a JDBC Driver?</vt:lpstr>
      <vt:lpstr>Driver Types </vt:lpstr>
      <vt:lpstr>Which driver should we use? </vt:lpstr>
      <vt:lpstr>Type 4: 100% pure Java</vt:lpstr>
      <vt:lpstr>Type 4: 100% pure Java</vt:lpstr>
      <vt:lpstr>Register JDBC Driver</vt:lpstr>
      <vt:lpstr>First approach</vt:lpstr>
      <vt:lpstr>Second approach</vt:lpstr>
      <vt:lpstr>Connection </vt:lpstr>
      <vt:lpstr>Static connection(1) </vt:lpstr>
      <vt:lpstr> Static connection(2) </vt:lpstr>
      <vt:lpstr>Dynamic connection(1)</vt:lpstr>
      <vt:lpstr>Dynamic connection(2)</vt:lpstr>
      <vt:lpstr>Advantages</vt:lpstr>
      <vt:lpstr>Closing the connection</vt:lpstr>
      <vt:lpstr>Statement </vt:lpstr>
      <vt:lpstr>Statement types</vt:lpstr>
      <vt:lpstr>Which interface to use ?</vt:lpstr>
      <vt:lpstr>Statement(1) </vt:lpstr>
      <vt:lpstr>Statement(2)</vt:lpstr>
      <vt:lpstr>Statement(3)</vt:lpstr>
      <vt:lpstr>PreparedStatement(1)</vt:lpstr>
      <vt:lpstr>PreparedStatement(2)</vt:lpstr>
      <vt:lpstr>CallableStatement</vt:lpstr>
      <vt:lpstr>ResultSet</vt:lpstr>
      <vt:lpstr>ResultSet</vt:lpstr>
      <vt:lpstr>ResultSet(1)</vt:lpstr>
      <vt:lpstr>ResultSet Types</vt:lpstr>
      <vt:lpstr>ResultSet concurrency</vt:lpstr>
      <vt:lpstr>ResultSet methods</vt:lpstr>
      <vt:lpstr>Navigating a ResultSet</vt:lpstr>
      <vt:lpstr>Viewing a ResultSet</vt:lpstr>
      <vt:lpstr>Updating a ResultSet(1)</vt:lpstr>
      <vt:lpstr>Updating a ResultSet(2)</vt:lpstr>
      <vt:lpstr>Data types</vt:lpstr>
      <vt:lpstr>Data types(1)</vt:lpstr>
      <vt:lpstr>Data types(2)</vt:lpstr>
      <vt:lpstr>Transactions</vt:lpstr>
      <vt:lpstr>Transactions(1)</vt:lpstr>
      <vt:lpstr>Transactions(2)</vt:lpstr>
      <vt:lpstr>Commit &amp; Rollback</vt:lpstr>
      <vt:lpstr>Using savepoints(1)</vt:lpstr>
      <vt:lpstr>Using savepoints(2)</vt:lpstr>
      <vt:lpstr>Exceptions Handling</vt:lpstr>
      <vt:lpstr>Exceptions</vt:lpstr>
      <vt:lpstr>SQLException methods</vt:lpstr>
      <vt:lpstr>JDBC best practices</vt:lpstr>
      <vt:lpstr>Best Practice #1</vt:lpstr>
      <vt:lpstr>Best Practice #2</vt:lpstr>
      <vt:lpstr>Best Practice #3</vt:lpstr>
      <vt:lpstr>Best Practice #4</vt:lpstr>
      <vt:lpstr>Best Practice #5</vt:lpstr>
      <vt:lpstr>Best Practice #6</vt:lpstr>
      <vt:lpstr>Best Practice #7</vt:lpstr>
      <vt:lpstr>Best Practice #8</vt:lpstr>
      <vt:lpstr>Best Practice #9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Raluca Russindilar</cp:lastModifiedBy>
  <cp:revision>138</cp:revision>
  <dcterms:modified xsi:type="dcterms:W3CDTF">2014-11-04T16:37:00Z</dcterms:modified>
</cp:coreProperties>
</file>