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7"/>
  </p:notesMasterIdLst>
  <p:sldIdLst>
    <p:sldId id="256" r:id="rId5"/>
    <p:sldId id="326" r:id="rId6"/>
    <p:sldId id="259" r:id="rId7"/>
    <p:sldId id="260" r:id="rId8"/>
    <p:sldId id="293" r:id="rId9"/>
    <p:sldId id="340" r:id="rId10"/>
    <p:sldId id="315" r:id="rId11"/>
    <p:sldId id="295" r:id="rId12"/>
    <p:sldId id="342" r:id="rId13"/>
    <p:sldId id="344" r:id="rId14"/>
    <p:sldId id="343" r:id="rId15"/>
    <p:sldId id="346" r:id="rId16"/>
    <p:sldId id="347" r:id="rId17"/>
    <p:sldId id="348" r:id="rId18"/>
    <p:sldId id="316" r:id="rId19"/>
    <p:sldId id="296" r:id="rId20"/>
    <p:sldId id="349" r:id="rId21"/>
    <p:sldId id="360" r:id="rId22"/>
    <p:sldId id="361" r:id="rId23"/>
    <p:sldId id="362" r:id="rId24"/>
    <p:sldId id="318" r:id="rId25"/>
    <p:sldId id="319" r:id="rId26"/>
    <p:sldId id="350" r:id="rId27"/>
    <p:sldId id="351" r:id="rId28"/>
    <p:sldId id="352" r:id="rId29"/>
    <p:sldId id="303" r:id="rId30"/>
    <p:sldId id="304" r:id="rId31"/>
    <p:sldId id="305" r:id="rId32"/>
    <p:sldId id="355" r:id="rId33"/>
    <p:sldId id="336" r:id="rId34"/>
    <p:sldId id="333" r:id="rId35"/>
    <p:sldId id="364" r:id="rId36"/>
    <p:sldId id="363" r:id="rId37"/>
    <p:sldId id="334" r:id="rId38"/>
    <p:sldId id="337" r:id="rId39"/>
    <p:sldId id="330" r:id="rId40"/>
    <p:sldId id="356" r:id="rId41"/>
    <p:sldId id="357" r:id="rId42"/>
    <p:sldId id="359" r:id="rId43"/>
    <p:sldId id="358" r:id="rId44"/>
    <p:sldId id="338" r:id="rId45"/>
    <p:sldId id="290"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15:clr>
            <a:srgbClr val="A4A3A4"/>
          </p15:clr>
        </p15:guide>
        <p15:guide id="3" pos="53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52D6E"/>
    <a:srgbClr val="E60000"/>
    <a:srgbClr val="565A5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1398" autoAdjust="0"/>
  </p:normalViewPr>
  <p:slideViewPr>
    <p:cSldViewPr snapToGrid="0" snapToObjects="1">
      <p:cViewPr>
        <p:scale>
          <a:sx n="75" d="100"/>
          <a:sy n="75" d="100"/>
        </p:scale>
        <p:origin x="-1206" y="210"/>
      </p:cViewPr>
      <p:guideLst>
        <p:guide orient="horz" pos="2160"/>
        <p:guide/>
        <p:guide pos="530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11/1/2014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xmlns=""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xmlns=""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xmlns=""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xmlns=""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xmlns=""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xmlns=""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xmlns=""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xmlns=""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xmlns=""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11/1/2014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xmlns=""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SQL</a:t>
            </a:r>
            <a:br>
              <a:rPr lang="en-US" dirty="0" smtClean="0"/>
            </a:br>
            <a:r>
              <a:rPr lang="en-US" dirty="0" smtClean="0"/>
              <a:t>Structured Data Language</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smtClean="0">
                <a:solidFill>
                  <a:srgbClr val="FFFFFF"/>
                </a:solidFill>
                <a:latin typeface="Arial"/>
                <a:cs typeface="Arial"/>
              </a:rPr>
              <a:t> Date: </a:t>
            </a:r>
            <a:r>
              <a:rPr lang="en-US" sz="800" dirty="0" smtClean="0">
                <a:solidFill>
                  <a:srgbClr val="FFFFFF"/>
                </a:solidFill>
                <a:latin typeface="Arial"/>
                <a:cs typeface="Arial"/>
              </a:rPr>
              <a:t>03</a:t>
            </a:r>
            <a:r>
              <a:rPr lang="de-DE" sz="800" dirty="0" smtClean="0">
                <a:solidFill>
                  <a:srgbClr val="FFFFFF"/>
                </a:solidFill>
                <a:latin typeface="Arial"/>
                <a:cs typeface="Arial"/>
              </a:rPr>
              <a:t>.</a:t>
            </a:r>
            <a:r>
              <a:rPr lang="ro-RO" sz="800" dirty="0" smtClean="0">
                <a:solidFill>
                  <a:srgbClr val="FFFFFF"/>
                </a:solidFill>
                <a:latin typeface="Arial"/>
                <a:cs typeface="Arial"/>
              </a:rPr>
              <a:t>1</a:t>
            </a:r>
            <a:r>
              <a:rPr lang="en-US" sz="800" dirty="0" smtClean="0">
                <a:solidFill>
                  <a:srgbClr val="FFFFFF"/>
                </a:solidFill>
                <a:latin typeface="Arial"/>
                <a:cs typeface="Arial"/>
              </a:rPr>
              <a:t>1</a:t>
            </a:r>
            <a:r>
              <a:rPr lang="de-DE" sz="800" dirty="0" smtClean="0">
                <a:solidFill>
                  <a:srgbClr val="FFFFFF"/>
                </a:solidFill>
                <a:latin typeface="Arial"/>
                <a:cs typeface="Arial"/>
              </a:rPr>
              <a:t>.2014													          Daniel Popa</a:t>
            </a:r>
            <a:endParaRPr lang="ro-RO" sz="800" dirty="0" smtClean="0">
              <a:solidFill>
                <a:srgbClr val="FFFFFF"/>
              </a:solidFill>
              <a:latin typeface="Arial"/>
              <a:cs typeface="Arial"/>
            </a:endParaRPr>
          </a:p>
        </p:txBody>
      </p:sp>
    </p:spTree>
    <p:extLst>
      <p:ext uri="{BB962C8B-B14F-4D97-AF65-F5344CB8AC3E}">
        <p14:creationId xmlns:p14="http://schemas.microsoft.com/office/powerpoint/2010/main" xmlns=""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endParaRPr lang="en-US" dirty="0" smtClean="0"/>
          </a:p>
          <a:p>
            <a:endParaRPr lang="en-US" dirty="0"/>
          </a:p>
        </p:txBody>
      </p:sp>
      <p:sp>
        <p:nvSpPr>
          <p:cNvPr id="3" name="Title 1"/>
          <p:cNvSpPr>
            <a:spLocks noGrp="1"/>
          </p:cNvSpPr>
          <p:nvPr>
            <p:ph type="title"/>
          </p:nvPr>
        </p:nvSpPr>
        <p:spPr>
          <a:xfrm>
            <a:off x="881742" y="766826"/>
            <a:ext cx="5776753" cy="593092"/>
          </a:xfrm>
        </p:spPr>
        <p:txBody>
          <a:bodyPr/>
          <a:lstStyle/>
          <a:p>
            <a:r>
              <a:rPr lang="en-US" b="0" dirty="0" smtClean="0"/>
              <a:t>DDL – Data Definition Language</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624013" y="1537855"/>
            <a:ext cx="5895975" cy="4197928"/>
          </a:xfrm>
          <a:prstGeom prst="rect">
            <a:avLst/>
          </a:prstGeom>
          <a:noFill/>
          <a:ln w="9525">
            <a:noFill/>
            <a:miter lim="800000"/>
            <a:headEnd/>
            <a:tailEnd/>
          </a:ln>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endParaRPr lang="en-US" dirty="0" smtClean="0"/>
          </a:p>
          <a:p>
            <a:endParaRPr lang="en-US" dirty="0"/>
          </a:p>
        </p:txBody>
      </p:sp>
      <p:sp>
        <p:nvSpPr>
          <p:cNvPr id="3" name="Title 1"/>
          <p:cNvSpPr>
            <a:spLocks noGrp="1"/>
          </p:cNvSpPr>
          <p:nvPr>
            <p:ph type="title"/>
          </p:nvPr>
        </p:nvSpPr>
        <p:spPr>
          <a:xfrm>
            <a:off x="881742" y="766826"/>
            <a:ext cx="5776753" cy="593092"/>
          </a:xfrm>
        </p:spPr>
        <p:txBody>
          <a:bodyPr/>
          <a:lstStyle/>
          <a:p>
            <a:r>
              <a:rPr lang="en-US" b="0" dirty="0" smtClean="0"/>
              <a:t>DDL – Data Definition Language</a:t>
            </a:r>
            <a:endParaRPr lang="en-US" dirty="0"/>
          </a:p>
        </p:txBody>
      </p:sp>
      <p:sp>
        <p:nvSpPr>
          <p:cNvPr id="5" name="Text Placeholder 6"/>
          <p:cNvSpPr txBox="1">
            <a:spLocks/>
          </p:cNvSpPr>
          <p:nvPr/>
        </p:nvSpPr>
        <p:spPr>
          <a:xfrm>
            <a:off x="706582" y="1504604"/>
            <a:ext cx="7718281" cy="4127847"/>
          </a:xfrm>
          <a:prstGeom prst="rect">
            <a:avLst/>
          </a:prstGeom>
        </p:spPr>
        <p:txBody>
          <a:bodyPr vert="horz" lIns="0" tIns="0" rIns="0" bIns="0" rtlCol="0" anchor="ctr" anchorCtr="0">
            <a:normAutofit lnSpcReduction="10000"/>
          </a:bodyPr>
          <a:lstStyle/>
          <a:p>
            <a:pPr marL="0" marR="0" lvl="0" indent="0" algn="just" defTabSz="457200" rtl="0" eaLnBrk="1" fontAlgn="auto" latinLnBrk="0" hangingPunct="1">
              <a:lnSpc>
                <a:spcPct val="100000"/>
              </a:lnSpc>
              <a:spcBef>
                <a:spcPct val="20000"/>
              </a:spcBef>
              <a:spcAft>
                <a:spcPts val="0"/>
              </a:spcAft>
              <a:buClrTx/>
              <a:buSzTx/>
              <a:buFont typeface="Arial"/>
              <a:buNone/>
              <a:tabLst/>
              <a:defRPr/>
            </a:pPr>
            <a:endParaRPr kumimoji="0" lang="en-US" sz="1800" b="0" i="0" u="none" strike="noStrike" kern="1200" cap="none" spc="0" normalizeH="0" baseline="0" noProof="0" dirty="0" smtClean="0">
              <a:ln>
                <a:noFill/>
              </a:ln>
              <a:solidFill>
                <a:srgbClr val="565A5C"/>
              </a:solidFill>
              <a:effectLst/>
              <a:uLnTx/>
              <a:uFillTx/>
              <a:latin typeface="Arial"/>
              <a:ea typeface="+mn-ea"/>
              <a:cs typeface="Arial"/>
            </a:endParaRPr>
          </a:p>
          <a:p>
            <a:pPr lvl="0" algn="just">
              <a:spcBef>
                <a:spcPct val="20000"/>
              </a:spcBef>
            </a:pPr>
            <a:r>
              <a:rPr lang="en-US" dirty="0" smtClean="0">
                <a:solidFill>
                  <a:srgbClr val="565A5C"/>
                </a:solidFill>
                <a:cs typeface="Arial"/>
              </a:rPr>
              <a:t>The </a:t>
            </a:r>
            <a:r>
              <a:rPr lang="en-US" b="1" dirty="0" smtClean="0">
                <a:solidFill>
                  <a:srgbClr val="565A5C"/>
                </a:solidFill>
                <a:cs typeface="Arial"/>
              </a:rPr>
              <a:t>ALTER TABLE </a:t>
            </a:r>
            <a:r>
              <a:rPr lang="en-US" dirty="0" smtClean="0">
                <a:solidFill>
                  <a:srgbClr val="565A5C"/>
                </a:solidFill>
                <a:cs typeface="Arial"/>
              </a:rPr>
              <a:t>statement is used to add, delete, or modify columns in an existing table.</a:t>
            </a:r>
          </a:p>
          <a:p>
            <a:pPr lvl="0" algn="just">
              <a:spcBef>
                <a:spcPct val="20000"/>
              </a:spcBef>
            </a:pPr>
            <a:endParaRPr lang="en-US" dirty="0" smtClean="0">
              <a:solidFill>
                <a:srgbClr val="565A5C"/>
              </a:solidFill>
              <a:cs typeface="Arial"/>
            </a:endParaRPr>
          </a:p>
          <a:p>
            <a:pPr lvl="0" algn="just">
              <a:spcBef>
                <a:spcPct val="20000"/>
              </a:spcBef>
            </a:pPr>
            <a:r>
              <a:rPr lang="en-US" dirty="0" smtClean="0">
                <a:solidFill>
                  <a:srgbClr val="565A5C"/>
                </a:solidFill>
                <a:cs typeface="Arial"/>
              </a:rPr>
              <a:t>SQL ALTER TABLE Syntax</a:t>
            </a:r>
          </a:p>
          <a:p>
            <a:pPr lvl="0" algn="just">
              <a:spcBef>
                <a:spcPct val="20000"/>
              </a:spcBef>
            </a:pPr>
            <a:endParaRPr lang="en-US" dirty="0" smtClean="0">
              <a:solidFill>
                <a:srgbClr val="565A5C"/>
              </a:solidFill>
              <a:cs typeface="Arial"/>
            </a:endParaRPr>
          </a:p>
          <a:p>
            <a:pPr lvl="0" algn="just">
              <a:spcBef>
                <a:spcPct val="20000"/>
              </a:spcBef>
            </a:pPr>
            <a:r>
              <a:rPr lang="en-US" dirty="0" smtClean="0">
                <a:solidFill>
                  <a:srgbClr val="565A5C"/>
                </a:solidFill>
                <a:cs typeface="Arial"/>
              </a:rPr>
              <a:t>--</a:t>
            </a:r>
            <a:r>
              <a:rPr lang="en-US" dirty="0" err="1" smtClean="0">
                <a:solidFill>
                  <a:srgbClr val="565A5C"/>
                </a:solidFill>
                <a:cs typeface="Arial"/>
              </a:rPr>
              <a:t>adda</a:t>
            </a:r>
            <a:r>
              <a:rPr lang="en-US" dirty="0" smtClean="0">
                <a:solidFill>
                  <a:srgbClr val="565A5C"/>
                </a:solidFill>
                <a:cs typeface="Arial"/>
              </a:rPr>
              <a:t>  column </a:t>
            </a:r>
            <a:r>
              <a:rPr lang="en-US" dirty="0" smtClean="0">
                <a:solidFill>
                  <a:srgbClr val="565A5C"/>
                </a:solidFill>
                <a:cs typeface="Arial"/>
              </a:rPr>
              <a:t>in a </a:t>
            </a:r>
            <a:r>
              <a:rPr lang="en-US" dirty="0" smtClean="0">
                <a:solidFill>
                  <a:srgbClr val="565A5C"/>
                </a:solidFill>
                <a:cs typeface="Arial"/>
              </a:rPr>
              <a:t>table</a:t>
            </a:r>
            <a:endParaRPr lang="en-US" dirty="0" smtClean="0">
              <a:solidFill>
                <a:srgbClr val="565A5C"/>
              </a:solidFill>
              <a:cs typeface="Arial"/>
            </a:endParaRPr>
          </a:p>
          <a:p>
            <a:pPr lvl="0" algn="just">
              <a:spcBef>
                <a:spcPct val="20000"/>
              </a:spcBef>
            </a:pPr>
            <a:r>
              <a:rPr lang="en-US" b="1" dirty="0" smtClean="0">
                <a:solidFill>
                  <a:srgbClr val="565A5C"/>
                </a:solidFill>
                <a:cs typeface="Arial"/>
              </a:rPr>
              <a:t>ALTER </a:t>
            </a:r>
            <a:r>
              <a:rPr lang="en-US" b="1" dirty="0" smtClean="0">
                <a:solidFill>
                  <a:srgbClr val="565A5C"/>
                </a:solidFill>
                <a:cs typeface="Arial"/>
              </a:rPr>
              <a:t>TABLE </a:t>
            </a:r>
            <a:r>
              <a:rPr lang="en-US" b="1" dirty="0" err="1" smtClean="0">
                <a:solidFill>
                  <a:srgbClr val="565A5C"/>
                </a:solidFill>
                <a:cs typeface="Arial"/>
              </a:rPr>
              <a:t>table_name</a:t>
            </a:r>
            <a:endParaRPr lang="en-US" b="1" dirty="0" smtClean="0">
              <a:solidFill>
                <a:srgbClr val="565A5C"/>
              </a:solidFill>
              <a:cs typeface="Arial"/>
            </a:endParaRPr>
          </a:p>
          <a:p>
            <a:pPr lvl="0" algn="just">
              <a:spcBef>
                <a:spcPct val="20000"/>
              </a:spcBef>
            </a:pPr>
            <a:r>
              <a:rPr lang="en-US" b="1" dirty="0" smtClean="0">
                <a:solidFill>
                  <a:srgbClr val="565A5C"/>
                </a:solidFill>
                <a:cs typeface="Arial"/>
              </a:rPr>
              <a:t>ADD </a:t>
            </a:r>
            <a:r>
              <a:rPr lang="en-US" b="1" dirty="0" err="1" smtClean="0">
                <a:solidFill>
                  <a:srgbClr val="565A5C"/>
                </a:solidFill>
                <a:cs typeface="Arial"/>
              </a:rPr>
              <a:t>column_name</a:t>
            </a:r>
            <a:r>
              <a:rPr lang="en-US" b="1" dirty="0" smtClean="0">
                <a:solidFill>
                  <a:srgbClr val="565A5C"/>
                </a:solidFill>
                <a:cs typeface="Arial"/>
              </a:rPr>
              <a:t> </a:t>
            </a:r>
            <a:r>
              <a:rPr lang="en-US" b="1" dirty="0" err="1" smtClean="0">
                <a:solidFill>
                  <a:srgbClr val="565A5C"/>
                </a:solidFill>
                <a:cs typeface="Arial"/>
              </a:rPr>
              <a:t>datatype</a:t>
            </a:r>
            <a:endParaRPr lang="en-US" b="1" dirty="0" smtClean="0">
              <a:solidFill>
                <a:srgbClr val="565A5C"/>
              </a:solidFill>
              <a:cs typeface="Arial"/>
            </a:endParaRPr>
          </a:p>
          <a:p>
            <a:pPr lvl="0" algn="just">
              <a:spcBef>
                <a:spcPct val="20000"/>
              </a:spcBef>
            </a:pPr>
            <a:endParaRPr lang="en-US" dirty="0" smtClean="0">
              <a:solidFill>
                <a:srgbClr val="565A5C"/>
              </a:solidFill>
              <a:cs typeface="Arial"/>
            </a:endParaRPr>
          </a:p>
          <a:p>
            <a:pPr lvl="0" algn="just">
              <a:spcBef>
                <a:spcPct val="20000"/>
              </a:spcBef>
            </a:pPr>
            <a:r>
              <a:rPr lang="en-US" dirty="0" smtClean="0">
                <a:solidFill>
                  <a:srgbClr val="565A5C"/>
                </a:solidFill>
                <a:cs typeface="Arial"/>
              </a:rPr>
              <a:t>--delete column from table</a:t>
            </a:r>
            <a:endParaRPr lang="en-US" dirty="0" smtClean="0">
              <a:solidFill>
                <a:srgbClr val="565A5C"/>
              </a:solidFill>
              <a:cs typeface="Arial"/>
            </a:endParaRPr>
          </a:p>
          <a:p>
            <a:pPr lvl="0" algn="just">
              <a:spcBef>
                <a:spcPct val="20000"/>
              </a:spcBef>
            </a:pPr>
            <a:r>
              <a:rPr lang="en-US" b="1" dirty="0" smtClean="0">
                <a:solidFill>
                  <a:srgbClr val="565A5C"/>
                </a:solidFill>
                <a:cs typeface="Arial"/>
              </a:rPr>
              <a:t>ALTER TABLE </a:t>
            </a:r>
            <a:r>
              <a:rPr lang="en-US" b="1" dirty="0" err="1" smtClean="0">
                <a:solidFill>
                  <a:srgbClr val="565A5C"/>
                </a:solidFill>
                <a:cs typeface="Arial"/>
              </a:rPr>
              <a:t>table_name</a:t>
            </a:r>
            <a:endParaRPr lang="en-US" b="1" dirty="0" smtClean="0">
              <a:solidFill>
                <a:srgbClr val="565A5C"/>
              </a:solidFill>
              <a:cs typeface="Arial"/>
            </a:endParaRPr>
          </a:p>
          <a:p>
            <a:pPr lvl="0" algn="just">
              <a:spcBef>
                <a:spcPct val="20000"/>
              </a:spcBef>
            </a:pPr>
            <a:r>
              <a:rPr lang="en-US" b="1" dirty="0" smtClean="0">
                <a:solidFill>
                  <a:srgbClr val="565A5C"/>
                </a:solidFill>
                <a:cs typeface="Arial"/>
              </a:rPr>
              <a:t>DROP COLUMN </a:t>
            </a:r>
            <a:r>
              <a:rPr lang="en-US" b="1" dirty="0" err="1" smtClean="0">
                <a:solidFill>
                  <a:srgbClr val="565A5C"/>
                </a:solidFill>
                <a:cs typeface="Arial"/>
              </a:rPr>
              <a:t>column_name</a:t>
            </a:r>
            <a:endParaRPr kumimoji="0" lang="en-US" sz="1800" b="1" i="0" u="none" strike="noStrike" kern="1200" cap="none" spc="0" normalizeH="0" baseline="0" noProof="0" dirty="0" smtClean="0">
              <a:ln>
                <a:noFill/>
              </a:ln>
              <a:solidFill>
                <a:srgbClr val="565A5C"/>
              </a:solidFill>
              <a:effectLst/>
              <a:uLnTx/>
              <a:uFillTx/>
              <a:latin typeface="Arial"/>
              <a:ea typeface="+mn-ea"/>
              <a:cs typeface="Arial"/>
            </a:endParaRPr>
          </a:p>
          <a:p>
            <a:pPr marL="0" marR="0" lvl="0" indent="0" algn="just" defTabSz="457200" rtl="0" eaLnBrk="1" fontAlgn="auto" latinLnBrk="0" hangingPunct="1">
              <a:lnSpc>
                <a:spcPct val="100000"/>
              </a:lnSpc>
              <a:spcBef>
                <a:spcPct val="20000"/>
              </a:spcBef>
              <a:spcAft>
                <a:spcPts val="0"/>
              </a:spcAft>
              <a:buClrTx/>
              <a:buSzTx/>
              <a:buFont typeface="Arial"/>
              <a:buNone/>
              <a:tabLst/>
              <a:defRPr/>
            </a:pPr>
            <a:endParaRPr kumimoji="0" lang="en-US" sz="1800" b="0" i="0" u="none" strike="noStrike" kern="1200" cap="none" spc="0" normalizeH="0" baseline="0" noProof="0" dirty="0">
              <a:ln>
                <a:noFill/>
              </a:ln>
              <a:solidFill>
                <a:srgbClr val="565A5C"/>
              </a:solidFill>
              <a:effectLst/>
              <a:uLnTx/>
              <a:uFillTx/>
              <a:latin typeface="Arial"/>
              <a:ea typeface="+mn-ea"/>
              <a:cs typeface="Arial"/>
            </a:endParaRPr>
          </a:p>
        </p:txBody>
      </p:sp>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endParaRPr lang="en-US" dirty="0" smtClean="0"/>
          </a:p>
          <a:p>
            <a:endParaRPr lang="en-US" dirty="0"/>
          </a:p>
        </p:txBody>
      </p:sp>
      <p:sp>
        <p:nvSpPr>
          <p:cNvPr id="3" name="Title 1"/>
          <p:cNvSpPr>
            <a:spLocks noGrp="1"/>
          </p:cNvSpPr>
          <p:nvPr>
            <p:ph type="title"/>
          </p:nvPr>
        </p:nvSpPr>
        <p:spPr>
          <a:xfrm>
            <a:off x="881742" y="766826"/>
            <a:ext cx="6250578" cy="593092"/>
          </a:xfrm>
        </p:spPr>
        <p:txBody>
          <a:bodyPr/>
          <a:lstStyle/>
          <a:p>
            <a:r>
              <a:rPr lang="en-US" b="0" dirty="0" smtClean="0"/>
              <a:t>DML – Data Manipulation Language</a:t>
            </a:r>
            <a:endParaRPr lang="en-US" dirty="0"/>
          </a:p>
        </p:txBody>
      </p:sp>
      <p:sp>
        <p:nvSpPr>
          <p:cNvPr id="6" name="TextBox 5"/>
          <p:cNvSpPr txBox="1"/>
          <p:nvPr/>
        </p:nvSpPr>
        <p:spPr>
          <a:xfrm>
            <a:off x="706582" y="1862051"/>
            <a:ext cx="7599218" cy="2008242"/>
          </a:xfrm>
          <a:prstGeom prst="rect">
            <a:avLst/>
          </a:prstGeom>
          <a:noFill/>
        </p:spPr>
        <p:txBody>
          <a:bodyPr wrap="square" rtlCol="0">
            <a:spAutoFit/>
          </a:bodyPr>
          <a:lstStyle/>
          <a:p>
            <a:pPr>
              <a:spcAft>
                <a:spcPts val="300"/>
              </a:spcAft>
            </a:pPr>
            <a:r>
              <a:rPr lang="en-US" sz="2000" b="1" u="sng" dirty="0" smtClean="0">
                <a:latin typeface="Arial" pitchFamily="34" charset="0"/>
                <a:cs typeface="Arial" pitchFamily="34" charset="0"/>
              </a:rPr>
              <a:t>D</a:t>
            </a:r>
            <a:r>
              <a:rPr lang="en-US" sz="2000" b="1" dirty="0" smtClean="0">
                <a:latin typeface="Arial" pitchFamily="34" charset="0"/>
                <a:cs typeface="Arial" pitchFamily="34" charset="0"/>
              </a:rPr>
              <a:t>ata </a:t>
            </a:r>
            <a:r>
              <a:rPr lang="en-US" sz="2000" b="1" u="sng" dirty="0" smtClean="0">
                <a:latin typeface="Arial" pitchFamily="34" charset="0"/>
                <a:cs typeface="Arial" pitchFamily="34" charset="0"/>
              </a:rPr>
              <a:t>M</a:t>
            </a:r>
            <a:r>
              <a:rPr lang="en-US" sz="2000" b="1" dirty="0" smtClean="0">
                <a:latin typeface="Arial" pitchFamily="34" charset="0"/>
                <a:cs typeface="Arial" pitchFamily="34" charset="0"/>
              </a:rPr>
              <a:t>anipulation </a:t>
            </a:r>
            <a:r>
              <a:rPr lang="en-US" sz="2000" b="1" u="sng" dirty="0" smtClean="0">
                <a:latin typeface="Arial" pitchFamily="34" charset="0"/>
                <a:cs typeface="Arial" pitchFamily="34" charset="0"/>
              </a:rPr>
              <a:t>L</a:t>
            </a:r>
            <a:r>
              <a:rPr lang="en-US" sz="2000" b="1" dirty="0" smtClean="0">
                <a:latin typeface="Arial" pitchFamily="34" charset="0"/>
                <a:cs typeface="Arial" pitchFamily="34" charset="0"/>
              </a:rPr>
              <a:t>anguage (DML)</a:t>
            </a:r>
            <a:endParaRPr lang="en-US" sz="2000" b="1" u="sng" dirty="0" smtClean="0">
              <a:latin typeface="Arial" pitchFamily="34" charset="0"/>
              <a:cs typeface="Arial" pitchFamily="34" charset="0"/>
            </a:endParaRPr>
          </a:p>
          <a:p>
            <a:pPr>
              <a:spcAft>
                <a:spcPts val="300"/>
              </a:spcAft>
            </a:pPr>
            <a:endParaRPr lang="en-US" sz="2000" dirty="0" smtClean="0">
              <a:latin typeface="Arial" pitchFamily="34" charset="0"/>
              <a:cs typeface="Arial" pitchFamily="34" charset="0"/>
            </a:endParaRPr>
          </a:p>
          <a:p>
            <a:pPr indent="461963" algn="just">
              <a:spcAft>
                <a:spcPts val="300"/>
              </a:spcAft>
            </a:pPr>
            <a:r>
              <a:rPr lang="en-US" dirty="0" smtClean="0">
                <a:latin typeface="Arial" pitchFamily="34" charset="0"/>
                <a:cs typeface="Arial" pitchFamily="34" charset="0"/>
              </a:rPr>
              <a:t>A DML statement is executed when:</a:t>
            </a:r>
          </a:p>
          <a:p>
            <a:pPr marL="461963" indent="225425" algn="just">
              <a:spcAft>
                <a:spcPts val="300"/>
              </a:spcAft>
              <a:buFont typeface="Arial" pitchFamily="34" charset="0"/>
              <a:buChar char="•"/>
            </a:pPr>
            <a:r>
              <a:rPr lang="en-US" dirty="0" smtClean="0">
                <a:latin typeface="Arial" pitchFamily="34" charset="0"/>
                <a:cs typeface="Arial" pitchFamily="34" charset="0"/>
              </a:rPr>
              <a:t>A new record is added (</a:t>
            </a:r>
            <a:r>
              <a:rPr lang="en-US" dirty="0" smtClean="0">
                <a:solidFill>
                  <a:srgbClr val="0070C0"/>
                </a:solidFill>
                <a:latin typeface="Arial" pitchFamily="34" charset="0"/>
                <a:cs typeface="Arial" pitchFamily="34" charset="0"/>
              </a:rPr>
              <a:t>INSERT</a:t>
            </a:r>
            <a:r>
              <a:rPr lang="en-US" dirty="0" smtClean="0">
                <a:latin typeface="Arial" pitchFamily="34" charset="0"/>
                <a:cs typeface="Arial" pitchFamily="34" charset="0"/>
              </a:rPr>
              <a:t>)</a:t>
            </a:r>
          </a:p>
          <a:p>
            <a:pPr marL="461963" indent="225425" algn="just">
              <a:spcAft>
                <a:spcPts val="300"/>
              </a:spcAft>
              <a:buFont typeface="Arial" pitchFamily="34" charset="0"/>
              <a:buChar char="•"/>
            </a:pPr>
            <a:r>
              <a:rPr lang="en-US" dirty="0" smtClean="0">
                <a:latin typeface="Arial" pitchFamily="34" charset="0"/>
                <a:cs typeface="Arial" pitchFamily="34" charset="0"/>
              </a:rPr>
              <a:t>An existing record is modified(</a:t>
            </a:r>
            <a:r>
              <a:rPr lang="en-US" dirty="0" smtClean="0">
                <a:solidFill>
                  <a:srgbClr val="0070C0"/>
                </a:solidFill>
                <a:latin typeface="Arial" pitchFamily="34" charset="0"/>
                <a:cs typeface="Arial" pitchFamily="34" charset="0"/>
              </a:rPr>
              <a:t>UPDATE</a:t>
            </a:r>
            <a:r>
              <a:rPr lang="en-US" dirty="0" smtClean="0">
                <a:latin typeface="Arial" pitchFamily="34" charset="0"/>
                <a:cs typeface="Arial" pitchFamily="34" charset="0"/>
              </a:rPr>
              <a:t>)</a:t>
            </a:r>
          </a:p>
          <a:p>
            <a:pPr marL="461963" indent="225425" algn="just">
              <a:spcAft>
                <a:spcPts val="300"/>
              </a:spcAft>
              <a:buFont typeface="Arial" pitchFamily="34" charset="0"/>
              <a:buChar char="•"/>
            </a:pPr>
            <a:r>
              <a:rPr lang="en-US" dirty="0" smtClean="0">
                <a:latin typeface="Arial" pitchFamily="34" charset="0"/>
                <a:cs typeface="Arial" pitchFamily="34" charset="0"/>
              </a:rPr>
              <a:t>A record is deleted </a:t>
            </a:r>
            <a:r>
              <a:rPr lang="en-US" dirty="0" smtClean="0">
                <a:latin typeface="Arial" pitchFamily="34" charset="0"/>
                <a:cs typeface="Arial" pitchFamily="34" charset="0"/>
              </a:rPr>
              <a:t>(</a:t>
            </a:r>
            <a:r>
              <a:rPr lang="en-US" dirty="0" smtClean="0">
                <a:solidFill>
                  <a:srgbClr val="0070C0"/>
                </a:solidFill>
                <a:latin typeface="Arial" pitchFamily="34" charset="0"/>
                <a:cs typeface="Arial" pitchFamily="34" charset="0"/>
              </a:rPr>
              <a:t>DELETE</a:t>
            </a:r>
            <a:r>
              <a:rPr lang="en-US" dirty="0" smtClean="0">
                <a:latin typeface="Arial" pitchFamily="34" charset="0"/>
                <a:cs typeface="Arial" pitchFamily="34" charset="0"/>
              </a:rPr>
              <a:t>)</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endParaRPr lang="en-US" dirty="0" smtClean="0"/>
          </a:p>
          <a:p>
            <a:endParaRPr lang="en-US" dirty="0"/>
          </a:p>
        </p:txBody>
      </p:sp>
      <p:sp>
        <p:nvSpPr>
          <p:cNvPr id="3" name="Title 1"/>
          <p:cNvSpPr>
            <a:spLocks noGrp="1"/>
          </p:cNvSpPr>
          <p:nvPr>
            <p:ph type="title"/>
          </p:nvPr>
        </p:nvSpPr>
        <p:spPr>
          <a:xfrm>
            <a:off x="881742" y="766826"/>
            <a:ext cx="6250578" cy="593092"/>
          </a:xfrm>
        </p:spPr>
        <p:txBody>
          <a:bodyPr/>
          <a:lstStyle/>
          <a:p>
            <a:r>
              <a:rPr lang="en-US" b="0" dirty="0" smtClean="0"/>
              <a:t>DML – Data Manipulation Language</a:t>
            </a:r>
            <a:endParaRPr lang="en-US" dirty="0"/>
          </a:p>
        </p:txBody>
      </p:sp>
      <p:sp>
        <p:nvSpPr>
          <p:cNvPr id="8" name="Rectangle 7"/>
          <p:cNvSpPr/>
          <p:nvPr/>
        </p:nvSpPr>
        <p:spPr>
          <a:xfrm>
            <a:off x="706581" y="1701801"/>
            <a:ext cx="7718281" cy="3139321"/>
          </a:xfrm>
          <a:prstGeom prst="rect">
            <a:avLst/>
          </a:prstGeom>
        </p:spPr>
        <p:txBody>
          <a:bodyPr wrap="square">
            <a:spAutoFit/>
          </a:bodyPr>
          <a:lstStyle/>
          <a:p>
            <a:r>
              <a:rPr lang="en-US" dirty="0" smtClean="0"/>
              <a:t>The </a:t>
            </a:r>
            <a:r>
              <a:rPr lang="en-US" b="1" dirty="0" smtClean="0"/>
              <a:t>INSERT</a:t>
            </a:r>
            <a:r>
              <a:rPr lang="en-US" dirty="0" smtClean="0"/>
              <a:t> </a:t>
            </a:r>
            <a:r>
              <a:rPr lang="en-US" dirty="0" smtClean="0"/>
              <a:t>statement </a:t>
            </a:r>
            <a:r>
              <a:rPr lang="en-US" dirty="0" smtClean="0"/>
              <a:t>is used to insert new records in a table.</a:t>
            </a:r>
          </a:p>
          <a:p>
            <a:endParaRPr lang="en-US" dirty="0" smtClean="0"/>
          </a:p>
          <a:p>
            <a:r>
              <a:rPr lang="en-US" dirty="0" smtClean="0"/>
              <a:t>SQL INSERT INTO Syntax</a:t>
            </a:r>
          </a:p>
          <a:p>
            <a:endParaRPr lang="en-US" dirty="0" smtClean="0"/>
          </a:p>
          <a:p>
            <a:r>
              <a:rPr lang="en-US" dirty="0" smtClean="0"/>
              <a:t>Two ways of doing INSERT INTO:</a:t>
            </a:r>
            <a:endParaRPr lang="en-US" dirty="0" smtClean="0"/>
          </a:p>
          <a:p>
            <a:endParaRPr lang="en-US" dirty="0" smtClean="0"/>
          </a:p>
          <a:p>
            <a:r>
              <a:rPr lang="en-US" b="1" dirty="0" smtClean="0"/>
              <a:t>INSERT INTO </a:t>
            </a:r>
            <a:r>
              <a:rPr lang="en-US" b="1" dirty="0" err="1" smtClean="0"/>
              <a:t>table_name</a:t>
            </a:r>
            <a:endParaRPr lang="en-US" b="1" dirty="0" smtClean="0"/>
          </a:p>
          <a:p>
            <a:r>
              <a:rPr lang="en-US" b="1" dirty="0" smtClean="0"/>
              <a:t>VALUES (value1,value2,value3,...);</a:t>
            </a:r>
          </a:p>
          <a:p>
            <a:endParaRPr lang="en-US" b="1" dirty="0" smtClean="0"/>
          </a:p>
          <a:p>
            <a:r>
              <a:rPr lang="en-US" b="1" dirty="0" smtClean="0"/>
              <a:t>INSERT INTO </a:t>
            </a:r>
            <a:r>
              <a:rPr lang="en-US" b="1" dirty="0" err="1" smtClean="0"/>
              <a:t>table_name</a:t>
            </a:r>
            <a:r>
              <a:rPr lang="en-US" b="1" dirty="0" smtClean="0"/>
              <a:t> (column1,column2,column3,...)</a:t>
            </a:r>
          </a:p>
          <a:p>
            <a:r>
              <a:rPr lang="en-US" b="1" dirty="0" smtClean="0"/>
              <a:t>VALUES (value1,value2,value3,...);</a:t>
            </a:r>
            <a:endParaRPr lang="en-US" b="1" dirty="0"/>
          </a:p>
        </p:txBody>
      </p:sp>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537855"/>
            <a:ext cx="7718281" cy="4094596"/>
          </a:xfrm>
        </p:spPr>
        <p:txBody>
          <a:bodyPr>
            <a:normAutofit/>
          </a:bodyPr>
          <a:lstStyle/>
          <a:p>
            <a:endParaRPr lang="en-US" dirty="0" smtClean="0"/>
          </a:p>
          <a:p>
            <a:endParaRPr lang="en-US" dirty="0"/>
          </a:p>
        </p:txBody>
      </p:sp>
      <p:sp>
        <p:nvSpPr>
          <p:cNvPr id="3" name="Title 1"/>
          <p:cNvSpPr>
            <a:spLocks noGrp="1"/>
          </p:cNvSpPr>
          <p:nvPr>
            <p:ph type="title"/>
          </p:nvPr>
        </p:nvSpPr>
        <p:spPr>
          <a:xfrm>
            <a:off x="881742" y="766826"/>
            <a:ext cx="6250578" cy="593092"/>
          </a:xfrm>
        </p:spPr>
        <p:txBody>
          <a:bodyPr/>
          <a:lstStyle/>
          <a:p>
            <a:r>
              <a:rPr lang="en-US" b="0" dirty="0" smtClean="0"/>
              <a:t>DML – Data Manipulation Language</a:t>
            </a:r>
            <a:endParaRPr lang="en-US" dirty="0"/>
          </a:p>
        </p:txBody>
      </p:sp>
      <p:sp>
        <p:nvSpPr>
          <p:cNvPr id="5" name="Rectangle 4"/>
          <p:cNvSpPr/>
          <p:nvPr/>
        </p:nvSpPr>
        <p:spPr>
          <a:xfrm>
            <a:off x="706582" y="1537856"/>
            <a:ext cx="6151418" cy="3970318"/>
          </a:xfrm>
          <a:prstGeom prst="rect">
            <a:avLst/>
          </a:prstGeom>
        </p:spPr>
        <p:txBody>
          <a:bodyPr wrap="square">
            <a:spAutoFit/>
          </a:bodyPr>
          <a:lstStyle/>
          <a:p>
            <a:endParaRPr lang="en-US" dirty="0" smtClean="0"/>
          </a:p>
          <a:p>
            <a:r>
              <a:rPr lang="en-US" dirty="0" smtClean="0"/>
              <a:t>The </a:t>
            </a:r>
            <a:r>
              <a:rPr lang="en-US" b="1" dirty="0" smtClean="0"/>
              <a:t>UPDATE</a:t>
            </a:r>
            <a:r>
              <a:rPr lang="en-US" dirty="0" smtClean="0"/>
              <a:t> statement is used to update existing records in a table</a:t>
            </a:r>
            <a:r>
              <a:rPr lang="en-US" dirty="0" smtClean="0"/>
              <a:t>.</a:t>
            </a:r>
          </a:p>
          <a:p>
            <a:r>
              <a:rPr lang="en-US" dirty="0" smtClean="0"/>
              <a:t>SQL </a:t>
            </a:r>
            <a:r>
              <a:rPr lang="en-US" dirty="0" smtClean="0"/>
              <a:t>UPDATE </a:t>
            </a:r>
            <a:r>
              <a:rPr lang="en-US" dirty="0" smtClean="0"/>
              <a:t>Syntax</a:t>
            </a:r>
          </a:p>
          <a:p>
            <a:endParaRPr lang="en-US" dirty="0" smtClean="0"/>
          </a:p>
          <a:p>
            <a:r>
              <a:rPr lang="en-US" b="1" dirty="0" smtClean="0"/>
              <a:t>UPDATE </a:t>
            </a:r>
            <a:r>
              <a:rPr lang="en-US" b="1" i="1" dirty="0" err="1" smtClean="0"/>
              <a:t>table_name</a:t>
            </a:r>
            <a:r>
              <a:rPr lang="en-US" b="1" dirty="0" smtClean="0"/>
              <a:t/>
            </a:r>
            <a:br>
              <a:rPr lang="en-US" b="1" dirty="0" smtClean="0"/>
            </a:br>
            <a:r>
              <a:rPr lang="en-US" b="1" dirty="0" smtClean="0"/>
              <a:t>SET </a:t>
            </a:r>
            <a:r>
              <a:rPr lang="en-US" b="1" i="1" dirty="0" smtClean="0"/>
              <a:t>column1</a:t>
            </a:r>
            <a:r>
              <a:rPr lang="en-US" b="1" dirty="0" smtClean="0"/>
              <a:t>=</a:t>
            </a:r>
            <a:r>
              <a:rPr lang="en-US" b="1" i="1" dirty="0" smtClean="0"/>
              <a:t>value1</a:t>
            </a:r>
            <a:r>
              <a:rPr lang="en-US" b="1" dirty="0" smtClean="0"/>
              <a:t>,</a:t>
            </a:r>
            <a:r>
              <a:rPr lang="en-US" b="1" i="1" dirty="0" smtClean="0"/>
              <a:t>column2</a:t>
            </a:r>
            <a:r>
              <a:rPr lang="en-US" b="1" dirty="0" smtClean="0"/>
              <a:t>=</a:t>
            </a:r>
            <a:r>
              <a:rPr lang="en-US" b="1" i="1" dirty="0" smtClean="0"/>
              <a:t>value2</a:t>
            </a:r>
            <a:r>
              <a:rPr lang="en-US" b="1" dirty="0" smtClean="0"/>
              <a:t>,...</a:t>
            </a:r>
            <a:br>
              <a:rPr lang="en-US" b="1" dirty="0" smtClean="0"/>
            </a:br>
            <a:r>
              <a:rPr lang="en-US" b="1" dirty="0" smtClean="0"/>
              <a:t>WHERE </a:t>
            </a:r>
            <a:r>
              <a:rPr lang="en-US" b="1" i="1" dirty="0" err="1" smtClean="0"/>
              <a:t>some_column</a:t>
            </a:r>
            <a:r>
              <a:rPr lang="en-US" b="1" dirty="0" smtClean="0"/>
              <a:t>=</a:t>
            </a:r>
            <a:r>
              <a:rPr lang="en-US" b="1" i="1" dirty="0" err="1" smtClean="0"/>
              <a:t>some_value</a:t>
            </a:r>
            <a:r>
              <a:rPr lang="en-US" b="1" dirty="0" smtClean="0"/>
              <a:t>;</a:t>
            </a:r>
          </a:p>
          <a:p>
            <a:endParaRPr lang="en-US" b="1" dirty="0" smtClean="0"/>
          </a:p>
          <a:p>
            <a:r>
              <a:rPr lang="en-US" dirty="0" smtClean="0"/>
              <a:t>The </a:t>
            </a:r>
            <a:r>
              <a:rPr lang="en-US" b="1" dirty="0" smtClean="0"/>
              <a:t>DELETE</a:t>
            </a:r>
            <a:r>
              <a:rPr lang="en-US" dirty="0" smtClean="0"/>
              <a:t> statement is used to delete rows in a table.</a:t>
            </a:r>
          </a:p>
          <a:p>
            <a:r>
              <a:rPr lang="en-US" dirty="0" smtClean="0"/>
              <a:t>SQL DELETE </a:t>
            </a:r>
            <a:r>
              <a:rPr lang="en-US" dirty="0" smtClean="0"/>
              <a:t>Syntax</a:t>
            </a:r>
          </a:p>
          <a:p>
            <a:endParaRPr lang="en-US" dirty="0" smtClean="0"/>
          </a:p>
          <a:p>
            <a:r>
              <a:rPr lang="en-US" b="1" dirty="0" smtClean="0"/>
              <a:t>DELETE FROM </a:t>
            </a:r>
            <a:r>
              <a:rPr lang="en-US" b="1" i="1" dirty="0" err="1" smtClean="0"/>
              <a:t>table_name</a:t>
            </a:r>
            <a:r>
              <a:rPr lang="en-US" b="1" dirty="0" smtClean="0"/>
              <a:t/>
            </a:r>
            <a:br>
              <a:rPr lang="en-US" b="1" dirty="0" smtClean="0"/>
            </a:br>
            <a:r>
              <a:rPr lang="en-US" b="1" dirty="0" smtClean="0"/>
              <a:t>WHERE </a:t>
            </a:r>
            <a:r>
              <a:rPr lang="en-US" b="1" i="1" dirty="0" err="1" smtClean="0"/>
              <a:t>some_column</a:t>
            </a:r>
            <a:r>
              <a:rPr lang="en-US" b="1" dirty="0" smtClean="0"/>
              <a:t>=</a:t>
            </a:r>
            <a:r>
              <a:rPr lang="en-US" b="1" i="1" dirty="0" err="1" smtClean="0"/>
              <a:t>some_value</a:t>
            </a:r>
            <a:r>
              <a:rPr lang="en-US" b="1" dirty="0" smtClean="0"/>
              <a:t>;</a:t>
            </a:r>
            <a:endParaRPr lang="en-US" dirty="0"/>
          </a:p>
        </p:txBody>
      </p:sp>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Data </a:t>
            </a:r>
            <a:r>
              <a:rPr lang="en-US" dirty="0" smtClean="0"/>
              <a:t>QUERY (SELECT Clause)</a:t>
            </a:r>
          </a:p>
        </p:txBody>
      </p:sp>
      <p:sp>
        <p:nvSpPr>
          <p:cNvPr id="3" name="Text Placeholder 2"/>
          <p:cNvSpPr>
            <a:spLocks noGrp="1"/>
          </p:cNvSpPr>
          <p:nvPr>
            <p:ph type="body" idx="1"/>
          </p:nvPr>
        </p:nvSpPr>
        <p:spPr/>
        <p:txBody>
          <a:bodyPr/>
          <a:lstStyle/>
          <a:p>
            <a:r>
              <a:rPr lang="ro-RO" dirty="0" smtClean="0"/>
              <a:t>3</a:t>
            </a:r>
            <a:endParaRPr lang="en-US" dirty="0"/>
          </a:p>
        </p:txBody>
      </p:sp>
    </p:spTree>
    <p:extLst>
      <p:ext uri="{BB962C8B-B14F-4D97-AF65-F5344CB8AC3E}">
        <p14:creationId xmlns:p14="http://schemas.microsoft.com/office/powerpoint/2010/main" xmlns="" val="2324196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pPr indent="227013">
              <a:spcAft>
                <a:spcPts val="300"/>
              </a:spcAft>
            </a:pPr>
            <a:r>
              <a:rPr lang="en-US" b="1" dirty="0" smtClean="0">
                <a:latin typeface="Arial" pitchFamily="34" charset="0"/>
                <a:cs typeface="Arial" pitchFamily="34" charset="0"/>
              </a:rPr>
              <a:t>Projection</a:t>
            </a:r>
            <a:r>
              <a:rPr lang="en-US" dirty="0" smtClean="0">
                <a:latin typeface="Arial" pitchFamily="34" charset="0"/>
                <a:cs typeface="Arial" pitchFamily="34" charset="0"/>
              </a:rPr>
              <a:t>: Capability of choosing the </a:t>
            </a:r>
          </a:p>
          <a:p>
            <a:pPr indent="227013">
              <a:spcAft>
                <a:spcPts val="300"/>
              </a:spcAft>
            </a:pPr>
            <a:r>
              <a:rPr lang="en-US" dirty="0" smtClean="0">
                <a:latin typeface="Arial" pitchFamily="34" charset="0"/>
                <a:cs typeface="Arial" pitchFamily="34" charset="0"/>
              </a:rPr>
              <a:t>columns from a table that will be </a:t>
            </a:r>
          </a:p>
          <a:p>
            <a:pPr indent="227013">
              <a:spcAft>
                <a:spcPts val="300"/>
              </a:spcAft>
            </a:pPr>
            <a:r>
              <a:rPr lang="en-US" dirty="0" smtClean="0">
                <a:latin typeface="Arial" pitchFamily="34" charset="0"/>
                <a:cs typeface="Arial" pitchFamily="34" charset="0"/>
              </a:rPr>
              <a:t>retrieved by the syntax SELECT SQL.</a:t>
            </a:r>
            <a:endParaRPr lang="en-US" dirty="0" smtClean="0">
              <a:latin typeface="Arial" pitchFamily="34" charset="0"/>
              <a:cs typeface="Arial" pitchFamily="34" charset="0"/>
            </a:endParaRPr>
          </a:p>
          <a:p>
            <a:pPr indent="227013">
              <a:spcAft>
                <a:spcPts val="300"/>
              </a:spcAft>
            </a:pPr>
            <a:r>
              <a:rPr lang="en-US" b="1" dirty="0" smtClean="0">
                <a:latin typeface="Arial" pitchFamily="34" charset="0"/>
                <a:cs typeface="Arial" pitchFamily="34" charset="0"/>
              </a:rPr>
              <a:t>Selection</a:t>
            </a:r>
            <a:r>
              <a:rPr lang="en-US" dirty="0" smtClean="0">
                <a:latin typeface="Arial" pitchFamily="34" charset="0"/>
                <a:cs typeface="Arial" pitchFamily="34" charset="0"/>
              </a:rPr>
              <a:t>: Capability of choosing the </a:t>
            </a:r>
          </a:p>
          <a:p>
            <a:pPr indent="227013">
              <a:spcAft>
                <a:spcPts val="300"/>
              </a:spcAft>
            </a:pPr>
            <a:r>
              <a:rPr lang="en-US" dirty="0" smtClean="0">
                <a:latin typeface="Arial" pitchFamily="34" charset="0"/>
                <a:cs typeface="Arial" pitchFamily="34" charset="0"/>
              </a:rPr>
              <a:t>rows that will be retrieved from a query. </a:t>
            </a:r>
            <a:endParaRPr lang="en-US" dirty="0" smtClean="0">
              <a:latin typeface="Arial" pitchFamily="34" charset="0"/>
              <a:cs typeface="Arial" pitchFamily="34" charset="0"/>
            </a:endParaRPr>
          </a:p>
          <a:p>
            <a:pPr indent="227013">
              <a:spcAft>
                <a:spcPts val="300"/>
              </a:spcAft>
            </a:pPr>
            <a:r>
              <a:rPr lang="en-US" b="1" dirty="0" smtClean="0">
                <a:latin typeface="Arial" pitchFamily="34" charset="0"/>
                <a:cs typeface="Arial" pitchFamily="34" charset="0"/>
              </a:rPr>
              <a:t>Join</a:t>
            </a:r>
            <a:r>
              <a:rPr lang="en-US" dirty="0" smtClean="0">
                <a:latin typeface="Arial" pitchFamily="34" charset="0"/>
                <a:cs typeface="Arial" pitchFamily="34" charset="0"/>
              </a:rPr>
              <a:t>: Capability of combining data</a:t>
            </a:r>
          </a:p>
          <a:p>
            <a:pPr indent="227013">
              <a:spcAft>
                <a:spcPts val="300"/>
              </a:spcAft>
            </a:pPr>
            <a:r>
              <a:rPr lang="en-US" dirty="0" smtClean="0">
                <a:latin typeface="Arial" pitchFamily="34" charset="0"/>
                <a:cs typeface="Arial" pitchFamily="34" charset="0"/>
              </a:rPr>
              <a:t> from many tables by creating </a:t>
            </a:r>
          </a:p>
          <a:p>
            <a:pPr indent="227013">
              <a:spcAft>
                <a:spcPts val="300"/>
              </a:spcAft>
            </a:pPr>
            <a:r>
              <a:rPr lang="en-US" dirty="0" smtClean="0">
                <a:latin typeface="Arial" pitchFamily="34" charset="0"/>
                <a:cs typeface="Arial" pitchFamily="34" charset="0"/>
              </a:rPr>
              <a:t>connections between the tables (JOIN). </a:t>
            </a:r>
            <a:endParaRPr lang="en-US" dirty="0" smtClean="0">
              <a:latin typeface="Arial" pitchFamily="34" charset="0"/>
              <a:cs typeface="Arial" pitchFamily="34" charset="0"/>
            </a:endParaRPr>
          </a:p>
          <a:p>
            <a:endParaRPr lang="en-US" dirty="0" smtClean="0"/>
          </a:p>
          <a:p>
            <a:endParaRPr lang="ro-RO" dirty="0" smtClean="0"/>
          </a:p>
        </p:txBody>
      </p:sp>
      <p:sp>
        <p:nvSpPr>
          <p:cNvPr id="4" name="Title 1"/>
          <p:cNvSpPr>
            <a:spLocks noGrp="1"/>
          </p:cNvSpPr>
          <p:nvPr>
            <p:ph type="title"/>
          </p:nvPr>
        </p:nvSpPr>
        <p:spPr>
          <a:xfrm>
            <a:off x="881742" y="766826"/>
            <a:ext cx="6250578" cy="593092"/>
          </a:xfrm>
        </p:spPr>
        <p:txBody>
          <a:bodyPr/>
          <a:lstStyle/>
          <a:p>
            <a:r>
              <a:rPr lang="en-US" b="0" dirty="0" smtClean="0"/>
              <a:t>SELECT Clause</a:t>
            </a:r>
            <a:endParaRPr lang="en-US" dirty="0"/>
          </a:p>
        </p:txBody>
      </p:sp>
      <p:pic>
        <p:nvPicPr>
          <p:cNvPr id="6" name="Picture 9"/>
          <p:cNvPicPr>
            <a:picLocks noChangeAspect="1" noChangeArrowheads="1"/>
          </p:cNvPicPr>
          <p:nvPr/>
        </p:nvPicPr>
        <p:blipFill>
          <a:blip r:embed="rId2" cstate="print"/>
          <a:srcRect/>
          <a:stretch>
            <a:fillRect/>
          </a:stretch>
        </p:blipFill>
        <p:spPr bwMode="auto">
          <a:xfrm>
            <a:off x="4936766" y="1851430"/>
            <a:ext cx="3589577" cy="3013363"/>
          </a:xfrm>
          <a:prstGeom prst="rect">
            <a:avLst/>
          </a:prstGeom>
          <a:noFill/>
          <a:ln w="9525">
            <a:noFill/>
            <a:miter lim="800000"/>
            <a:headEnd/>
            <a:tailEnd/>
          </a:ln>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r>
              <a:rPr lang="en-US" dirty="0" smtClean="0"/>
              <a:t>The SELECT statement is used to select data from a database</a:t>
            </a:r>
            <a:r>
              <a:rPr lang="en-US" dirty="0" smtClean="0"/>
              <a:t>.</a:t>
            </a:r>
          </a:p>
          <a:p>
            <a:endParaRPr lang="en-US" dirty="0" smtClean="0"/>
          </a:p>
          <a:p>
            <a:r>
              <a:rPr lang="en-US" dirty="0" smtClean="0"/>
              <a:t>The result is stored in a result table, called the result-set.</a:t>
            </a:r>
          </a:p>
          <a:p>
            <a:r>
              <a:rPr lang="en-US" dirty="0" smtClean="0"/>
              <a:t>SQL SELECT </a:t>
            </a:r>
            <a:r>
              <a:rPr lang="en-US" dirty="0" smtClean="0"/>
              <a:t>Syntax</a:t>
            </a:r>
          </a:p>
          <a:p>
            <a:endParaRPr lang="en-US" dirty="0" smtClean="0"/>
          </a:p>
          <a:p>
            <a:r>
              <a:rPr lang="en-US" dirty="0" smtClean="0"/>
              <a:t>--retrieves specific columns from the table</a:t>
            </a:r>
          </a:p>
          <a:p>
            <a:r>
              <a:rPr lang="en-US" dirty="0" smtClean="0"/>
              <a:t>SELECT </a:t>
            </a:r>
            <a:r>
              <a:rPr lang="en-US" i="1" dirty="0" smtClean="0"/>
              <a:t>column_name1</a:t>
            </a:r>
            <a:r>
              <a:rPr lang="en-US" dirty="0" smtClean="0"/>
              <a:t>, </a:t>
            </a:r>
            <a:r>
              <a:rPr lang="en-US" i="1" dirty="0" smtClean="0"/>
              <a:t>column_name2</a:t>
            </a:r>
            <a:endParaRPr lang="en-US" i="1" dirty="0" smtClean="0"/>
          </a:p>
          <a:p>
            <a:r>
              <a:rPr lang="en-US" dirty="0" smtClean="0"/>
              <a:t>FROM</a:t>
            </a:r>
            <a:r>
              <a:rPr lang="en-US" dirty="0" smtClean="0"/>
              <a:t> </a:t>
            </a:r>
            <a:r>
              <a:rPr lang="en-US" i="1" dirty="0" err="1" smtClean="0"/>
              <a:t>table_name</a:t>
            </a:r>
            <a:r>
              <a:rPr lang="en-US" dirty="0" smtClean="0"/>
              <a:t>;</a:t>
            </a:r>
          </a:p>
          <a:p>
            <a:endParaRPr lang="en-US" dirty="0" smtClean="0"/>
          </a:p>
          <a:p>
            <a:r>
              <a:rPr lang="en-US" dirty="0" smtClean="0"/>
              <a:t>And</a:t>
            </a:r>
          </a:p>
          <a:p>
            <a:endParaRPr lang="en-US" dirty="0" smtClean="0"/>
          </a:p>
          <a:p>
            <a:r>
              <a:rPr lang="en-US" dirty="0" smtClean="0"/>
              <a:t>SELECT * FROM </a:t>
            </a:r>
            <a:r>
              <a:rPr lang="en-US" i="1" dirty="0" err="1" smtClean="0"/>
              <a:t>table_name</a:t>
            </a:r>
            <a:r>
              <a:rPr lang="en-US" dirty="0" smtClean="0"/>
              <a:t>;</a:t>
            </a:r>
          </a:p>
          <a:p>
            <a:endParaRPr lang="ro-RO" dirty="0" smtClean="0"/>
          </a:p>
        </p:txBody>
      </p:sp>
      <p:sp>
        <p:nvSpPr>
          <p:cNvPr id="4" name="Title 1"/>
          <p:cNvSpPr>
            <a:spLocks noGrp="1"/>
          </p:cNvSpPr>
          <p:nvPr>
            <p:ph type="title"/>
          </p:nvPr>
        </p:nvSpPr>
        <p:spPr>
          <a:xfrm>
            <a:off x="881742" y="766826"/>
            <a:ext cx="6250578" cy="593092"/>
          </a:xfrm>
        </p:spPr>
        <p:txBody>
          <a:bodyPr/>
          <a:lstStyle/>
          <a:p>
            <a:r>
              <a:rPr lang="en-US" b="0" dirty="0" smtClean="0"/>
              <a:t>SELECT Clause</a:t>
            </a:r>
            <a:endParaRPr lang="en-US" dirty="0"/>
          </a:p>
        </p:txBody>
      </p:sp>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Constraints</a:t>
            </a:r>
            <a:endParaRPr lang="en-US" dirty="0" smtClean="0"/>
          </a:p>
        </p:txBody>
      </p:sp>
      <p:sp>
        <p:nvSpPr>
          <p:cNvPr id="3" name="Text Placeholder 2"/>
          <p:cNvSpPr>
            <a:spLocks noGrp="1"/>
          </p:cNvSpPr>
          <p:nvPr>
            <p:ph type="body" idx="1"/>
          </p:nvPr>
        </p:nvSpPr>
        <p:spPr/>
        <p:txBody>
          <a:bodyPr/>
          <a:lstStyle/>
          <a:p>
            <a:r>
              <a:rPr lang="en-US" dirty="0" smtClean="0"/>
              <a:t>4</a:t>
            </a:r>
            <a:endParaRPr lang="en-US" dirty="0"/>
          </a:p>
        </p:txBody>
      </p:sp>
    </p:spTree>
    <p:extLst>
      <p:ext uri="{BB962C8B-B14F-4D97-AF65-F5344CB8AC3E}">
        <p14:creationId xmlns:p14="http://schemas.microsoft.com/office/powerpoint/2010/main" xmlns="" val="1754082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4" y="766826"/>
            <a:ext cx="2152402" cy="593092"/>
          </a:xfrm>
        </p:spPr>
        <p:txBody>
          <a:bodyPr/>
          <a:lstStyle/>
          <a:p>
            <a:r>
              <a:rPr lang="en-US" b="0" dirty="0" smtClean="0"/>
              <a:t>Constraints</a:t>
            </a:r>
            <a:endParaRPr lang="en-US" dirty="0"/>
          </a:p>
        </p:txBody>
      </p:sp>
      <p:sp>
        <p:nvSpPr>
          <p:cNvPr id="4" name="Rectangle 3"/>
          <p:cNvSpPr/>
          <p:nvPr/>
        </p:nvSpPr>
        <p:spPr>
          <a:xfrm>
            <a:off x="723207" y="1637606"/>
            <a:ext cx="7805651" cy="3139321"/>
          </a:xfrm>
          <a:prstGeom prst="rect">
            <a:avLst/>
          </a:prstGeom>
        </p:spPr>
        <p:txBody>
          <a:bodyPr wrap="square">
            <a:spAutoFit/>
          </a:bodyPr>
          <a:lstStyle/>
          <a:p>
            <a:endParaRPr lang="en-US" dirty="0" smtClean="0"/>
          </a:p>
          <a:p>
            <a:r>
              <a:rPr lang="en-US" dirty="0" smtClean="0"/>
              <a:t>SQL </a:t>
            </a:r>
            <a:r>
              <a:rPr lang="en-US" dirty="0" smtClean="0"/>
              <a:t>constraints are used to specify rules for the data in a table.</a:t>
            </a:r>
          </a:p>
          <a:p>
            <a:endParaRPr lang="en-US" dirty="0" smtClean="0"/>
          </a:p>
          <a:p>
            <a:r>
              <a:rPr lang="en-US" dirty="0" smtClean="0"/>
              <a:t>If </a:t>
            </a:r>
            <a:r>
              <a:rPr lang="en-US" dirty="0" smtClean="0"/>
              <a:t>there is any violation between the constraint and the data action, the action is aborted by the constraint</a:t>
            </a:r>
            <a:r>
              <a:rPr lang="en-US" dirty="0" smtClean="0"/>
              <a:t>.</a:t>
            </a:r>
          </a:p>
          <a:p>
            <a:endParaRPr lang="en-US" dirty="0" smtClean="0"/>
          </a:p>
          <a:p>
            <a:r>
              <a:rPr lang="en-US" dirty="0" smtClean="0"/>
              <a:t>Constraints can be specified when the table is created (inside the CREATE TABLE statement) or after the table is created (inside the ALTER TABLE statement).</a:t>
            </a:r>
          </a:p>
          <a:p>
            <a:r>
              <a:rPr lang="en-US" dirty="0" smtClean="0"/>
              <a:t/>
            </a:r>
            <a:br>
              <a:rPr lang="en-US" dirty="0" smtClean="0"/>
            </a:br>
            <a:endParaRPr lang="en-US" dirty="0"/>
          </a:p>
        </p:txBody>
      </p:sp>
    </p:spTree>
    <p:extLst>
      <p:ext uri="{BB962C8B-B14F-4D97-AF65-F5344CB8AC3E}">
        <p14:creationId xmlns:p14="http://schemas.microsoft.com/office/powerpoint/2010/main" xmlns="" val="2950294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fontScale="92500" lnSpcReduction="20000"/>
          </a:bodyPr>
          <a:lstStyle/>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r>
              <a:rPr lang="en-US" sz="2400" dirty="0" smtClean="0"/>
              <a:t>Introduction</a:t>
            </a:r>
          </a:p>
          <a:p>
            <a:pPr marL="285750" indent="-285750">
              <a:buFont typeface="Arial" pitchFamily="34" charset="0"/>
              <a:buChar char="•"/>
            </a:pPr>
            <a:r>
              <a:rPr lang="en-US" sz="2400" dirty="0" smtClean="0"/>
              <a:t>DDL vs. DML</a:t>
            </a:r>
            <a:endParaRPr lang="en-US" sz="2400" dirty="0" smtClean="0"/>
          </a:p>
          <a:p>
            <a:pPr marL="285750" indent="-285750">
              <a:buFont typeface="Arial" pitchFamily="34" charset="0"/>
              <a:buChar char="•"/>
            </a:pPr>
            <a:r>
              <a:rPr lang="en-US" sz="2400" dirty="0" smtClean="0"/>
              <a:t>Data QUERY (SELECT Clause)</a:t>
            </a:r>
          </a:p>
          <a:p>
            <a:pPr marL="285750" indent="-285750">
              <a:buFont typeface="Arial" pitchFamily="34" charset="0"/>
              <a:buChar char="•"/>
            </a:pPr>
            <a:r>
              <a:rPr lang="en-US" sz="2400" dirty="0" smtClean="0"/>
              <a:t>Constraints</a:t>
            </a:r>
            <a:endParaRPr lang="en-US" sz="2400" dirty="0" smtClean="0"/>
          </a:p>
          <a:p>
            <a:pPr marL="285750" indent="-285750">
              <a:buFont typeface="Arial" pitchFamily="34" charset="0"/>
              <a:buChar char="•"/>
            </a:pPr>
            <a:r>
              <a:rPr lang="en-US" sz="2400" dirty="0" smtClean="0"/>
              <a:t>Data Filtering &amp; Ordering (WHERE, ORDER BY)</a:t>
            </a:r>
          </a:p>
          <a:p>
            <a:pPr marL="285750" indent="-285750">
              <a:buFont typeface="Arial" pitchFamily="34" charset="0"/>
              <a:buChar char="•"/>
            </a:pPr>
            <a:r>
              <a:rPr lang="en-US" sz="2400" dirty="0" smtClean="0"/>
              <a:t>Retrieving data from multiple tables</a:t>
            </a:r>
            <a:endParaRPr lang="en-US" sz="2400" dirty="0" smtClean="0"/>
          </a:p>
          <a:p>
            <a:pPr marL="285750" indent="-285750">
              <a:buFont typeface="Arial" pitchFamily="34" charset="0"/>
              <a:buChar char="•"/>
            </a:pPr>
            <a:r>
              <a:rPr lang="en-US" sz="2400" dirty="0" smtClean="0"/>
              <a:t>Views</a:t>
            </a:r>
          </a:p>
          <a:p>
            <a:pPr marL="285750" indent="-285750">
              <a:buFont typeface="Arial" pitchFamily="34" charset="0"/>
              <a:buChar char="•"/>
            </a:pPr>
            <a:r>
              <a:rPr lang="en-US" sz="2400" dirty="0" smtClean="0"/>
              <a:t>Single row &amp; group functions</a:t>
            </a:r>
            <a:endParaRPr lang="en-US" sz="2400" dirty="0" smtClean="0"/>
          </a:p>
          <a:p>
            <a:pPr marL="285750" indent="-285750">
              <a:buFont typeface="Arial" pitchFamily="34" charset="0"/>
              <a:buChar char="•"/>
            </a:pPr>
            <a:r>
              <a:rPr lang="en-US" sz="2400" dirty="0" smtClean="0"/>
              <a:t>Generating DB structure using </a:t>
            </a:r>
            <a:r>
              <a:rPr lang="en-US" sz="2400" dirty="0" err="1" smtClean="0"/>
              <a:t>Liquibase</a:t>
            </a:r>
            <a:endParaRPr lang="en-US" sz="2400" dirty="0" smtClean="0"/>
          </a:p>
          <a:p>
            <a:pPr marL="285750" indent="-285750">
              <a:buFont typeface="Arial" pitchFamily="34" charset="0"/>
              <a:buChar char="•"/>
            </a:pPr>
            <a:endParaRPr lang="en-US" sz="24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p:txBody>
      </p:sp>
      <p:sp>
        <p:nvSpPr>
          <p:cNvPr id="3" name="Title 1"/>
          <p:cNvSpPr>
            <a:spLocks noGrp="1"/>
          </p:cNvSpPr>
          <p:nvPr>
            <p:ph type="title"/>
          </p:nvPr>
        </p:nvSpPr>
        <p:spPr>
          <a:xfrm>
            <a:off x="706583" y="631766"/>
            <a:ext cx="2028304" cy="964277"/>
          </a:xfrm>
        </p:spPr>
        <p:txBody>
          <a:bodyPr/>
          <a:lstStyle/>
          <a:p>
            <a:pPr algn="ctr"/>
            <a:r>
              <a:rPr lang="en-US" dirty="0" smtClean="0"/>
              <a:t>Topics</a:t>
            </a:r>
            <a:endParaRPr lang="en-US" dirty="0"/>
          </a:p>
        </p:txBody>
      </p:sp>
    </p:spTree>
    <p:extLst>
      <p:ext uri="{BB962C8B-B14F-4D97-AF65-F5344CB8AC3E}">
        <p14:creationId xmlns:p14="http://schemas.microsoft.com/office/powerpoint/2010/main" xmlns="" val="143566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5" y="766826"/>
            <a:ext cx="2218902" cy="593092"/>
          </a:xfrm>
        </p:spPr>
        <p:txBody>
          <a:bodyPr/>
          <a:lstStyle/>
          <a:p>
            <a:r>
              <a:rPr lang="en-US" b="0" dirty="0" smtClean="0"/>
              <a:t>Constraints</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662475" y="1862052"/>
            <a:ext cx="6652725" cy="2300374"/>
          </a:xfrm>
          <a:prstGeom prst="rect">
            <a:avLst/>
          </a:prstGeom>
          <a:noFill/>
          <a:ln w="9525">
            <a:noFill/>
            <a:miter lim="800000"/>
            <a:headEnd/>
            <a:tailEnd/>
          </a:ln>
        </p:spPr>
      </p:pic>
    </p:spTree>
    <p:extLst>
      <p:ext uri="{BB962C8B-B14F-4D97-AF65-F5344CB8AC3E}">
        <p14:creationId xmlns:p14="http://schemas.microsoft.com/office/powerpoint/2010/main" xmlns="" val="2950294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Data </a:t>
            </a:r>
            <a:r>
              <a:rPr lang="en-US" dirty="0" smtClean="0"/>
              <a:t>Filtering &amp; Ordering (WHERE, ORDER BY)</a:t>
            </a:r>
          </a:p>
        </p:txBody>
      </p:sp>
      <p:sp>
        <p:nvSpPr>
          <p:cNvPr id="3" name="Text Placeholder 2"/>
          <p:cNvSpPr>
            <a:spLocks noGrp="1"/>
          </p:cNvSpPr>
          <p:nvPr>
            <p:ph type="body" idx="1"/>
          </p:nvPr>
        </p:nvSpPr>
        <p:spPr/>
        <p:txBody>
          <a:bodyPr/>
          <a:lstStyle/>
          <a:p>
            <a:r>
              <a:rPr lang="en-US" dirty="0" smtClean="0"/>
              <a:t>5</a:t>
            </a:r>
            <a:endParaRPr lang="en-US" dirty="0"/>
          </a:p>
        </p:txBody>
      </p:sp>
    </p:spTree>
    <p:extLst>
      <p:ext uri="{BB962C8B-B14F-4D97-AF65-F5344CB8AC3E}">
        <p14:creationId xmlns:p14="http://schemas.microsoft.com/office/powerpoint/2010/main" xmlns="" val="330725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766826"/>
            <a:ext cx="5610497" cy="593092"/>
          </a:xfrm>
        </p:spPr>
        <p:txBody>
          <a:bodyPr/>
          <a:lstStyle/>
          <a:p>
            <a:r>
              <a:rPr lang="en-US" b="0" dirty="0" smtClean="0"/>
              <a:t>WHERE Clause</a:t>
            </a:r>
            <a:endParaRPr lang="en-US" dirty="0"/>
          </a:p>
        </p:txBody>
      </p:sp>
      <p:sp>
        <p:nvSpPr>
          <p:cNvPr id="4" name="Rectangle 3"/>
          <p:cNvSpPr/>
          <p:nvPr/>
        </p:nvSpPr>
        <p:spPr>
          <a:xfrm>
            <a:off x="714895" y="2144684"/>
            <a:ext cx="7805650" cy="2308324"/>
          </a:xfrm>
          <a:prstGeom prst="rect">
            <a:avLst/>
          </a:prstGeom>
        </p:spPr>
        <p:txBody>
          <a:bodyPr wrap="square">
            <a:spAutoFit/>
          </a:bodyPr>
          <a:lstStyle/>
          <a:p>
            <a:r>
              <a:rPr lang="en-US" dirty="0" smtClean="0"/>
              <a:t>The </a:t>
            </a:r>
            <a:r>
              <a:rPr lang="en-US" dirty="0" smtClean="0"/>
              <a:t>WHERE clause is used to extract only those records that fulfill a specified criterion</a:t>
            </a:r>
            <a:r>
              <a:rPr lang="en-US" dirty="0" smtClean="0"/>
              <a:t>.</a:t>
            </a:r>
          </a:p>
          <a:p>
            <a:endParaRPr lang="en-US" dirty="0" smtClean="0"/>
          </a:p>
          <a:p>
            <a:r>
              <a:rPr lang="en-US" dirty="0" smtClean="0"/>
              <a:t>SQL WHERE </a:t>
            </a:r>
            <a:r>
              <a:rPr lang="en-US" dirty="0" smtClean="0"/>
              <a:t>Syntax</a:t>
            </a:r>
          </a:p>
          <a:p>
            <a:endParaRPr lang="en-US" dirty="0" smtClean="0"/>
          </a:p>
          <a:p>
            <a:r>
              <a:rPr lang="en-US" b="1" dirty="0" smtClean="0"/>
              <a:t>SELECT </a:t>
            </a:r>
            <a:r>
              <a:rPr lang="en-US" b="1" i="1" dirty="0" smtClean="0"/>
              <a:t>column_name1</a:t>
            </a:r>
            <a:r>
              <a:rPr lang="en-US" b="1" dirty="0" smtClean="0"/>
              <a:t>, </a:t>
            </a:r>
            <a:r>
              <a:rPr lang="en-US" b="1" i="1" dirty="0" smtClean="0"/>
              <a:t>column_name2</a:t>
            </a:r>
            <a:r>
              <a:rPr lang="en-US" b="1" dirty="0" smtClean="0"/>
              <a:t/>
            </a:r>
            <a:br>
              <a:rPr lang="en-US" b="1" dirty="0" smtClean="0"/>
            </a:br>
            <a:r>
              <a:rPr lang="en-US" b="1" dirty="0" smtClean="0"/>
              <a:t>FROM </a:t>
            </a:r>
            <a:r>
              <a:rPr lang="en-US" b="1" i="1" dirty="0" err="1" smtClean="0"/>
              <a:t>table_name</a:t>
            </a:r>
            <a:r>
              <a:rPr lang="en-US" b="1" dirty="0" smtClean="0"/>
              <a:t/>
            </a:r>
            <a:br>
              <a:rPr lang="en-US" b="1" dirty="0" smtClean="0"/>
            </a:br>
            <a:r>
              <a:rPr lang="en-US" b="1" dirty="0" smtClean="0"/>
              <a:t>WHERE </a:t>
            </a:r>
            <a:r>
              <a:rPr lang="en-US" b="1" i="1" dirty="0" smtClean="0"/>
              <a:t>column_name1 </a:t>
            </a:r>
            <a:r>
              <a:rPr lang="en-US" b="1" i="1" dirty="0" smtClean="0"/>
              <a:t>operator value</a:t>
            </a:r>
            <a:r>
              <a:rPr lang="en-US" b="1" dirty="0" smtClean="0"/>
              <a:t>;</a:t>
            </a:r>
            <a:endParaRPr lang="en-US" b="1" dirty="0"/>
          </a:p>
        </p:txBody>
      </p:sp>
    </p:spTree>
    <p:extLst>
      <p:ext uri="{BB962C8B-B14F-4D97-AF65-F5344CB8AC3E}">
        <p14:creationId xmlns:p14="http://schemas.microsoft.com/office/powerpoint/2010/main" xmlns="" val="2950294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766826"/>
            <a:ext cx="5610497" cy="593092"/>
          </a:xfrm>
        </p:spPr>
        <p:txBody>
          <a:bodyPr/>
          <a:lstStyle/>
          <a:p>
            <a:r>
              <a:rPr lang="en-US" b="0" dirty="0" smtClean="0"/>
              <a:t>WHERE Clause</a:t>
            </a:r>
            <a:endParaRPr lang="en-US" dirty="0"/>
          </a:p>
        </p:txBody>
      </p:sp>
      <p:pic>
        <p:nvPicPr>
          <p:cNvPr id="5122" name="Picture 2"/>
          <p:cNvPicPr>
            <a:picLocks noChangeAspect="1" noChangeArrowheads="1"/>
          </p:cNvPicPr>
          <p:nvPr/>
        </p:nvPicPr>
        <p:blipFill>
          <a:blip r:embed="rId2"/>
          <a:srcRect/>
          <a:stretch>
            <a:fillRect/>
          </a:stretch>
        </p:blipFill>
        <p:spPr bwMode="auto">
          <a:xfrm>
            <a:off x="628650" y="1581150"/>
            <a:ext cx="7886700" cy="3695700"/>
          </a:xfrm>
          <a:prstGeom prst="rect">
            <a:avLst/>
          </a:prstGeom>
          <a:noFill/>
          <a:ln w="9525">
            <a:noFill/>
            <a:miter lim="800000"/>
            <a:headEnd/>
            <a:tailEnd/>
          </a:ln>
        </p:spPr>
      </p:pic>
    </p:spTree>
    <p:extLst>
      <p:ext uri="{BB962C8B-B14F-4D97-AF65-F5344CB8AC3E}">
        <p14:creationId xmlns:p14="http://schemas.microsoft.com/office/powerpoint/2010/main" xmlns="" val="2950294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766826"/>
            <a:ext cx="2933799" cy="593092"/>
          </a:xfrm>
        </p:spPr>
        <p:txBody>
          <a:bodyPr/>
          <a:lstStyle/>
          <a:p>
            <a:r>
              <a:rPr lang="en-US" b="0" dirty="0" smtClean="0"/>
              <a:t>Order By Clause</a:t>
            </a:r>
            <a:endParaRPr lang="en-US" dirty="0"/>
          </a:p>
        </p:txBody>
      </p:sp>
      <p:sp>
        <p:nvSpPr>
          <p:cNvPr id="4" name="Rectangle 3"/>
          <p:cNvSpPr/>
          <p:nvPr/>
        </p:nvSpPr>
        <p:spPr>
          <a:xfrm>
            <a:off x="723207" y="1637606"/>
            <a:ext cx="7805651" cy="3693319"/>
          </a:xfrm>
          <a:prstGeom prst="rect">
            <a:avLst/>
          </a:prstGeom>
        </p:spPr>
        <p:txBody>
          <a:bodyPr wrap="square">
            <a:spAutoFit/>
          </a:bodyPr>
          <a:lstStyle/>
          <a:p>
            <a:r>
              <a:rPr lang="en-US" dirty="0" smtClean="0"/>
              <a:t>The </a:t>
            </a:r>
            <a:r>
              <a:rPr lang="en-US" b="1" dirty="0" smtClean="0"/>
              <a:t>ORDER BY </a:t>
            </a:r>
            <a:r>
              <a:rPr lang="en-US" dirty="0" smtClean="0"/>
              <a:t>keyword is used to sort the result-set by one or more columns</a:t>
            </a:r>
            <a:r>
              <a:rPr lang="en-US" dirty="0" smtClean="0"/>
              <a:t>.</a:t>
            </a:r>
          </a:p>
          <a:p>
            <a:endParaRPr lang="en-US" dirty="0" smtClean="0"/>
          </a:p>
          <a:p>
            <a:r>
              <a:rPr lang="en-US" dirty="0" smtClean="0"/>
              <a:t>The ORDER BY keyword sorts the records in ascending order by default. </a:t>
            </a:r>
            <a:endParaRPr lang="en-US" dirty="0" smtClean="0"/>
          </a:p>
          <a:p>
            <a:r>
              <a:rPr lang="en-US" dirty="0" smtClean="0"/>
              <a:t>To </a:t>
            </a:r>
            <a:r>
              <a:rPr lang="en-US" dirty="0" smtClean="0"/>
              <a:t>sort the records in a descending order, you can use the DESC keyword</a:t>
            </a:r>
            <a:r>
              <a:rPr lang="en-US" dirty="0" smtClean="0"/>
              <a:t>.</a:t>
            </a:r>
          </a:p>
          <a:p>
            <a:endParaRPr lang="en-US" dirty="0" smtClean="0"/>
          </a:p>
          <a:p>
            <a:r>
              <a:rPr lang="en-US" dirty="0" smtClean="0"/>
              <a:t>SQL ORDER BY </a:t>
            </a:r>
            <a:r>
              <a:rPr lang="en-US" dirty="0" smtClean="0"/>
              <a:t>Syntax</a:t>
            </a:r>
          </a:p>
          <a:p>
            <a:endParaRPr lang="en-US" dirty="0" smtClean="0"/>
          </a:p>
          <a:p>
            <a:r>
              <a:rPr lang="en-US" b="1" dirty="0" smtClean="0"/>
              <a:t>SELECT </a:t>
            </a:r>
            <a:r>
              <a:rPr lang="en-US" b="1" i="1" dirty="0" smtClean="0"/>
              <a:t>column_name1</a:t>
            </a:r>
            <a:r>
              <a:rPr lang="en-US" b="1" dirty="0" smtClean="0"/>
              <a:t>,</a:t>
            </a:r>
            <a:r>
              <a:rPr lang="en-US" b="1" i="1" dirty="0" smtClean="0"/>
              <a:t>column_name2</a:t>
            </a:r>
            <a:r>
              <a:rPr lang="en-US" b="1" dirty="0" smtClean="0"/>
              <a:t/>
            </a:r>
            <a:br>
              <a:rPr lang="en-US" b="1" dirty="0" smtClean="0"/>
            </a:br>
            <a:r>
              <a:rPr lang="en-US" b="1" dirty="0" smtClean="0"/>
              <a:t>FROM </a:t>
            </a:r>
            <a:r>
              <a:rPr lang="en-US" b="1" i="1" dirty="0" err="1" smtClean="0"/>
              <a:t>table_name</a:t>
            </a:r>
            <a:r>
              <a:rPr lang="en-US" b="1" dirty="0" smtClean="0"/>
              <a:t/>
            </a:r>
            <a:br>
              <a:rPr lang="en-US" b="1" dirty="0" smtClean="0"/>
            </a:br>
            <a:r>
              <a:rPr lang="en-US" b="1" dirty="0" smtClean="0"/>
              <a:t>ORDER BY </a:t>
            </a:r>
            <a:r>
              <a:rPr lang="en-US" b="1" i="1" dirty="0" smtClean="0"/>
              <a:t>column_name1</a:t>
            </a:r>
            <a:r>
              <a:rPr lang="en-US" b="1" dirty="0" smtClean="0"/>
              <a:t>,</a:t>
            </a:r>
            <a:r>
              <a:rPr lang="en-US" b="1" i="1" dirty="0" smtClean="0"/>
              <a:t>column_name2</a:t>
            </a:r>
            <a:r>
              <a:rPr lang="en-US" b="1" dirty="0" smtClean="0"/>
              <a:t> ASC|DESC;</a:t>
            </a:r>
          </a:p>
          <a:p>
            <a:r>
              <a:rPr lang="en-US" dirty="0" smtClean="0"/>
              <a:t/>
            </a:r>
            <a:br>
              <a:rPr lang="en-US" dirty="0" smtClean="0"/>
            </a:br>
            <a:endParaRPr lang="en-US" dirty="0"/>
          </a:p>
        </p:txBody>
      </p:sp>
    </p:spTree>
    <p:extLst>
      <p:ext uri="{BB962C8B-B14F-4D97-AF65-F5344CB8AC3E}">
        <p14:creationId xmlns:p14="http://schemas.microsoft.com/office/powerpoint/2010/main" xmlns="" val="2950294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Retrieving </a:t>
            </a:r>
            <a:r>
              <a:rPr lang="en-US" dirty="0" smtClean="0"/>
              <a:t>data from multiple </a:t>
            </a:r>
            <a:r>
              <a:rPr lang="en-US" dirty="0" smtClean="0"/>
              <a:t>tables</a:t>
            </a:r>
            <a:endParaRPr lang="en-US" dirty="0" smtClean="0"/>
          </a:p>
        </p:txBody>
      </p:sp>
      <p:sp>
        <p:nvSpPr>
          <p:cNvPr id="3" name="Text Placeholder 2"/>
          <p:cNvSpPr>
            <a:spLocks noGrp="1"/>
          </p:cNvSpPr>
          <p:nvPr>
            <p:ph type="body" idx="1"/>
          </p:nvPr>
        </p:nvSpPr>
        <p:spPr/>
        <p:txBody>
          <a:bodyPr/>
          <a:lstStyle/>
          <a:p>
            <a:r>
              <a:rPr lang="en-US" dirty="0" smtClean="0"/>
              <a:t>6</a:t>
            </a:r>
            <a:endParaRPr lang="en-US" dirty="0"/>
          </a:p>
        </p:txBody>
      </p:sp>
    </p:spTree>
    <p:extLst>
      <p:ext uri="{BB962C8B-B14F-4D97-AF65-F5344CB8AC3E}">
        <p14:creationId xmlns:p14="http://schemas.microsoft.com/office/powerpoint/2010/main" xmlns="" val="1754082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47725" y="1562792"/>
            <a:ext cx="7448550" cy="4056957"/>
          </a:xfrm>
          <a:prstGeom prst="rect">
            <a:avLst/>
          </a:prstGeom>
          <a:noFill/>
          <a:ln w="9525">
            <a:noFill/>
            <a:miter lim="800000"/>
            <a:headEnd/>
            <a:tailEnd/>
          </a:ln>
        </p:spPr>
      </p:pic>
      <p:sp>
        <p:nvSpPr>
          <p:cNvPr id="6" name="Title 1"/>
          <p:cNvSpPr>
            <a:spLocks noGrp="1"/>
          </p:cNvSpPr>
          <p:nvPr>
            <p:ph type="title"/>
          </p:nvPr>
        </p:nvSpPr>
        <p:spPr>
          <a:xfrm>
            <a:off x="881743" y="766826"/>
            <a:ext cx="4762599" cy="593092"/>
          </a:xfrm>
        </p:spPr>
        <p:txBody>
          <a:bodyPr/>
          <a:lstStyle/>
          <a:p>
            <a:r>
              <a:rPr lang="en-US" dirty="0" smtClean="0"/>
              <a:t>Data from multiple tables</a:t>
            </a:r>
            <a:endParaRPr lang="en-US" dirty="0"/>
          </a:p>
        </p:txBody>
      </p:sp>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0347" y="766800"/>
            <a:ext cx="2090177" cy="594000"/>
          </a:xfrm>
        </p:spPr>
        <p:txBody>
          <a:bodyPr/>
          <a:lstStyle/>
          <a:p>
            <a:r>
              <a:rPr lang="en-US" dirty="0" smtClean="0"/>
              <a:t>SQL Joins</a:t>
            </a:r>
            <a:endParaRPr lang="en-US" dirty="0"/>
          </a:p>
        </p:txBody>
      </p:sp>
      <p:sp>
        <p:nvSpPr>
          <p:cNvPr id="7" name="Text Placeholder 6"/>
          <p:cNvSpPr>
            <a:spLocks noGrp="1"/>
          </p:cNvSpPr>
          <p:nvPr>
            <p:ph type="body" sz="half" idx="2"/>
          </p:nvPr>
        </p:nvSpPr>
        <p:spPr>
          <a:xfrm>
            <a:off x="706582" y="1693009"/>
            <a:ext cx="7718281" cy="3930650"/>
          </a:xfrm>
        </p:spPr>
        <p:txBody>
          <a:bodyPr>
            <a:normAutofit/>
          </a:bodyPr>
          <a:lstStyle/>
          <a:p>
            <a:r>
              <a:rPr lang="en-US" dirty="0" smtClean="0"/>
              <a:t>An </a:t>
            </a:r>
            <a:r>
              <a:rPr lang="en-US" b="1" dirty="0" smtClean="0"/>
              <a:t>SQL JOIN </a:t>
            </a:r>
            <a:r>
              <a:rPr lang="en-US" dirty="0" smtClean="0"/>
              <a:t>clause is used to combine rows from two or more tables, based on a common field between them</a:t>
            </a:r>
            <a:r>
              <a:rPr lang="en-US" dirty="0" smtClean="0"/>
              <a:t>.</a:t>
            </a:r>
          </a:p>
          <a:p>
            <a:endParaRPr lang="en-US" dirty="0" smtClean="0"/>
          </a:p>
          <a:p>
            <a:r>
              <a:rPr lang="en-US" dirty="0" smtClean="0"/>
              <a:t>The </a:t>
            </a:r>
            <a:r>
              <a:rPr lang="en-US" b="1" dirty="0" smtClean="0"/>
              <a:t>SQL INNER JOIN</a:t>
            </a:r>
            <a:r>
              <a:rPr lang="en-US" dirty="0" smtClean="0"/>
              <a:t> </a:t>
            </a:r>
            <a:r>
              <a:rPr lang="en-US" dirty="0" smtClean="0"/>
              <a:t>keyword returns </a:t>
            </a:r>
            <a:r>
              <a:rPr lang="en-US" dirty="0" smtClean="0"/>
              <a:t>all rows from multiple tables where the join condition is met</a:t>
            </a:r>
            <a:r>
              <a:rPr lang="en-US" dirty="0" smtClean="0"/>
              <a:t>.</a:t>
            </a:r>
          </a:p>
          <a:p>
            <a:r>
              <a:rPr lang="en-US" dirty="0" smtClean="0"/>
              <a:t>The </a:t>
            </a:r>
            <a:r>
              <a:rPr lang="en-US" b="1" dirty="0" smtClean="0"/>
              <a:t>LEFT JOIN </a:t>
            </a:r>
            <a:r>
              <a:rPr lang="en-US" dirty="0" smtClean="0"/>
              <a:t>keyword returns </a:t>
            </a:r>
            <a:r>
              <a:rPr lang="en-US" dirty="0" smtClean="0"/>
              <a:t>all rows from the left table (table1), with the matching rows in the right table (table2). The result is NULL in the right side when there is no match</a:t>
            </a:r>
            <a:r>
              <a:rPr lang="en-US" dirty="0" smtClean="0"/>
              <a:t>.</a:t>
            </a:r>
          </a:p>
          <a:p>
            <a:r>
              <a:rPr lang="en-US" dirty="0" smtClean="0"/>
              <a:t>The </a:t>
            </a:r>
            <a:r>
              <a:rPr lang="en-US" b="1" dirty="0" smtClean="0"/>
              <a:t>RIGHT JOIN</a:t>
            </a:r>
            <a:r>
              <a:rPr lang="en-US" dirty="0" smtClean="0"/>
              <a:t> keyword returns all rows from the right table (table2), with the matching rows in the left table (table1). The result is NULL in the left side when there is no match</a:t>
            </a:r>
            <a:r>
              <a:rPr lang="en-US" dirty="0" smtClean="0"/>
              <a:t>.</a:t>
            </a:r>
          </a:p>
          <a:p>
            <a:r>
              <a:rPr lang="en-US" dirty="0" smtClean="0"/>
              <a:t>The </a:t>
            </a:r>
            <a:r>
              <a:rPr lang="en-US" b="1" dirty="0" smtClean="0"/>
              <a:t>FULL OUTER JOIN </a:t>
            </a:r>
            <a:r>
              <a:rPr lang="en-US" dirty="0" smtClean="0"/>
              <a:t>keyword returns all rows from the left table (table1) and from the right table (table2).</a:t>
            </a:r>
            <a:endParaRPr lang="en-US" dirty="0"/>
          </a:p>
        </p:txBody>
      </p:sp>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0348" y="766800"/>
            <a:ext cx="2081864" cy="594000"/>
          </a:xfrm>
        </p:spPr>
        <p:txBody>
          <a:bodyPr/>
          <a:lstStyle/>
          <a:p>
            <a:r>
              <a:rPr lang="en-US" dirty="0" smtClean="0"/>
              <a:t>SQL Joins</a:t>
            </a:r>
            <a:endParaRPr lang="en-US" dirty="0"/>
          </a:p>
        </p:txBody>
      </p:sp>
      <p:pic>
        <p:nvPicPr>
          <p:cNvPr id="8" name="Picture 7" descr="Visual_SQL_JOINS_orig.jpg"/>
          <p:cNvPicPr>
            <a:picLocks noChangeAspect="1"/>
          </p:cNvPicPr>
          <p:nvPr/>
        </p:nvPicPr>
        <p:blipFill>
          <a:blip r:embed="rId2"/>
          <a:stretch>
            <a:fillRect/>
          </a:stretch>
        </p:blipFill>
        <p:spPr>
          <a:xfrm>
            <a:off x="548639" y="148828"/>
            <a:ext cx="7999414" cy="6293535"/>
          </a:xfrm>
          <a:prstGeom prst="rect">
            <a:avLst/>
          </a:prstGeom>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0347" y="766800"/>
            <a:ext cx="2090177" cy="594000"/>
          </a:xfrm>
        </p:spPr>
        <p:txBody>
          <a:bodyPr/>
          <a:lstStyle/>
          <a:p>
            <a:r>
              <a:rPr lang="en-US" dirty="0" smtClean="0"/>
              <a:t>SQL Joins</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885779" y="1884218"/>
            <a:ext cx="6371232" cy="2446837"/>
          </a:xfrm>
          <a:prstGeom prst="rect">
            <a:avLst/>
          </a:prstGeom>
          <a:noFill/>
          <a:ln w="9525">
            <a:noFill/>
            <a:miter lim="800000"/>
            <a:headEnd/>
            <a:tailEnd/>
          </a:ln>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Text Placeholder 2"/>
          <p:cNvSpPr>
            <a:spLocks noGrp="1"/>
          </p:cNvSpPr>
          <p:nvPr>
            <p:ph type="body" idx="1"/>
          </p:nvPr>
        </p:nvSpPr>
        <p:spPr/>
        <p:txBody>
          <a:bodyPr/>
          <a:lstStyle/>
          <a:p>
            <a:r>
              <a:rPr lang="en-US" dirty="0"/>
              <a:t>1</a:t>
            </a:r>
          </a:p>
        </p:txBody>
      </p:sp>
    </p:spTree>
    <p:extLst>
      <p:ext uri="{BB962C8B-B14F-4D97-AF65-F5344CB8AC3E}">
        <p14:creationId xmlns:p14="http://schemas.microsoft.com/office/powerpoint/2010/main" xmlns="" val="4040253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Views</a:t>
            </a:r>
            <a:endParaRPr lang="en-US" dirty="0" smtClean="0"/>
          </a:p>
        </p:txBody>
      </p:sp>
      <p:sp>
        <p:nvSpPr>
          <p:cNvPr id="3" name="Text Placeholder 2"/>
          <p:cNvSpPr>
            <a:spLocks noGrp="1"/>
          </p:cNvSpPr>
          <p:nvPr>
            <p:ph type="body" idx="1"/>
          </p:nvPr>
        </p:nvSpPr>
        <p:spPr/>
        <p:txBody>
          <a:bodyPr/>
          <a:lstStyle/>
          <a:p>
            <a:r>
              <a:rPr lang="en-US" dirty="0" smtClean="0"/>
              <a:t>7</a:t>
            </a:r>
            <a:endParaRPr lang="en-US" dirty="0"/>
          </a:p>
        </p:txBody>
      </p:sp>
    </p:spTree>
    <p:extLst>
      <p:ext uri="{BB962C8B-B14F-4D97-AF65-F5344CB8AC3E}">
        <p14:creationId xmlns:p14="http://schemas.microsoft.com/office/powerpoint/2010/main" xmlns="" val="1062756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1213063" cy="593092"/>
          </a:xfrm>
        </p:spPr>
        <p:txBody>
          <a:bodyPr/>
          <a:lstStyle/>
          <a:p>
            <a:r>
              <a:rPr lang="en-US" dirty="0" smtClean="0"/>
              <a:t>Views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094807" y="1976728"/>
            <a:ext cx="5365141" cy="3281072"/>
          </a:xfrm>
          <a:prstGeom prst="rect">
            <a:avLst/>
          </a:prstGeom>
          <a:noFill/>
          <a:ln w="9525">
            <a:noFill/>
            <a:miter lim="800000"/>
            <a:headEnd/>
            <a:tailEnd/>
          </a:ln>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1213063" cy="593092"/>
          </a:xfrm>
        </p:spPr>
        <p:txBody>
          <a:bodyPr/>
          <a:lstStyle/>
          <a:p>
            <a:r>
              <a:rPr lang="en-US" dirty="0" smtClean="0"/>
              <a:t>Views</a:t>
            </a: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2094807" y="2072838"/>
            <a:ext cx="4387232" cy="3083362"/>
          </a:xfrm>
          <a:prstGeom prst="rect">
            <a:avLst/>
          </a:prstGeom>
          <a:noFill/>
          <a:ln w="9525">
            <a:noFill/>
            <a:miter lim="800000"/>
            <a:headEnd/>
            <a:tailEnd/>
          </a:ln>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r>
              <a:rPr lang="en-US" dirty="0" smtClean="0"/>
              <a:t>In SQL, a view is a virtual table </a:t>
            </a:r>
            <a:endParaRPr lang="en-US" dirty="0" smtClean="0"/>
          </a:p>
          <a:p>
            <a:r>
              <a:rPr lang="en-US" dirty="0" smtClean="0"/>
              <a:t>based </a:t>
            </a:r>
            <a:r>
              <a:rPr lang="en-US" dirty="0" smtClean="0"/>
              <a:t>on the result-set of an </a:t>
            </a:r>
            <a:r>
              <a:rPr lang="en-US" dirty="0" smtClean="0"/>
              <a:t>SQL</a:t>
            </a:r>
          </a:p>
          <a:p>
            <a:r>
              <a:rPr lang="en-US" dirty="0" smtClean="0"/>
              <a:t> </a:t>
            </a:r>
            <a:r>
              <a:rPr lang="en-US" dirty="0" smtClean="0"/>
              <a:t>statement</a:t>
            </a:r>
            <a:r>
              <a:rPr lang="en-US" dirty="0" smtClean="0"/>
              <a:t>.</a:t>
            </a:r>
          </a:p>
          <a:p>
            <a:endParaRPr lang="en-US" dirty="0" smtClean="0"/>
          </a:p>
          <a:p>
            <a:r>
              <a:rPr lang="en-US" dirty="0" smtClean="0"/>
              <a:t>A view contains rows and columns, just like a real table. The fields in a view are fields from one or more real tables in the database</a:t>
            </a:r>
            <a:r>
              <a:rPr lang="en-US" dirty="0" smtClean="0"/>
              <a:t>.</a:t>
            </a:r>
          </a:p>
          <a:p>
            <a:endParaRPr lang="en-US" dirty="0" smtClean="0"/>
          </a:p>
          <a:p>
            <a:r>
              <a:rPr lang="en-US" dirty="0" smtClean="0"/>
              <a:t>You can add SQL functions, </a:t>
            </a:r>
            <a:r>
              <a:rPr lang="en-US" dirty="0" smtClean="0"/>
              <a:t>WHERE </a:t>
            </a:r>
            <a:r>
              <a:rPr lang="en-US" dirty="0" smtClean="0"/>
              <a:t>and JOIN statements to a view and present the data as if the data were coming from one single table</a:t>
            </a:r>
            <a:r>
              <a:rPr lang="en-US" dirty="0" smtClean="0"/>
              <a:t>.</a:t>
            </a:r>
          </a:p>
          <a:p>
            <a:endParaRPr lang="en-US" dirty="0"/>
          </a:p>
        </p:txBody>
      </p:sp>
      <p:sp>
        <p:nvSpPr>
          <p:cNvPr id="3" name="Title 1"/>
          <p:cNvSpPr>
            <a:spLocks noGrp="1"/>
          </p:cNvSpPr>
          <p:nvPr>
            <p:ph type="title"/>
          </p:nvPr>
        </p:nvSpPr>
        <p:spPr>
          <a:xfrm>
            <a:off x="881744" y="766826"/>
            <a:ext cx="1213063" cy="593092"/>
          </a:xfrm>
        </p:spPr>
        <p:txBody>
          <a:bodyPr/>
          <a:lstStyle/>
          <a:p>
            <a:r>
              <a:rPr lang="en-US" dirty="0" smtClean="0"/>
              <a:t>Views</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4374243" y="1701801"/>
            <a:ext cx="4081481" cy="1507901"/>
          </a:xfrm>
          <a:prstGeom prst="rect">
            <a:avLst/>
          </a:prstGeom>
          <a:noFill/>
          <a:ln w="9525">
            <a:noFill/>
            <a:miter lim="800000"/>
            <a:headEnd/>
            <a:tailEnd/>
          </a:ln>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6"/>
          <p:cNvSpPr>
            <a:spLocks noGrp="1"/>
          </p:cNvSpPr>
          <p:nvPr>
            <p:ph type="body" sz="half" idx="2"/>
          </p:nvPr>
        </p:nvSpPr>
        <p:spPr>
          <a:xfrm>
            <a:off x="706582" y="1701801"/>
            <a:ext cx="7718281" cy="3930650"/>
          </a:xfrm>
        </p:spPr>
        <p:txBody>
          <a:bodyPr>
            <a:normAutofit/>
          </a:bodyPr>
          <a:lstStyle/>
          <a:p>
            <a:r>
              <a:rPr lang="en-US" dirty="0" smtClean="0"/>
              <a:t>SQL </a:t>
            </a:r>
            <a:r>
              <a:rPr lang="en-US" dirty="0" smtClean="0"/>
              <a:t>CREATE VIEW </a:t>
            </a:r>
            <a:r>
              <a:rPr lang="en-US" dirty="0" smtClean="0"/>
              <a:t>Syntax</a:t>
            </a:r>
          </a:p>
          <a:p>
            <a:endParaRPr lang="en-US" dirty="0" smtClean="0"/>
          </a:p>
          <a:p>
            <a:r>
              <a:rPr lang="en-US" b="1" dirty="0" smtClean="0"/>
              <a:t>CREATE VIEW </a:t>
            </a:r>
            <a:r>
              <a:rPr lang="en-US" b="1" dirty="0" err="1" smtClean="0"/>
              <a:t>view_name</a:t>
            </a:r>
            <a:r>
              <a:rPr lang="en-US" b="1" dirty="0" smtClean="0"/>
              <a:t> </a:t>
            </a:r>
            <a:r>
              <a:rPr lang="en-US" b="1" dirty="0" smtClean="0"/>
              <a:t>AS </a:t>
            </a:r>
          </a:p>
          <a:p>
            <a:r>
              <a:rPr lang="en-US" b="1" dirty="0" smtClean="0"/>
              <a:t>SELECT </a:t>
            </a:r>
            <a:r>
              <a:rPr lang="en-US" b="1" dirty="0" err="1" smtClean="0"/>
              <a:t>column_name</a:t>
            </a:r>
            <a:r>
              <a:rPr lang="en-US" b="1" dirty="0" smtClean="0"/>
              <a:t>(s)</a:t>
            </a:r>
          </a:p>
          <a:p>
            <a:r>
              <a:rPr lang="en-US" b="1" dirty="0" smtClean="0"/>
              <a:t>FROM </a:t>
            </a:r>
            <a:r>
              <a:rPr lang="en-US" b="1" dirty="0" err="1" smtClean="0"/>
              <a:t>table_name</a:t>
            </a:r>
            <a:endParaRPr lang="en-US" b="1" dirty="0" smtClean="0"/>
          </a:p>
          <a:p>
            <a:r>
              <a:rPr lang="en-US" b="1" dirty="0" smtClean="0"/>
              <a:t>WHERE </a:t>
            </a:r>
            <a:r>
              <a:rPr lang="en-US" b="1" dirty="0" smtClean="0"/>
              <a:t>condition</a:t>
            </a:r>
          </a:p>
          <a:p>
            <a:endParaRPr lang="en-US" b="1" dirty="0" smtClean="0"/>
          </a:p>
          <a:p>
            <a:r>
              <a:rPr lang="en-US" dirty="0" smtClean="0">
                <a:solidFill>
                  <a:srgbClr val="FF0000"/>
                </a:solidFill>
              </a:rPr>
              <a:t>A </a:t>
            </a:r>
            <a:r>
              <a:rPr lang="en-US" dirty="0" smtClean="0">
                <a:solidFill>
                  <a:srgbClr val="FF0000"/>
                </a:solidFill>
              </a:rPr>
              <a:t>view always shows up-to-date data! The database engine recreates the data, using the view's SQL statement, every time a user queries a view.</a:t>
            </a:r>
          </a:p>
          <a:p>
            <a:pPr marL="285750" indent="-285750">
              <a:buFont typeface="Arial" pitchFamily="34" charset="0"/>
              <a:buChar char="•"/>
            </a:pPr>
            <a:endParaRPr lang="en-US" sz="1800" dirty="0"/>
          </a:p>
        </p:txBody>
      </p:sp>
      <p:sp>
        <p:nvSpPr>
          <p:cNvPr id="7" name="Title 1"/>
          <p:cNvSpPr>
            <a:spLocks noGrp="1"/>
          </p:cNvSpPr>
          <p:nvPr>
            <p:ph type="title"/>
          </p:nvPr>
        </p:nvSpPr>
        <p:spPr>
          <a:xfrm>
            <a:off x="881744" y="766826"/>
            <a:ext cx="1213063" cy="593092"/>
          </a:xfrm>
        </p:spPr>
        <p:txBody>
          <a:bodyPr/>
          <a:lstStyle/>
          <a:p>
            <a:r>
              <a:rPr lang="en-US" dirty="0" smtClean="0"/>
              <a:t>Views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Single </a:t>
            </a:r>
            <a:r>
              <a:rPr lang="en-US" dirty="0" smtClean="0"/>
              <a:t>row &amp; group functions</a:t>
            </a:r>
          </a:p>
        </p:txBody>
      </p:sp>
      <p:sp>
        <p:nvSpPr>
          <p:cNvPr id="3" name="Text Placeholder 2"/>
          <p:cNvSpPr>
            <a:spLocks noGrp="1"/>
          </p:cNvSpPr>
          <p:nvPr>
            <p:ph type="body" idx="1"/>
          </p:nvPr>
        </p:nvSpPr>
        <p:spPr/>
        <p:txBody>
          <a:bodyPr/>
          <a:lstStyle/>
          <a:p>
            <a:r>
              <a:rPr lang="en-US" dirty="0" smtClean="0"/>
              <a:t>8</a:t>
            </a:r>
            <a:endParaRPr lang="en-US" dirty="0"/>
          </a:p>
        </p:txBody>
      </p:sp>
    </p:spTree>
    <p:extLst>
      <p:ext uri="{BB962C8B-B14F-4D97-AF65-F5344CB8AC3E}">
        <p14:creationId xmlns:p14="http://schemas.microsoft.com/office/powerpoint/2010/main" xmlns="" val="1062756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3706882" cy="593092"/>
          </a:xfrm>
        </p:spPr>
        <p:txBody>
          <a:bodyPr/>
          <a:lstStyle/>
          <a:p>
            <a:r>
              <a:rPr lang="en-US" b="0" dirty="0" smtClean="0"/>
              <a:t>Single row functions</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673919" y="1554480"/>
            <a:ext cx="3753986" cy="2150225"/>
          </a:xfrm>
          <a:prstGeom prst="rect">
            <a:avLst/>
          </a:prstGeom>
          <a:noFill/>
          <a:ln w="9525">
            <a:noFill/>
            <a:miter lim="800000"/>
            <a:headEnd/>
            <a:tailEnd/>
          </a:ln>
        </p:spPr>
      </p:pic>
      <p:sp>
        <p:nvSpPr>
          <p:cNvPr id="6" name="TextBox 5"/>
          <p:cNvSpPr txBox="1"/>
          <p:nvPr/>
        </p:nvSpPr>
        <p:spPr>
          <a:xfrm>
            <a:off x="4572000" y="1554480"/>
            <a:ext cx="3733800" cy="3724096"/>
          </a:xfrm>
          <a:prstGeom prst="rect">
            <a:avLst/>
          </a:prstGeom>
          <a:noFill/>
        </p:spPr>
        <p:txBody>
          <a:bodyPr wrap="square" rtlCol="0">
            <a:spAutoFit/>
          </a:bodyPr>
          <a:lstStyle/>
          <a:p>
            <a:pPr>
              <a:spcAft>
                <a:spcPts val="300"/>
              </a:spcAft>
            </a:pPr>
            <a:r>
              <a:rPr lang="en-US" b="1" dirty="0" smtClean="0">
                <a:latin typeface="Arial" pitchFamily="34" charset="0"/>
                <a:cs typeface="Arial" pitchFamily="34" charset="0"/>
              </a:rPr>
              <a:t>What are single row functions?</a:t>
            </a:r>
          </a:p>
          <a:p>
            <a:pPr indent="117475">
              <a:spcAft>
                <a:spcPts val="300"/>
              </a:spcAft>
            </a:pPr>
            <a:endParaRPr lang="en-US" b="1" dirty="0" smtClean="0">
              <a:latin typeface="Arial" pitchFamily="34" charset="0"/>
              <a:cs typeface="Arial" pitchFamily="34" charset="0"/>
            </a:endParaRPr>
          </a:p>
          <a:p>
            <a:pPr marL="117475" indent="227013">
              <a:spcAft>
                <a:spcPts val="300"/>
              </a:spcAft>
              <a:buFont typeface="Arial" pitchFamily="34" charset="0"/>
              <a:buChar char="•"/>
            </a:pPr>
            <a:r>
              <a:rPr lang="en-US" dirty="0" smtClean="0">
                <a:latin typeface="Arial" pitchFamily="34" charset="0"/>
                <a:cs typeface="Arial" pitchFamily="34" charset="0"/>
              </a:rPr>
              <a:t>Are manipulating data</a:t>
            </a:r>
            <a:endParaRPr lang="en-US" dirty="0" smtClean="0">
              <a:latin typeface="Arial" pitchFamily="34" charset="0"/>
              <a:cs typeface="Arial" pitchFamily="34" charset="0"/>
            </a:endParaRPr>
          </a:p>
          <a:p>
            <a:pPr marL="117475" indent="227013">
              <a:spcAft>
                <a:spcPts val="300"/>
              </a:spcAft>
              <a:buFont typeface="Arial" pitchFamily="34" charset="0"/>
              <a:buChar char="•"/>
            </a:pPr>
            <a:r>
              <a:rPr lang="en-US" dirty="0" smtClean="0">
                <a:latin typeface="Arial" pitchFamily="34" charset="0"/>
                <a:cs typeface="Arial" pitchFamily="34" charset="0"/>
              </a:rPr>
              <a:t>Accept arguments and return a single value</a:t>
            </a:r>
            <a:endParaRPr lang="en-US" dirty="0" smtClean="0">
              <a:latin typeface="Arial" pitchFamily="34" charset="0"/>
              <a:cs typeface="Arial" pitchFamily="34" charset="0"/>
            </a:endParaRPr>
          </a:p>
          <a:p>
            <a:pPr marL="117475" indent="227013">
              <a:spcAft>
                <a:spcPts val="300"/>
              </a:spcAft>
              <a:buFont typeface="Arial" pitchFamily="34" charset="0"/>
              <a:buChar char="•"/>
            </a:pPr>
            <a:r>
              <a:rPr lang="en-US" dirty="0" smtClean="0">
                <a:latin typeface="Arial" pitchFamily="34" charset="0"/>
                <a:cs typeface="Arial" pitchFamily="34" charset="0"/>
              </a:rPr>
              <a:t>Act on each row </a:t>
            </a:r>
            <a:endParaRPr lang="en-US" dirty="0" smtClean="0">
              <a:latin typeface="Arial" pitchFamily="34" charset="0"/>
              <a:cs typeface="Arial" pitchFamily="34" charset="0"/>
            </a:endParaRPr>
          </a:p>
          <a:p>
            <a:pPr marL="117475" indent="227013">
              <a:spcAft>
                <a:spcPts val="300"/>
              </a:spcAft>
              <a:buFont typeface="Arial" pitchFamily="34" charset="0"/>
              <a:buChar char="•"/>
            </a:pPr>
            <a:r>
              <a:rPr lang="en-US" dirty="0" smtClean="0">
                <a:latin typeface="Arial" pitchFamily="34" charset="0"/>
                <a:cs typeface="Arial" pitchFamily="34" charset="0"/>
              </a:rPr>
              <a:t>Retrieve a single result per each record </a:t>
            </a:r>
            <a:endParaRPr lang="en-US" dirty="0" smtClean="0">
              <a:latin typeface="Arial" pitchFamily="34" charset="0"/>
              <a:cs typeface="Arial" pitchFamily="34" charset="0"/>
            </a:endParaRPr>
          </a:p>
          <a:p>
            <a:pPr marL="117475" indent="227013">
              <a:spcAft>
                <a:spcPts val="300"/>
              </a:spcAft>
              <a:buFont typeface="Arial" pitchFamily="34" charset="0"/>
              <a:buChar char="•"/>
            </a:pPr>
            <a:r>
              <a:rPr lang="en-US" dirty="0" smtClean="0">
                <a:latin typeface="Arial" pitchFamily="34" charset="0"/>
                <a:cs typeface="Arial" pitchFamily="34" charset="0"/>
              </a:rPr>
              <a:t>Pot </a:t>
            </a:r>
            <a:r>
              <a:rPr lang="en-US" dirty="0" err="1" smtClean="0">
                <a:latin typeface="Arial" pitchFamily="34" charset="0"/>
                <a:cs typeface="Arial" pitchFamily="34" charset="0"/>
              </a:rPr>
              <a:t>modifica</a:t>
            </a:r>
            <a:r>
              <a:rPr lang="en-US" dirty="0" smtClean="0">
                <a:latin typeface="Arial" pitchFamily="34" charset="0"/>
                <a:cs typeface="Arial" pitchFamily="34" charset="0"/>
              </a:rPr>
              <a:t> </a:t>
            </a:r>
            <a:r>
              <a:rPr lang="en-US" dirty="0" err="1" smtClean="0">
                <a:latin typeface="Arial" pitchFamily="34" charset="0"/>
                <a:cs typeface="Arial" pitchFamily="34" charset="0"/>
              </a:rPr>
              <a:t>tipul</a:t>
            </a:r>
            <a:r>
              <a:rPr lang="en-US" dirty="0" smtClean="0">
                <a:latin typeface="Arial" pitchFamily="34" charset="0"/>
                <a:cs typeface="Arial" pitchFamily="34" charset="0"/>
              </a:rPr>
              <a:t> de data</a:t>
            </a:r>
          </a:p>
          <a:p>
            <a:pPr marL="117475" indent="227013">
              <a:spcAft>
                <a:spcPts val="300"/>
              </a:spcAft>
              <a:buFont typeface="Arial" pitchFamily="34" charset="0"/>
              <a:buChar char="•"/>
            </a:pPr>
            <a:r>
              <a:rPr lang="en-US" dirty="0" smtClean="0">
                <a:latin typeface="Arial" pitchFamily="34" charset="0"/>
                <a:cs typeface="Arial" pitchFamily="34" charset="0"/>
              </a:rPr>
              <a:t>Can be nested</a:t>
            </a:r>
            <a:endParaRPr lang="en-US" dirty="0" smtClean="0">
              <a:latin typeface="Arial" pitchFamily="34" charset="0"/>
              <a:cs typeface="Arial" pitchFamily="34" charset="0"/>
            </a:endParaRPr>
          </a:p>
          <a:p>
            <a:pPr marL="117475" indent="227013">
              <a:spcAft>
                <a:spcPts val="300"/>
              </a:spcAft>
              <a:buFont typeface="Arial" pitchFamily="34" charset="0"/>
              <a:buChar char="•"/>
            </a:pPr>
            <a:r>
              <a:rPr lang="en-US" dirty="0" smtClean="0">
                <a:latin typeface="Arial" pitchFamily="34" charset="0"/>
                <a:cs typeface="Arial" pitchFamily="34" charset="0"/>
              </a:rPr>
              <a:t>Arguments can be table columns or expressions</a:t>
            </a:r>
            <a:endParaRPr lang="en-US" dirty="0" smtClean="0">
              <a:latin typeface="Arial" pitchFamily="34" charset="0"/>
              <a:cs typeface="Arial" pitchFamily="34" charset="0"/>
            </a:endParaRPr>
          </a:p>
        </p:txBody>
      </p:sp>
      <p:pic>
        <p:nvPicPr>
          <p:cNvPr id="8" name="Picture 3"/>
          <p:cNvPicPr>
            <a:picLocks noChangeAspect="1" noChangeArrowheads="1"/>
          </p:cNvPicPr>
          <p:nvPr/>
        </p:nvPicPr>
        <p:blipFill>
          <a:blip r:embed="rId3" cstate="print"/>
          <a:srcRect/>
          <a:stretch>
            <a:fillRect/>
          </a:stretch>
        </p:blipFill>
        <p:spPr bwMode="auto">
          <a:xfrm>
            <a:off x="520931" y="3704706"/>
            <a:ext cx="4051069" cy="1752600"/>
          </a:xfrm>
          <a:prstGeom prst="rect">
            <a:avLst/>
          </a:prstGeom>
          <a:noFill/>
          <a:ln w="9525">
            <a:noFill/>
            <a:miter lim="800000"/>
            <a:headEnd/>
            <a:tailEnd/>
          </a:ln>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3706882" cy="593092"/>
          </a:xfrm>
        </p:spPr>
        <p:txBody>
          <a:bodyPr/>
          <a:lstStyle/>
          <a:p>
            <a:r>
              <a:rPr lang="en-US" b="0" dirty="0" smtClean="0"/>
              <a:t>Single row functions</a:t>
            </a:r>
            <a:endParaRPr lang="en-US" dirty="0"/>
          </a:p>
        </p:txBody>
      </p:sp>
      <p:pic>
        <p:nvPicPr>
          <p:cNvPr id="7" name="Picture 4"/>
          <p:cNvPicPr>
            <a:picLocks noChangeAspect="1" noChangeArrowheads="1"/>
          </p:cNvPicPr>
          <p:nvPr/>
        </p:nvPicPr>
        <p:blipFill>
          <a:blip r:embed="rId2" cstate="print"/>
          <a:srcRect/>
          <a:stretch>
            <a:fillRect/>
          </a:stretch>
        </p:blipFill>
        <p:spPr bwMode="auto">
          <a:xfrm>
            <a:off x="454429" y="2186334"/>
            <a:ext cx="3624567" cy="2590800"/>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4832466" y="4095490"/>
            <a:ext cx="3488574" cy="1810767"/>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4688682" y="1362522"/>
            <a:ext cx="3632358" cy="2732968"/>
          </a:xfrm>
          <a:prstGeom prst="rect">
            <a:avLst/>
          </a:prstGeom>
          <a:noFill/>
          <a:ln w="9525">
            <a:noFill/>
            <a:miter lim="800000"/>
            <a:headEnd/>
            <a:tailEnd/>
          </a:ln>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3706882" cy="593092"/>
          </a:xfrm>
        </p:spPr>
        <p:txBody>
          <a:bodyPr/>
          <a:lstStyle/>
          <a:p>
            <a:r>
              <a:rPr lang="en-US" b="0" dirty="0" smtClean="0"/>
              <a:t>Single row functions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140221" y="3268286"/>
            <a:ext cx="3306597" cy="2044931"/>
          </a:xfrm>
          <a:prstGeom prst="rect">
            <a:avLst/>
          </a:prstGeom>
          <a:noFill/>
          <a:ln w="9525">
            <a:noFill/>
            <a:miter lim="800000"/>
            <a:headEnd/>
            <a:tailEnd/>
          </a:ln>
        </p:spPr>
      </p:pic>
      <p:pic>
        <p:nvPicPr>
          <p:cNvPr id="9" name="Picture 4"/>
          <p:cNvPicPr>
            <a:picLocks noChangeAspect="1" noChangeArrowheads="1"/>
          </p:cNvPicPr>
          <p:nvPr/>
        </p:nvPicPr>
        <p:blipFill>
          <a:blip r:embed="rId3" cstate="print"/>
          <a:srcRect/>
          <a:stretch>
            <a:fillRect/>
          </a:stretch>
        </p:blipFill>
        <p:spPr bwMode="auto">
          <a:xfrm>
            <a:off x="4140221" y="1621796"/>
            <a:ext cx="2718262" cy="1392828"/>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1180408" y="3575865"/>
            <a:ext cx="1842308" cy="1380800"/>
          </a:xfrm>
          <a:prstGeom prst="rect">
            <a:avLst/>
          </a:prstGeom>
          <a:noFill/>
          <a:ln w="9525">
            <a:noFill/>
            <a:miter lim="800000"/>
            <a:headEnd/>
            <a:tailEnd/>
          </a:ln>
        </p:spPr>
      </p:pic>
      <p:pic>
        <p:nvPicPr>
          <p:cNvPr id="11" name="Picture 7"/>
          <p:cNvPicPr>
            <a:picLocks noChangeAspect="1" noChangeArrowheads="1"/>
          </p:cNvPicPr>
          <p:nvPr/>
        </p:nvPicPr>
        <p:blipFill>
          <a:blip r:embed="rId5" cstate="print"/>
          <a:srcRect/>
          <a:stretch>
            <a:fillRect/>
          </a:stretch>
        </p:blipFill>
        <p:spPr bwMode="auto">
          <a:xfrm>
            <a:off x="1180408" y="1621796"/>
            <a:ext cx="1637082" cy="1471352"/>
          </a:xfrm>
          <a:prstGeom prst="rect">
            <a:avLst/>
          </a:prstGeom>
          <a:noFill/>
          <a:ln w="9525">
            <a:noFill/>
            <a:miter lim="800000"/>
            <a:headEnd/>
            <a:tailEnd/>
          </a:ln>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3706882" cy="593092"/>
          </a:xfrm>
        </p:spPr>
        <p:txBody>
          <a:bodyPr/>
          <a:lstStyle/>
          <a:p>
            <a:r>
              <a:rPr lang="en-US" b="0" dirty="0" smtClean="0"/>
              <a:t>Single row functions</a:t>
            </a:r>
            <a:endParaRPr lang="en-US" dirty="0"/>
          </a:p>
        </p:txBody>
      </p:sp>
      <p:pic>
        <p:nvPicPr>
          <p:cNvPr id="24" name="Picture 3"/>
          <p:cNvPicPr>
            <a:picLocks noChangeAspect="1" noChangeArrowheads="1"/>
          </p:cNvPicPr>
          <p:nvPr/>
        </p:nvPicPr>
        <p:blipFill>
          <a:blip r:embed="rId2" cstate="print"/>
          <a:srcRect/>
          <a:stretch>
            <a:fillRect/>
          </a:stretch>
        </p:blipFill>
        <p:spPr bwMode="auto">
          <a:xfrm>
            <a:off x="3805988" y="1705142"/>
            <a:ext cx="2701089" cy="1774658"/>
          </a:xfrm>
          <a:prstGeom prst="rect">
            <a:avLst/>
          </a:prstGeom>
          <a:noFill/>
          <a:ln w="9525">
            <a:noFill/>
            <a:miter lim="800000"/>
            <a:headEnd/>
            <a:tailEnd/>
          </a:ln>
        </p:spPr>
      </p:pic>
      <p:pic>
        <p:nvPicPr>
          <p:cNvPr id="25" name="Picture 4"/>
          <p:cNvPicPr>
            <a:picLocks noChangeAspect="1" noChangeArrowheads="1"/>
          </p:cNvPicPr>
          <p:nvPr/>
        </p:nvPicPr>
        <p:blipFill>
          <a:blip r:embed="rId3" cstate="print"/>
          <a:srcRect/>
          <a:stretch>
            <a:fillRect/>
          </a:stretch>
        </p:blipFill>
        <p:spPr bwMode="auto">
          <a:xfrm>
            <a:off x="1447799" y="4038600"/>
            <a:ext cx="3334888" cy="1546345"/>
          </a:xfrm>
          <a:prstGeom prst="rect">
            <a:avLst/>
          </a:prstGeom>
          <a:noFill/>
          <a:ln w="9525">
            <a:noFill/>
            <a:miter lim="800000"/>
            <a:headEnd/>
            <a:tailEnd/>
          </a:ln>
        </p:spPr>
      </p:pic>
      <p:pic>
        <p:nvPicPr>
          <p:cNvPr id="26" name="Picture 5"/>
          <p:cNvPicPr>
            <a:picLocks noChangeAspect="1" noChangeArrowheads="1"/>
          </p:cNvPicPr>
          <p:nvPr/>
        </p:nvPicPr>
        <p:blipFill>
          <a:blip r:embed="rId4" cstate="print"/>
          <a:srcRect/>
          <a:stretch>
            <a:fillRect/>
          </a:stretch>
        </p:blipFill>
        <p:spPr bwMode="auto">
          <a:xfrm>
            <a:off x="5421226" y="3982680"/>
            <a:ext cx="2516273" cy="1602266"/>
          </a:xfrm>
          <a:prstGeom prst="rect">
            <a:avLst/>
          </a:prstGeom>
          <a:noFill/>
          <a:ln w="9525">
            <a:noFill/>
            <a:miter lim="800000"/>
            <a:headEnd/>
            <a:tailEnd/>
          </a:ln>
        </p:spPr>
      </p:pic>
      <p:cxnSp>
        <p:nvCxnSpPr>
          <p:cNvPr id="27" name="Straight Arrow Connector 26"/>
          <p:cNvCxnSpPr>
            <a:endCxn id="25" idx="0"/>
          </p:cNvCxnSpPr>
          <p:nvPr/>
        </p:nvCxnSpPr>
        <p:spPr>
          <a:xfrm flipH="1">
            <a:off x="3115243" y="3429000"/>
            <a:ext cx="923358"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6" idx="0"/>
          </p:cNvCxnSpPr>
          <p:nvPr/>
        </p:nvCxnSpPr>
        <p:spPr>
          <a:xfrm>
            <a:off x="6335626" y="3429000"/>
            <a:ext cx="343737" cy="5536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560155"/>
          </a:xfrm>
        </p:spPr>
        <p:txBody>
          <a:bodyPr>
            <a:normAutofit/>
          </a:bodyPr>
          <a:lstStyle/>
          <a:p>
            <a:pPr>
              <a:spcAft>
                <a:spcPts val="300"/>
              </a:spcAft>
            </a:pPr>
            <a:r>
              <a:rPr lang="en-US" sz="2000" b="1" dirty="0" smtClean="0">
                <a:latin typeface="Arial" pitchFamily="34" charset="0"/>
                <a:cs typeface="Arial" pitchFamily="34" charset="0"/>
              </a:rPr>
              <a:t>What is a database?</a:t>
            </a:r>
            <a:endParaRPr lang="en-US" sz="2000" b="1" dirty="0" smtClean="0">
              <a:latin typeface="Arial" pitchFamily="34" charset="0"/>
              <a:cs typeface="Arial" pitchFamily="34" charset="0"/>
            </a:endParaRPr>
          </a:p>
          <a:p>
            <a:pPr>
              <a:spcAft>
                <a:spcPts val="300"/>
              </a:spcAft>
            </a:pPr>
            <a:endParaRPr lang="en-US" sz="2000" dirty="0" smtClean="0">
              <a:latin typeface="Arial" pitchFamily="34" charset="0"/>
              <a:cs typeface="Arial" pitchFamily="34" charset="0"/>
            </a:endParaRPr>
          </a:p>
          <a:p>
            <a:pPr indent="461963">
              <a:spcAft>
                <a:spcPts val="300"/>
              </a:spcAft>
            </a:pPr>
            <a:r>
              <a:rPr lang="en-US" b="1" dirty="0" smtClean="0"/>
              <a:t>A database</a:t>
            </a:r>
            <a:r>
              <a:rPr lang="en-US" dirty="0" smtClean="0"/>
              <a:t> is a collection of data that is </a:t>
            </a:r>
            <a:endParaRPr lang="en-US" dirty="0" smtClean="0"/>
          </a:p>
          <a:p>
            <a:pPr indent="461963">
              <a:spcAft>
                <a:spcPts val="300"/>
              </a:spcAft>
            </a:pPr>
            <a:r>
              <a:rPr lang="en-US" dirty="0" smtClean="0"/>
              <a:t>organized </a:t>
            </a:r>
            <a:r>
              <a:rPr lang="en-US" dirty="0" smtClean="0"/>
              <a:t>so that its </a:t>
            </a:r>
            <a:r>
              <a:rPr lang="en-US" dirty="0" smtClean="0"/>
              <a:t>contents </a:t>
            </a:r>
            <a:r>
              <a:rPr lang="en-US" dirty="0" smtClean="0"/>
              <a:t>can easily be </a:t>
            </a:r>
            <a:endParaRPr lang="en-US" dirty="0" smtClean="0"/>
          </a:p>
          <a:p>
            <a:pPr indent="461963">
              <a:spcAft>
                <a:spcPts val="300"/>
              </a:spcAft>
            </a:pPr>
            <a:r>
              <a:rPr lang="en-US" dirty="0" smtClean="0"/>
              <a:t>accessed</a:t>
            </a:r>
            <a:r>
              <a:rPr lang="en-US" dirty="0" smtClean="0"/>
              <a:t>, </a:t>
            </a:r>
            <a:r>
              <a:rPr lang="en-US" dirty="0" smtClean="0"/>
              <a:t>managed</a:t>
            </a:r>
            <a:r>
              <a:rPr lang="en-US" dirty="0" smtClean="0"/>
              <a:t>, and updated</a:t>
            </a:r>
            <a:r>
              <a:rPr lang="en-US" dirty="0" smtClean="0"/>
              <a:t>.</a:t>
            </a:r>
            <a:endParaRPr lang="en-US" dirty="0" smtClean="0">
              <a:latin typeface="Arial" pitchFamily="34" charset="0"/>
              <a:cs typeface="Arial" pitchFamily="34" charset="0"/>
            </a:endParaRPr>
          </a:p>
          <a:p>
            <a:pPr indent="461963">
              <a:spcAft>
                <a:spcPts val="300"/>
              </a:spcAft>
            </a:pPr>
            <a:endParaRPr lang="en-US" dirty="0" smtClean="0">
              <a:latin typeface="Arial" pitchFamily="34" charset="0"/>
              <a:cs typeface="Arial" pitchFamily="34" charset="0"/>
            </a:endParaRPr>
          </a:p>
          <a:p>
            <a:pPr indent="461963">
              <a:spcAft>
                <a:spcPts val="300"/>
              </a:spcAft>
            </a:pPr>
            <a:endParaRPr lang="en-US" dirty="0" smtClean="0">
              <a:latin typeface="Arial" pitchFamily="34" charset="0"/>
              <a:cs typeface="Arial" pitchFamily="34" charset="0"/>
            </a:endParaRPr>
          </a:p>
          <a:p>
            <a:pPr>
              <a:spcAft>
                <a:spcPts val="300"/>
              </a:spcAft>
            </a:pPr>
            <a:endParaRPr lang="en-US" sz="1600" dirty="0"/>
          </a:p>
        </p:txBody>
      </p:sp>
      <p:sp>
        <p:nvSpPr>
          <p:cNvPr id="3" name="Title 1"/>
          <p:cNvSpPr>
            <a:spLocks noGrp="1"/>
          </p:cNvSpPr>
          <p:nvPr>
            <p:ph type="title"/>
          </p:nvPr>
        </p:nvSpPr>
        <p:spPr>
          <a:xfrm>
            <a:off x="881743" y="766826"/>
            <a:ext cx="2293719" cy="593092"/>
          </a:xfrm>
        </p:spPr>
        <p:txBody>
          <a:bodyPr/>
          <a:lstStyle/>
          <a:p>
            <a:r>
              <a:rPr lang="en-US" b="0" dirty="0" smtClean="0"/>
              <a:t>Introduction</a:t>
            </a:r>
            <a:endParaRPr lang="en-US" dirty="0"/>
          </a:p>
        </p:txBody>
      </p:sp>
      <p:pic>
        <p:nvPicPr>
          <p:cNvPr id="4" name="Picture 3" descr="database.jpg"/>
          <p:cNvPicPr>
            <a:picLocks noChangeAspect="1"/>
          </p:cNvPicPr>
          <p:nvPr/>
        </p:nvPicPr>
        <p:blipFill>
          <a:blip r:embed="rId2"/>
          <a:stretch>
            <a:fillRect/>
          </a:stretch>
        </p:blipFill>
        <p:spPr>
          <a:xfrm>
            <a:off x="5606848" y="1925183"/>
            <a:ext cx="2922009" cy="1753205"/>
          </a:xfrm>
          <a:prstGeom prst="rect">
            <a:avLst/>
          </a:prstGeom>
        </p:spPr>
      </p:pic>
    </p:spTree>
    <p:extLst>
      <p:ext uri="{BB962C8B-B14F-4D97-AF65-F5344CB8AC3E}">
        <p14:creationId xmlns:p14="http://schemas.microsoft.com/office/powerpoint/2010/main" xmlns="" val="1435669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4056016" cy="593092"/>
          </a:xfrm>
        </p:spPr>
        <p:txBody>
          <a:bodyPr/>
          <a:lstStyle/>
          <a:p>
            <a:r>
              <a:rPr lang="en-US" b="0" dirty="0" smtClean="0"/>
              <a:t>Single group functions</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08537" y="1930400"/>
            <a:ext cx="7997861" cy="3365500"/>
          </a:xfrm>
          <a:prstGeom prst="rect">
            <a:avLst/>
          </a:prstGeom>
          <a:noFill/>
          <a:ln w="9525">
            <a:noFill/>
            <a:miter lim="800000"/>
            <a:headEnd/>
            <a:tailEnd/>
          </a:ln>
        </p:spPr>
      </p:pic>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r>
              <a:rPr lang="en-US" dirty="0" smtClean="0"/>
              <a:t>		</a:t>
            </a:r>
            <a:r>
              <a:rPr lang="en-US" dirty="0" smtClean="0"/>
              <a:t> </a:t>
            </a:r>
            <a:r>
              <a:rPr lang="en-US" dirty="0" smtClean="0"/>
              <a:t>    Generating </a:t>
            </a:r>
            <a:r>
              <a:rPr lang="en-US" dirty="0" smtClean="0"/>
              <a:t>DB structure using </a:t>
            </a:r>
            <a:r>
              <a:rPr lang="en-US" dirty="0" err="1" smtClean="0"/>
              <a:t>Liquibase</a:t>
            </a:r>
            <a:endParaRPr lang="en-US" dirty="0" smtClean="0"/>
          </a:p>
        </p:txBody>
      </p:sp>
      <p:sp>
        <p:nvSpPr>
          <p:cNvPr id="3" name="Text Placeholder 2"/>
          <p:cNvSpPr>
            <a:spLocks noGrp="1"/>
          </p:cNvSpPr>
          <p:nvPr>
            <p:ph type="body" idx="1"/>
          </p:nvPr>
        </p:nvSpPr>
        <p:spPr/>
        <p:txBody>
          <a:bodyPr/>
          <a:lstStyle/>
          <a:p>
            <a:r>
              <a:rPr lang="en-US" dirty="0" smtClean="0"/>
              <a:t>9</a:t>
            </a:r>
            <a:endParaRPr lang="en-US" dirty="0"/>
          </a:p>
        </p:txBody>
      </p:sp>
    </p:spTree>
    <p:extLst>
      <p:ext uri="{BB962C8B-B14F-4D97-AF65-F5344CB8AC3E}">
        <p14:creationId xmlns:p14="http://schemas.microsoft.com/office/powerpoint/2010/main" xmlns="" val="19978548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138" y="2335876"/>
            <a:ext cx="7705725" cy="1358670"/>
          </a:xfrm>
        </p:spPr>
        <p:txBody>
          <a:bodyPr/>
          <a:lstStyle/>
          <a:p>
            <a:r>
              <a:rPr lang="en-US" dirty="0"/>
              <a:t>Thank you!</a:t>
            </a:r>
          </a:p>
        </p:txBody>
      </p:sp>
    </p:spTree>
    <p:extLst>
      <p:ext uri="{BB962C8B-B14F-4D97-AF65-F5344CB8AC3E}">
        <p14:creationId xmlns:p14="http://schemas.microsoft.com/office/powerpoint/2010/main" xmlns="" val="3527682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pPr>
              <a:spcAft>
                <a:spcPts val="300"/>
              </a:spcAft>
            </a:pPr>
            <a:r>
              <a:rPr lang="en-US" sz="2000" b="1" dirty="0" smtClean="0">
                <a:latin typeface="Arial" pitchFamily="34" charset="0"/>
                <a:cs typeface="Arial" pitchFamily="34" charset="0"/>
              </a:rPr>
              <a:t>What is a relational model?</a:t>
            </a:r>
          </a:p>
          <a:p>
            <a:pPr>
              <a:spcAft>
                <a:spcPts val="300"/>
              </a:spcAft>
            </a:pPr>
            <a:r>
              <a:rPr lang="en-US" sz="2000" dirty="0" smtClean="0">
                <a:latin typeface="Arial" pitchFamily="34" charset="0"/>
                <a:cs typeface="Arial" pitchFamily="34" charset="0"/>
              </a:rPr>
              <a:t>RDBMS – </a:t>
            </a:r>
            <a:r>
              <a:rPr lang="en-US" sz="2000" b="1" dirty="0" smtClean="0">
                <a:latin typeface="Arial" pitchFamily="34" charset="0"/>
                <a:cs typeface="Arial" pitchFamily="34" charset="0"/>
              </a:rPr>
              <a:t>R</a:t>
            </a:r>
            <a:r>
              <a:rPr lang="en-US" sz="2000" dirty="0" smtClean="0">
                <a:latin typeface="Arial" pitchFamily="34" charset="0"/>
                <a:cs typeface="Arial" pitchFamily="34" charset="0"/>
              </a:rPr>
              <a:t>elational </a:t>
            </a:r>
            <a:r>
              <a:rPr lang="en-US" sz="2000" b="1" dirty="0" err="1" smtClean="0">
                <a:latin typeface="Arial" pitchFamily="34" charset="0"/>
                <a:cs typeface="Arial" pitchFamily="34" charset="0"/>
              </a:rPr>
              <a:t>D</a:t>
            </a:r>
            <a:r>
              <a:rPr lang="en-US" sz="2000" dirty="0" err="1" smtClean="0">
                <a:latin typeface="Arial" pitchFamily="34" charset="0"/>
                <a:cs typeface="Arial" pitchFamily="34" charset="0"/>
              </a:rPr>
              <a:t>ata</a:t>
            </a:r>
            <a:r>
              <a:rPr lang="en-US" sz="2000" b="1" dirty="0" err="1" smtClean="0">
                <a:latin typeface="Arial" pitchFamily="34" charset="0"/>
                <a:cs typeface="Arial" pitchFamily="34" charset="0"/>
              </a:rPr>
              <a:t>B</a:t>
            </a:r>
            <a:r>
              <a:rPr lang="en-US" sz="2000" dirty="0" err="1" smtClean="0">
                <a:latin typeface="Arial" pitchFamily="34" charset="0"/>
                <a:cs typeface="Arial" pitchFamily="34" charset="0"/>
              </a:rPr>
              <a:t>ase</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M</a:t>
            </a:r>
            <a:r>
              <a:rPr lang="en-US" sz="2000" dirty="0" smtClean="0">
                <a:latin typeface="Arial" pitchFamily="34" charset="0"/>
                <a:cs typeface="Arial" pitchFamily="34" charset="0"/>
              </a:rPr>
              <a:t>anagement </a:t>
            </a:r>
            <a:r>
              <a:rPr lang="en-US" sz="2000" b="1" dirty="0" smtClean="0">
                <a:latin typeface="Arial" pitchFamily="34" charset="0"/>
                <a:cs typeface="Arial" pitchFamily="34" charset="0"/>
              </a:rPr>
              <a:t>S</a:t>
            </a:r>
            <a:r>
              <a:rPr lang="en-US" sz="2000" dirty="0" smtClean="0">
                <a:latin typeface="Arial" pitchFamily="34" charset="0"/>
                <a:cs typeface="Arial" pitchFamily="34" charset="0"/>
              </a:rPr>
              <a:t>ystem</a:t>
            </a:r>
          </a:p>
          <a:p>
            <a:pPr marL="227013" lvl="0" indent="342900">
              <a:spcAft>
                <a:spcPts val="300"/>
              </a:spcAft>
              <a:buFont typeface="+mj-lt"/>
              <a:buAutoNum type="arabicPeriod"/>
            </a:pPr>
            <a:r>
              <a:rPr lang="en-US" dirty="0" smtClean="0">
                <a:latin typeface="Arial" pitchFamily="34" charset="0"/>
                <a:cs typeface="Arial" pitchFamily="34" charset="0"/>
              </a:rPr>
              <a:t>A collection of objects and relations that stores data. In our case this is represented by tables, organized in rows and columns.</a:t>
            </a:r>
          </a:p>
          <a:p>
            <a:pPr marL="227013" lvl="0" indent="342900">
              <a:spcAft>
                <a:spcPts val="300"/>
              </a:spcAft>
              <a:buFont typeface="+mj-lt"/>
              <a:buAutoNum type="arabicPeriod"/>
            </a:pPr>
            <a:r>
              <a:rPr lang="en-US" dirty="0" smtClean="0">
                <a:latin typeface="Arial" pitchFamily="34" charset="0"/>
                <a:cs typeface="Arial" pitchFamily="34" charset="0"/>
              </a:rPr>
              <a:t>A set of operations that acts on the relations to create other relations</a:t>
            </a:r>
          </a:p>
          <a:p>
            <a:pPr marL="227013" lvl="0" indent="342900">
              <a:spcAft>
                <a:spcPts val="300"/>
              </a:spcAft>
              <a:buFont typeface="+mj-lt"/>
              <a:buAutoNum type="arabicPeriod"/>
            </a:pPr>
            <a:r>
              <a:rPr lang="en-US" dirty="0" smtClean="0">
                <a:latin typeface="Arial" pitchFamily="34" charset="0"/>
                <a:cs typeface="Arial" pitchFamily="34" charset="0"/>
              </a:rPr>
              <a:t>Assures  data integrity for accuracy and consistency</a:t>
            </a:r>
            <a:endParaRPr lang="en-US" dirty="0"/>
          </a:p>
        </p:txBody>
      </p:sp>
      <p:sp>
        <p:nvSpPr>
          <p:cNvPr id="3" name="Title 1"/>
          <p:cNvSpPr>
            <a:spLocks noGrp="1"/>
          </p:cNvSpPr>
          <p:nvPr>
            <p:ph type="title"/>
          </p:nvPr>
        </p:nvSpPr>
        <p:spPr>
          <a:xfrm>
            <a:off x="881743" y="766826"/>
            <a:ext cx="2293719" cy="593092"/>
          </a:xfrm>
        </p:spPr>
        <p:txBody>
          <a:bodyPr/>
          <a:lstStyle/>
          <a:p>
            <a:r>
              <a:rPr lang="en-US" b="0" dirty="0" smtClean="0"/>
              <a:t>Introduction</a:t>
            </a:r>
            <a:endParaRPr lang="en-US" dirty="0"/>
          </a:p>
        </p:txBody>
      </p:sp>
    </p:spTree>
    <p:extLst>
      <p:ext uri="{BB962C8B-B14F-4D97-AF65-F5344CB8AC3E}">
        <p14:creationId xmlns:p14="http://schemas.microsoft.com/office/powerpoint/2010/main" xmlns="" val="2738695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pPr>
              <a:spcAft>
                <a:spcPts val="300"/>
              </a:spcAft>
            </a:pPr>
            <a:r>
              <a:rPr lang="en-US" sz="2000" b="1" dirty="0" smtClean="0">
                <a:latin typeface="Arial" pitchFamily="34" charset="0"/>
                <a:cs typeface="Arial" pitchFamily="34" charset="0"/>
              </a:rPr>
              <a:t>What is a relational model?</a:t>
            </a:r>
          </a:p>
          <a:p>
            <a:pPr>
              <a:spcAft>
                <a:spcPts val="300"/>
              </a:spcAft>
            </a:pPr>
            <a:r>
              <a:rPr lang="en-US" sz="2000" dirty="0" smtClean="0">
                <a:latin typeface="Arial" pitchFamily="34" charset="0"/>
                <a:cs typeface="Arial" pitchFamily="34" charset="0"/>
              </a:rPr>
              <a:t>RDBMS – </a:t>
            </a:r>
            <a:r>
              <a:rPr lang="en-US" sz="2000" b="1" dirty="0" smtClean="0">
                <a:latin typeface="Arial" pitchFamily="34" charset="0"/>
                <a:cs typeface="Arial" pitchFamily="34" charset="0"/>
              </a:rPr>
              <a:t>R</a:t>
            </a:r>
            <a:r>
              <a:rPr lang="en-US" sz="2000" dirty="0" smtClean="0">
                <a:latin typeface="Arial" pitchFamily="34" charset="0"/>
                <a:cs typeface="Arial" pitchFamily="34" charset="0"/>
              </a:rPr>
              <a:t>elational </a:t>
            </a:r>
            <a:r>
              <a:rPr lang="en-US" sz="2000" b="1" dirty="0" err="1" smtClean="0">
                <a:latin typeface="Arial" pitchFamily="34" charset="0"/>
                <a:cs typeface="Arial" pitchFamily="34" charset="0"/>
              </a:rPr>
              <a:t>D</a:t>
            </a:r>
            <a:r>
              <a:rPr lang="en-US" sz="2000" dirty="0" err="1" smtClean="0">
                <a:latin typeface="Arial" pitchFamily="34" charset="0"/>
                <a:cs typeface="Arial" pitchFamily="34" charset="0"/>
              </a:rPr>
              <a:t>ata</a:t>
            </a:r>
            <a:r>
              <a:rPr lang="en-US" sz="2000" b="1" dirty="0" err="1" smtClean="0">
                <a:latin typeface="Arial" pitchFamily="34" charset="0"/>
                <a:cs typeface="Arial" pitchFamily="34" charset="0"/>
              </a:rPr>
              <a:t>B</a:t>
            </a:r>
            <a:r>
              <a:rPr lang="en-US" sz="2000" dirty="0" err="1" smtClean="0">
                <a:latin typeface="Arial" pitchFamily="34" charset="0"/>
                <a:cs typeface="Arial" pitchFamily="34" charset="0"/>
              </a:rPr>
              <a:t>ase</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M</a:t>
            </a:r>
            <a:r>
              <a:rPr lang="en-US" sz="2000" dirty="0" smtClean="0">
                <a:latin typeface="Arial" pitchFamily="34" charset="0"/>
                <a:cs typeface="Arial" pitchFamily="34" charset="0"/>
              </a:rPr>
              <a:t>anagement </a:t>
            </a:r>
            <a:r>
              <a:rPr lang="en-US" sz="2000" b="1" dirty="0" smtClean="0">
                <a:latin typeface="Arial" pitchFamily="34" charset="0"/>
                <a:cs typeface="Arial" pitchFamily="34" charset="0"/>
              </a:rPr>
              <a:t>S</a:t>
            </a:r>
            <a:r>
              <a:rPr lang="en-US" sz="2000" dirty="0" smtClean="0">
                <a:latin typeface="Arial" pitchFamily="34" charset="0"/>
                <a:cs typeface="Arial" pitchFamily="34" charset="0"/>
              </a:rPr>
              <a:t>ystem</a:t>
            </a:r>
          </a:p>
          <a:p>
            <a:pPr marL="227013" lvl="0" indent="342900">
              <a:spcAft>
                <a:spcPts val="300"/>
              </a:spcAft>
              <a:buFont typeface="+mj-lt"/>
              <a:buAutoNum type="arabicPeriod"/>
            </a:pPr>
            <a:r>
              <a:rPr lang="en-US" dirty="0" smtClean="0">
                <a:latin typeface="Arial" pitchFamily="34" charset="0"/>
                <a:cs typeface="Arial" pitchFamily="34" charset="0"/>
              </a:rPr>
              <a:t>A collection of objects and relations that stores data. In our case this is represented by tables, organized in rows and columns.</a:t>
            </a:r>
          </a:p>
          <a:p>
            <a:pPr marL="227013" lvl="0" indent="342900">
              <a:spcAft>
                <a:spcPts val="300"/>
              </a:spcAft>
              <a:buFont typeface="+mj-lt"/>
              <a:buAutoNum type="arabicPeriod"/>
            </a:pPr>
            <a:r>
              <a:rPr lang="en-US" dirty="0" smtClean="0">
                <a:latin typeface="Arial" pitchFamily="34" charset="0"/>
                <a:cs typeface="Arial" pitchFamily="34" charset="0"/>
              </a:rPr>
              <a:t>A set of operations that acts on the relations to create other relations</a:t>
            </a:r>
          </a:p>
          <a:p>
            <a:pPr marL="227013" lvl="0" indent="342900">
              <a:spcAft>
                <a:spcPts val="300"/>
              </a:spcAft>
              <a:buFont typeface="+mj-lt"/>
              <a:buAutoNum type="arabicPeriod"/>
            </a:pPr>
            <a:r>
              <a:rPr lang="en-US" dirty="0" smtClean="0">
                <a:latin typeface="Arial" pitchFamily="34" charset="0"/>
                <a:cs typeface="Arial" pitchFamily="34" charset="0"/>
              </a:rPr>
              <a:t>Assures  data integrity for accuracy and consistency</a:t>
            </a:r>
            <a:endParaRPr lang="en-US" dirty="0"/>
          </a:p>
        </p:txBody>
      </p:sp>
      <p:sp>
        <p:nvSpPr>
          <p:cNvPr id="3" name="Title 1"/>
          <p:cNvSpPr>
            <a:spLocks noGrp="1"/>
          </p:cNvSpPr>
          <p:nvPr>
            <p:ph type="title"/>
          </p:nvPr>
        </p:nvSpPr>
        <p:spPr>
          <a:xfrm>
            <a:off x="881743" y="766826"/>
            <a:ext cx="2293719" cy="593092"/>
          </a:xfrm>
        </p:spPr>
        <p:txBody>
          <a:bodyPr/>
          <a:lstStyle/>
          <a:p>
            <a:r>
              <a:rPr lang="en-US" b="0" dirty="0" smtClean="0"/>
              <a:t>Introduction</a:t>
            </a:r>
            <a:endParaRPr lang="en-US" dirty="0"/>
          </a:p>
        </p:txBody>
      </p:sp>
      <p:pic>
        <p:nvPicPr>
          <p:cNvPr id="1026" name="Picture 2"/>
          <p:cNvPicPr>
            <a:picLocks noChangeAspect="1" noChangeArrowheads="1"/>
          </p:cNvPicPr>
          <p:nvPr/>
        </p:nvPicPr>
        <p:blipFill>
          <a:blip r:embed="rId2"/>
          <a:srcRect/>
          <a:stretch>
            <a:fillRect/>
          </a:stretch>
        </p:blipFill>
        <p:spPr bwMode="auto">
          <a:xfrm>
            <a:off x="254000" y="1701801"/>
            <a:ext cx="8890000" cy="3930650"/>
          </a:xfrm>
          <a:prstGeom prst="rect">
            <a:avLst/>
          </a:prstGeom>
          <a:noFill/>
          <a:ln w="9525">
            <a:noFill/>
            <a:miter lim="800000"/>
            <a:headEnd/>
            <a:tailEnd/>
          </a:ln>
        </p:spPr>
      </p:pic>
    </p:spTree>
    <p:extLst>
      <p:ext uri="{BB962C8B-B14F-4D97-AF65-F5344CB8AC3E}">
        <p14:creationId xmlns:p14="http://schemas.microsoft.com/office/powerpoint/2010/main" xmlns="" val="2738695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DDL </a:t>
            </a:r>
            <a:r>
              <a:rPr lang="en-US" dirty="0" smtClean="0"/>
              <a:t>vs. DML</a:t>
            </a:r>
          </a:p>
        </p:txBody>
      </p:sp>
      <p:sp>
        <p:nvSpPr>
          <p:cNvPr id="3" name="Text Placeholder 2"/>
          <p:cNvSpPr>
            <a:spLocks noGrp="1"/>
          </p:cNvSpPr>
          <p:nvPr>
            <p:ph type="body" idx="1"/>
          </p:nvPr>
        </p:nvSpPr>
        <p:spPr/>
        <p:txBody>
          <a:bodyPr/>
          <a:lstStyle/>
          <a:p>
            <a:r>
              <a:rPr lang="ro-RO" dirty="0" smtClean="0"/>
              <a:t>2</a:t>
            </a:r>
            <a:endParaRPr lang="en-US" dirty="0"/>
          </a:p>
        </p:txBody>
      </p:sp>
    </p:spTree>
    <p:extLst>
      <p:ext uri="{BB962C8B-B14F-4D97-AF65-F5344CB8AC3E}">
        <p14:creationId xmlns:p14="http://schemas.microsoft.com/office/powerpoint/2010/main" xmlns="" val="2378775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r>
              <a:rPr lang="en-US" dirty="0" smtClean="0"/>
              <a:t>What is a Data Definition Language?</a:t>
            </a:r>
          </a:p>
          <a:p>
            <a:endParaRPr lang="en-US" dirty="0" smtClean="0"/>
          </a:p>
          <a:p>
            <a:r>
              <a:rPr lang="en-US" dirty="0" smtClean="0"/>
              <a:t>A </a:t>
            </a:r>
            <a:r>
              <a:rPr lang="en-US" b="1" dirty="0" smtClean="0"/>
              <a:t>data definition language</a:t>
            </a:r>
            <a:r>
              <a:rPr lang="en-US" dirty="0" smtClean="0"/>
              <a:t> or </a:t>
            </a:r>
            <a:r>
              <a:rPr lang="en-US" b="1" dirty="0" smtClean="0"/>
              <a:t>data</a:t>
            </a:r>
            <a:r>
              <a:rPr lang="en-US" dirty="0" smtClean="0"/>
              <a:t> description </a:t>
            </a:r>
            <a:r>
              <a:rPr lang="en-US" b="1" dirty="0" smtClean="0"/>
              <a:t>language</a:t>
            </a:r>
            <a:r>
              <a:rPr lang="en-US" dirty="0" smtClean="0"/>
              <a:t> (DDL) is a syntax similar to a computer programming </a:t>
            </a:r>
            <a:r>
              <a:rPr lang="en-US" b="1" dirty="0" smtClean="0"/>
              <a:t>language</a:t>
            </a:r>
            <a:r>
              <a:rPr lang="en-US" dirty="0" smtClean="0"/>
              <a:t> for </a:t>
            </a:r>
            <a:r>
              <a:rPr lang="en-US" b="1" dirty="0" smtClean="0"/>
              <a:t>defining data</a:t>
            </a:r>
            <a:r>
              <a:rPr lang="en-US" dirty="0" smtClean="0"/>
              <a:t> structures, especially database schemas</a:t>
            </a:r>
            <a:r>
              <a:rPr lang="en-US" dirty="0" smtClean="0"/>
              <a:t>.</a:t>
            </a:r>
          </a:p>
          <a:p>
            <a:endParaRPr lang="en-US" dirty="0" smtClean="0"/>
          </a:p>
          <a:p>
            <a:r>
              <a:rPr lang="en-US" dirty="0" smtClean="0"/>
              <a:t>The </a:t>
            </a:r>
            <a:r>
              <a:rPr lang="en-US" b="1" dirty="0" smtClean="0"/>
              <a:t>Data Definition Language</a:t>
            </a:r>
            <a:r>
              <a:rPr lang="en-US" dirty="0" smtClean="0"/>
              <a:t> (DDL) is used to create and destroy databases and database objects.</a:t>
            </a:r>
            <a:endParaRPr lang="en-US" dirty="0" smtClean="0"/>
          </a:p>
          <a:p>
            <a:endParaRPr lang="en-US" dirty="0" smtClean="0"/>
          </a:p>
          <a:p>
            <a:endParaRPr lang="en-US" dirty="0"/>
          </a:p>
        </p:txBody>
      </p:sp>
      <p:sp>
        <p:nvSpPr>
          <p:cNvPr id="3" name="Title 1"/>
          <p:cNvSpPr>
            <a:spLocks noGrp="1"/>
          </p:cNvSpPr>
          <p:nvPr>
            <p:ph type="title"/>
          </p:nvPr>
        </p:nvSpPr>
        <p:spPr>
          <a:xfrm>
            <a:off x="881742" y="766826"/>
            <a:ext cx="5776753" cy="593092"/>
          </a:xfrm>
        </p:spPr>
        <p:txBody>
          <a:bodyPr/>
          <a:lstStyle/>
          <a:p>
            <a:r>
              <a:rPr lang="en-US" b="0" dirty="0" smtClean="0"/>
              <a:t>DDL – Data Definition Language</a:t>
            </a:r>
            <a:endParaRPr lang="en-US" dirty="0"/>
          </a:p>
        </p:txBody>
      </p:sp>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504604"/>
            <a:ext cx="7718281" cy="4127847"/>
          </a:xfrm>
        </p:spPr>
        <p:txBody>
          <a:bodyPr>
            <a:normAutofit fontScale="85000" lnSpcReduction="10000"/>
          </a:bodyPr>
          <a:lstStyle/>
          <a:p>
            <a:endParaRPr lang="en-US" dirty="0" smtClean="0"/>
          </a:p>
          <a:p>
            <a:r>
              <a:rPr lang="en-US" dirty="0" smtClean="0"/>
              <a:t>The </a:t>
            </a:r>
            <a:r>
              <a:rPr lang="en-US" b="1" dirty="0" smtClean="0"/>
              <a:t>CREATE TABLE </a:t>
            </a:r>
            <a:r>
              <a:rPr lang="en-US" dirty="0" smtClean="0"/>
              <a:t>statement is used to create a table in a database.</a:t>
            </a:r>
          </a:p>
          <a:p>
            <a:r>
              <a:rPr lang="en-US" dirty="0" smtClean="0"/>
              <a:t>Tables are organized into rows and columns; and each table must have a name</a:t>
            </a:r>
            <a:r>
              <a:rPr lang="en-US" dirty="0" smtClean="0"/>
              <a:t>.</a:t>
            </a:r>
          </a:p>
          <a:p>
            <a:endParaRPr lang="en-US" dirty="0" smtClean="0"/>
          </a:p>
          <a:p>
            <a:r>
              <a:rPr lang="en-US" dirty="0" smtClean="0"/>
              <a:t>SQL CREATE TABLE </a:t>
            </a:r>
            <a:r>
              <a:rPr lang="en-US" dirty="0" smtClean="0"/>
              <a:t>Syntax</a:t>
            </a:r>
          </a:p>
          <a:p>
            <a:endParaRPr lang="en-US" dirty="0" smtClean="0"/>
          </a:p>
          <a:p>
            <a:r>
              <a:rPr lang="en-US" b="1" dirty="0" smtClean="0"/>
              <a:t>CREATE TABLE </a:t>
            </a:r>
            <a:r>
              <a:rPr lang="en-US" b="1" dirty="0" err="1" smtClean="0"/>
              <a:t>table_name</a:t>
            </a:r>
            <a:endParaRPr lang="en-US" b="1" dirty="0" smtClean="0"/>
          </a:p>
          <a:p>
            <a:r>
              <a:rPr lang="en-US" b="1" dirty="0" smtClean="0"/>
              <a:t>(</a:t>
            </a:r>
          </a:p>
          <a:p>
            <a:r>
              <a:rPr lang="en-US" b="1" i="1" dirty="0" smtClean="0"/>
              <a:t>column_name1 </a:t>
            </a:r>
            <a:r>
              <a:rPr lang="en-US" b="1" i="1" dirty="0" err="1" smtClean="0"/>
              <a:t>data_type</a:t>
            </a:r>
            <a:r>
              <a:rPr lang="en-US" b="1" i="1" dirty="0" smtClean="0"/>
              <a:t>(size),</a:t>
            </a:r>
          </a:p>
          <a:p>
            <a:r>
              <a:rPr lang="en-US" b="1" i="1" dirty="0" smtClean="0"/>
              <a:t>column_name2 </a:t>
            </a:r>
            <a:r>
              <a:rPr lang="en-US" b="1" i="1" dirty="0" err="1" smtClean="0"/>
              <a:t>data_type</a:t>
            </a:r>
            <a:r>
              <a:rPr lang="en-US" b="1" i="1" dirty="0" smtClean="0"/>
              <a:t>(size),</a:t>
            </a:r>
          </a:p>
          <a:p>
            <a:r>
              <a:rPr lang="en-US" b="1" i="1" dirty="0" smtClean="0"/>
              <a:t>column_name3 </a:t>
            </a:r>
            <a:r>
              <a:rPr lang="en-US" b="1" i="1" dirty="0" err="1" smtClean="0"/>
              <a:t>data_type</a:t>
            </a:r>
            <a:r>
              <a:rPr lang="en-US" b="1" i="1" dirty="0" smtClean="0"/>
              <a:t>(size), </a:t>
            </a:r>
            <a:endParaRPr lang="en-US" b="1" i="1" dirty="0" smtClean="0"/>
          </a:p>
          <a:p>
            <a:r>
              <a:rPr lang="en-US" b="1" i="1" dirty="0" smtClean="0"/>
              <a:t>);</a:t>
            </a:r>
          </a:p>
          <a:p>
            <a:endParaRPr lang="en-US" i="1" dirty="0" smtClean="0"/>
          </a:p>
          <a:p>
            <a:r>
              <a:rPr lang="en-US" b="1" dirty="0" err="1" smtClean="0"/>
              <a:t>column_name</a:t>
            </a:r>
            <a:r>
              <a:rPr lang="en-US" dirty="0" smtClean="0"/>
              <a:t> - names </a:t>
            </a:r>
            <a:r>
              <a:rPr lang="en-US" dirty="0" smtClean="0"/>
              <a:t>of the columns of the table.</a:t>
            </a:r>
          </a:p>
          <a:p>
            <a:r>
              <a:rPr lang="en-US" b="1" dirty="0" err="1" smtClean="0"/>
              <a:t>data_type</a:t>
            </a:r>
            <a:r>
              <a:rPr lang="en-US" dirty="0" smtClean="0"/>
              <a:t> - type </a:t>
            </a:r>
            <a:r>
              <a:rPr lang="en-US" dirty="0" smtClean="0"/>
              <a:t>of data the column can hold (e.g. </a:t>
            </a:r>
            <a:r>
              <a:rPr lang="en-US" dirty="0" err="1" smtClean="0"/>
              <a:t>varchar</a:t>
            </a:r>
            <a:r>
              <a:rPr lang="en-US" dirty="0" smtClean="0"/>
              <a:t>, integer, decimal, date, etc.).</a:t>
            </a:r>
          </a:p>
          <a:p>
            <a:r>
              <a:rPr lang="en-US" b="1" dirty="0" smtClean="0"/>
              <a:t>size </a:t>
            </a:r>
            <a:r>
              <a:rPr lang="en-US" dirty="0" smtClean="0"/>
              <a:t>parameter </a:t>
            </a:r>
            <a:r>
              <a:rPr lang="en-US" dirty="0" smtClean="0"/>
              <a:t>- maximum </a:t>
            </a:r>
            <a:r>
              <a:rPr lang="en-US" dirty="0" smtClean="0"/>
              <a:t>length of the column of the table.</a:t>
            </a:r>
          </a:p>
          <a:p>
            <a:endParaRPr lang="en-US" dirty="0" smtClean="0"/>
          </a:p>
          <a:p>
            <a:endParaRPr lang="en-US" dirty="0"/>
          </a:p>
        </p:txBody>
      </p:sp>
      <p:sp>
        <p:nvSpPr>
          <p:cNvPr id="3" name="Title 1"/>
          <p:cNvSpPr>
            <a:spLocks noGrp="1"/>
          </p:cNvSpPr>
          <p:nvPr>
            <p:ph type="title"/>
          </p:nvPr>
        </p:nvSpPr>
        <p:spPr>
          <a:xfrm>
            <a:off x="881742" y="766826"/>
            <a:ext cx="5776753" cy="593092"/>
          </a:xfrm>
        </p:spPr>
        <p:txBody>
          <a:bodyPr/>
          <a:lstStyle/>
          <a:p>
            <a:r>
              <a:rPr lang="en-US" b="0" dirty="0" smtClean="0"/>
              <a:t>DDL – Data Definition Language</a:t>
            </a:r>
            <a:endParaRPr lang="en-US" dirty="0"/>
          </a:p>
        </p:txBody>
      </p:sp>
    </p:spTree>
    <p:extLst>
      <p:ext uri="{BB962C8B-B14F-4D97-AF65-F5344CB8AC3E}">
        <p14:creationId xmlns:p14="http://schemas.microsoft.com/office/powerpoint/2010/main" xmlns="" val="2651938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E8851E-A513-4DE1-BFEA-60B7444A3522}">
  <ds:schemaRefs>
    <ds:schemaRef ds:uri="http://schemas.microsoft.com/sharepoint/v3/contenttype/forms"/>
  </ds:schemaRefs>
</ds:datastoreItem>
</file>

<file path=customXml/itemProps2.xml><?xml version="1.0" encoding="utf-8"?>
<ds:datastoreItem xmlns:ds="http://schemas.openxmlformats.org/officeDocument/2006/customXml" ds:itemID="{C1424CC9-255C-4972-B5F2-6F19B32F3DEA}">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3829</TotalTime>
  <Words>1042</Words>
  <Application>Microsoft Office PowerPoint</Application>
  <PresentationFormat>On-screen Show (4:3)</PresentationFormat>
  <Paragraphs>214</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     SQL Structured Data Language</vt:lpstr>
      <vt:lpstr>Topics</vt:lpstr>
      <vt:lpstr>Introduction</vt:lpstr>
      <vt:lpstr>Introduction</vt:lpstr>
      <vt:lpstr>Introduction</vt:lpstr>
      <vt:lpstr>Introduction</vt:lpstr>
      <vt:lpstr>          DDL vs. DML</vt:lpstr>
      <vt:lpstr>DDL – Data Definition Language</vt:lpstr>
      <vt:lpstr>DDL – Data Definition Language</vt:lpstr>
      <vt:lpstr>DDL – Data Definition Language</vt:lpstr>
      <vt:lpstr>DDL – Data Definition Language</vt:lpstr>
      <vt:lpstr>DML – Data Manipulation Language</vt:lpstr>
      <vt:lpstr>DML – Data Manipulation Language</vt:lpstr>
      <vt:lpstr>DML – Data Manipulation Language</vt:lpstr>
      <vt:lpstr>     Data QUERY (SELECT Clause)</vt:lpstr>
      <vt:lpstr>SELECT Clause</vt:lpstr>
      <vt:lpstr>SELECT Clause</vt:lpstr>
      <vt:lpstr>        Constraints</vt:lpstr>
      <vt:lpstr>Constraints</vt:lpstr>
      <vt:lpstr>Constraints</vt:lpstr>
      <vt:lpstr>       Data Filtering &amp; Ordering (WHERE, ORDER BY)</vt:lpstr>
      <vt:lpstr>WHERE Clause</vt:lpstr>
      <vt:lpstr>WHERE Clause</vt:lpstr>
      <vt:lpstr>Order By Clause</vt:lpstr>
      <vt:lpstr>   Retrieving data from multiple tables</vt:lpstr>
      <vt:lpstr>Data from multiple tables</vt:lpstr>
      <vt:lpstr>SQL Joins</vt:lpstr>
      <vt:lpstr>SQL Joins</vt:lpstr>
      <vt:lpstr>SQL Joins</vt:lpstr>
      <vt:lpstr>         Views</vt:lpstr>
      <vt:lpstr>Views</vt:lpstr>
      <vt:lpstr>Views</vt:lpstr>
      <vt:lpstr>Views</vt:lpstr>
      <vt:lpstr>Views</vt:lpstr>
      <vt:lpstr>     Single row &amp; group functions</vt:lpstr>
      <vt:lpstr>Single row functions</vt:lpstr>
      <vt:lpstr>Single row functions</vt:lpstr>
      <vt:lpstr>Single row functions</vt:lpstr>
      <vt:lpstr>Single row functions</vt:lpstr>
      <vt:lpstr>Single group functions</vt:lpstr>
      <vt:lpstr>       Generating DB structure using Liquibase</vt:lpstr>
      <vt:lpstr>Thank you!</vt:lpstr>
    </vt:vector>
  </TitlesOfParts>
  <Company>Brandtailors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danielp</cp:lastModifiedBy>
  <cp:revision>273</cp:revision>
  <dcterms:created xsi:type="dcterms:W3CDTF">2013-12-09T08:38:16Z</dcterms:created>
  <dcterms:modified xsi:type="dcterms:W3CDTF">2014-11-02T19:18:39Z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