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VvMX+VZY7CB3TbIVIJECh0C3V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bb3ce87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13bb3ce87d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c17a834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13c17a834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c17a834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13c17a834f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c17a834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13c17a834f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c17a834f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13c17a834ff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17a834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13c17a834ff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c17a834f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13c17a834ff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c17a834f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13c17a834f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c17a834f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3c17a834ff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c17a834f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c17a834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6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6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0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1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1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3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3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3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4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4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ockapi.io/signup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ockapi.io/doc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22675" y="0"/>
            <a:ext cx="2227979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-294875" y="0"/>
            <a:ext cx="100074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8431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477975" y="1122375"/>
            <a:ext cx="65901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CRUD with MockAPI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477975" y="4872925"/>
            <a:ext cx="6590100" cy="120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500"/>
              <a:t>Conventions that facilitate viewing, searching, and changing information.</a:t>
            </a:r>
            <a:endParaRPr sz="1500"/>
          </a:p>
        </p:txBody>
      </p:sp>
      <p:sp>
        <p:nvSpPr>
          <p:cNvPr id="108" name="Google Shape;108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C8C8C8"/>
          </a:solidFill>
          <a:ln cap="flat" cmpd="sng" w="9525">
            <a:solidFill>
              <a:srgbClr val="C8C8C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11" name="Google Shape;111;p1"/>
          <p:cNvSpPr/>
          <p:nvPr/>
        </p:nvSpPr>
        <p:spPr>
          <a:xfrm>
            <a:off x="203375" y="0"/>
            <a:ext cx="1220100" cy="90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bb3ce87dc_0_1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Create</a:t>
            </a:r>
            <a:endParaRPr/>
          </a:p>
        </p:txBody>
      </p:sp>
      <p:sp>
        <p:nvSpPr>
          <p:cNvPr id="212" name="Google Shape;212;g13bb3ce87dc_0_18"/>
          <p:cNvSpPr txBox="1"/>
          <p:nvPr>
            <p:ph idx="1" type="body"/>
          </p:nvPr>
        </p:nvSpPr>
        <p:spPr>
          <a:xfrm>
            <a:off x="1115575" y="2019350"/>
            <a:ext cx="101682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1275">
                <a:solidFill>
                  <a:srgbClr val="38761D"/>
                </a:solidFill>
              </a:rPr>
              <a:t>//crud - create using jquery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US" sz="1275"/>
              <a:t>function createFoodGroup(</a:t>
            </a:r>
            <a:r>
              <a:rPr b="1" lang="en-US" sz="1275">
                <a:solidFill>
                  <a:srgbClr val="FF9900"/>
                </a:solidFill>
              </a:rPr>
              <a:t>foodGroup</a:t>
            </a:r>
            <a:r>
              <a:rPr b="1" lang="en-US" sz="1275"/>
              <a:t>) {</a:t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1275"/>
              <a:t>  console.log("createFoodGroup foodGroup:", </a:t>
            </a:r>
            <a:r>
              <a:rPr b="1" lang="en-US" sz="1275">
                <a:solidFill>
                  <a:srgbClr val="FF9900"/>
                </a:solidFill>
              </a:rPr>
              <a:t>foodGroup</a:t>
            </a:r>
            <a:r>
              <a:rPr lang="en-US" sz="1275"/>
              <a:t>);</a:t>
            </a:r>
            <a:r>
              <a:rPr lang="en-US" sz="1275">
                <a:solidFill>
                  <a:srgbClr val="38761D"/>
                </a:solidFill>
              </a:rPr>
              <a:t> //log the food group to be created</a:t>
            </a:r>
            <a:br>
              <a:rPr lang="en-US" sz="1275">
                <a:solidFill>
                  <a:srgbClr val="38761D"/>
                </a:solidFill>
              </a:rPr>
            </a:b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US" sz="1275"/>
              <a:t>  </a:t>
            </a:r>
            <a:r>
              <a:rPr b="1" lang="en-US" sz="1275">
                <a:solidFill>
                  <a:srgbClr val="CC0000"/>
                </a:solidFill>
              </a:rPr>
              <a:t>return </a:t>
            </a:r>
            <a:r>
              <a:rPr b="1" lang="en-US" sz="1275"/>
              <a:t>$.ajax</a:t>
            </a:r>
            <a:r>
              <a:rPr b="1" lang="en-US" sz="1275">
                <a:solidFill>
                  <a:srgbClr val="FF0000"/>
                </a:solidFill>
              </a:rPr>
              <a:t>({ </a:t>
            </a:r>
            <a:r>
              <a:rPr lang="en-US" sz="1275">
                <a:solidFill>
                  <a:srgbClr val="38761D"/>
                </a:solidFill>
              </a:rPr>
              <a:t>//return the ajax request</a:t>
            </a:r>
            <a:endParaRPr b="1" sz="127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1275"/>
              <a:t>   </a:t>
            </a:r>
            <a:r>
              <a:rPr b="1" lang="en-US" sz="1275"/>
              <a:t> url: </a:t>
            </a:r>
            <a:r>
              <a:rPr b="1" lang="en-US" sz="1275">
                <a:solidFill>
                  <a:srgbClr val="0000FF"/>
                </a:solidFill>
              </a:rPr>
              <a:t>URL</a:t>
            </a:r>
            <a:r>
              <a:rPr b="1" lang="en-US" sz="1275"/>
              <a:t>,</a:t>
            </a:r>
            <a:r>
              <a:rPr lang="en-US" sz="1275"/>
              <a:t> </a:t>
            </a:r>
            <a:r>
              <a:rPr lang="en-US" sz="1275">
                <a:solidFill>
                  <a:srgbClr val="38761D"/>
                </a:solidFill>
              </a:rPr>
              <a:t>//pass the url of the food group to be created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1275"/>
              <a:t>    </a:t>
            </a:r>
            <a:r>
              <a:rPr b="1" lang="en-US" sz="1275"/>
              <a:t>data: JSON.stringify(</a:t>
            </a:r>
            <a:r>
              <a:rPr b="1" lang="en-US" sz="1275">
                <a:solidFill>
                  <a:srgbClr val="FF9900"/>
                </a:solidFill>
              </a:rPr>
              <a:t>foodGroup</a:t>
            </a:r>
            <a:r>
              <a:rPr b="1" lang="en-US" sz="1275"/>
              <a:t>),</a:t>
            </a:r>
            <a:r>
              <a:rPr lang="en-US" sz="1275"/>
              <a:t> </a:t>
            </a:r>
            <a:r>
              <a:rPr lang="en-US" sz="1275">
                <a:solidFill>
                  <a:srgbClr val="38761D"/>
                </a:solidFill>
              </a:rPr>
              <a:t>//pass the food group to be created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1275"/>
              <a:t>    </a:t>
            </a:r>
            <a:r>
              <a:rPr b="1" lang="en-US" sz="1275"/>
              <a:t>dataType: "json",</a:t>
            </a:r>
            <a:r>
              <a:rPr lang="en-US" sz="1275"/>
              <a:t> </a:t>
            </a:r>
            <a:r>
              <a:rPr lang="en-US" sz="1275">
                <a:solidFill>
                  <a:srgbClr val="38761D"/>
                </a:solidFill>
              </a:rPr>
              <a:t>//set the data type to be json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1275"/>
              <a:t>    </a:t>
            </a:r>
            <a:r>
              <a:rPr b="1" lang="en-US" sz="1275"/>
              <a:t>type: </a:t>
            </a:r>
            <a:r>
              <a:rPr b="1" lang="en-US" sz="1275">
                <a:highlight>
                  <a:srgbClr val="A4C2F4"/>
                </a:highlight>
              </a:rPr>
              <a:t>"POST"</a:t>
            </a:r>
            <a:r>
              <a:rPr b="1" lang="en-US" sz="1275"/>
              <a:t>,</a:t>
            </a:r>
            <a:r>
              <a:rPr lang="en-US" sz="1275"/>
              <a:t> </a:t>
            </a:r>
            <a:r>
              <a:rPr lang="en-US" sz="1275">
                <a:solidFill>
                  <a:srgbClr val="38761D"/>
                </a:solidFill>
              </a:rPr>
              <a:t>//set the type of request to be a post request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1275"/>
              <a:t>    </a:t>
            </a:r>
            <a:r>
              <a:rPr b="1" lang="en-US" sz="1275"/>
              <a:t>contentType: "application/json",</a:t>
            </a:r>
            <a:r>
              <a:rPr lang="en-US" sz="1275"/>
              <a:t> </a:t>
            </a:r>
            <a:r>
              <a:rPr lang="en-US" sz="1275">
                <a:solidFill>
                  <a:srgbClr val="38761D"/>
                </a:solidFill>
              </a:rPr>
              <a:t>//set the content type to be json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1275"/>
              <a:t>    </a:t>
            </a:r>
            <a:r>
              <a:rPr b="1" lang="en-US" sz="1275"/>
              <a:t>crossDomain: true,</a:t>
            </a:r>
            <a:r>
              <a:rPr lang="en-US" sz="1275"/>
              <a:t> </a:t>
            </a:r>
            <a:r>
              <a:rPr lang="en-US" sz="1275">
                <a:solidFill>
                  <a:srgbClr val="38761D"/>
                </a:solidFill>
              </a:rPr>
              <a:t>//set the cross domain to be true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US" sz="1275"/>
              <a:t>  </a:t>
            </a:r>
            <a:r>
              <a:rPr b="1" lang="en-US" sz="1275">
                <a:solidFill>
                  <a:srgbClr val="FF0000"/>
                </a:solidFill>
              </a:rPr>
              <a:t>})</a:t>
            </a:r>
            <a:r>
              <a:rPr b="1" lang="en-US" sz="1275"/>
              <a:t>;</a:t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b="1" lang="en-US" sz="1275"/>
              <a:t>}</a:t>
            </a:r>
            <a:endParaRPr b="1" sz="1275"/>
          </a:p>
        </p:txBody>
      </p:sp>
      <p:pic>
        <p:nvPicPr>
          <p:cNvPr id="213" name="Google Shape;213;g13bb3ce87dc_0_18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c17a834ff_0_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Read</a:t>
            </a:r>
            <a:endParaRPr/>
          </a:p>
        </p:txBody>
      </p:sp>
      <p:sp>
        <p:nvSpPr>
          <p:cNvPr id="219" name="Google Shape;219;g13c17a834ff_0_0"/>
          <p:cNvSpPr txBox="1"/>
          <p:nvPr>
            <p:ph idx="1" type="body"/>
          </p:nvPr>
        </p:nvSpPr>
        <p:spPr>
          <a:xfrm>
            <a:off x="1232650" y="2009600"/>
            <a:ext cx="10168200" cy="4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75">
                <a:solidFill>
                  <a:srgbClr val="38761D"/>
                </a:solidFill>
              </a:rPr>
              <a:t>//crud - read usning jquery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function getFoodList() {</a:t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console.log(“Should return an array of my food data”, </a:t>
            </a:r>
            <a:r>
              <a:rPr b="1" lang="en-US" sz="1275">
                <a:solidFill>
                  <a:srgbClr val="0000FF"/>
                </a:solidFill>
              </a:rPr>
              <a:t>URL</a:t>
            </a:r>
            <a:r>
              <a:rPr b="1" lang="en-US" sz="1275"/>
              <a:t>)</a:t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>
                <a:solidFill>
                  <a:srgbClr val="38761D"/>
                </a:solidFill>
              </a:rPr>
              <a:t>  </a:t>
            </a:r>
            <a:r>
              <a:rPr b="1" lang="en-US" sz="1275">
                <a:solidFill>
                  <a:srgbClr val="FF0000"/>
                </a:solidFill>
              </a:rPr>
              <a:t>return</a:t>
            </a:r>
            <a:r>
              <a:rPr b="1" lang="en-US" sz="1275">
                <a:solidFill>
                  <a:srgbClr val="38761D"/>
                </a:solidFill>
              </a:rPr>
              <a:t> </a:t>
            </a:r>
            <a:r>
              <a:rPr b="1" lang="en-US" sz="1275"/>
              <a:t>$</a:t>
            </a:r>
            <a:r>
              <a:rPr b="1" lang="en-US" sz="1275">
                <a:highlight>
                  <a:srgbClr val="B6D7A8"/>
                </a:highlight>
              </a:rPr>
              <a:t>.get(</a:t>
            </a:r>
            <a:r>
              <a:rPr b="1" lang="en-US" sz="1275">
                <a:solidFill>
                  <a:srgbClr val="0000FF"/>
                </a:solidFill>
              </a:rPr>
              <a:t>URL</a:t>
            </a:r>
            <a:r>
              <a:rPr b="1" lang="en-US" sz="1275"/>
              <a:t>);</a:t>
            </a:r>
            <a:r>
              <a:rPr lang="en-US" sz="1275">
                <a:solidFill>
                  <a:srgbClr val="38761D"/>
                </a:solidFill>
              </a:rPr>
              <a:t> //get the list of food groups from the url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}</a:t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t/>
            </a:r>
            <a:endParaRPr sz="1275">
              <a:solidFill>
                <a:srgbClr val="38761D"/>
              </a:solidFill>
            </a:endParaRPr>
          </a:p>
        </p:txBody>
      </p:sp>
      <p:pic>
        <p:nvPicPr>
          <p:cNvPr id="220" name="Google Shape;220;g13c17a834ff_0_0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c17a834ff_0_6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Update</a:t>
            </a:r>
            <a:endParaRPr/>
          </a:p>
        </p:txBody>
      </p:sp>
      <p:sp>
        <p:nvSpPr>
          <p:cNvPr id="226" name="Google Shape;226;g13c17a834ff_0_6"/>
          <p:cNvSpPr txBox="1"/>
          <p:nvPr>
            <p:ph idx="1" type="body"/>
          </p:nvPr>
        </p:nvSpPr>
        <p:spPr>
          <a:xfrm>
            <a:off x="1115575" y="2038875"/>
            <a:ext cx="10168200" cy="4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75">
                <a:solidFill>
                  <a:srgbClr val="38761D"/>
                </a:solidFill>
              </a:rPr>
              <a:t>//crud - update using jquery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function updateFoodGroup(</a:t>
            </a:r>
            <a:r>
              <a:rPr b="1" lang="en-US" sz="1275">
                <a:solidFill>
                  <a:srgbClr val="FF9900"/>
                </a:solidFill>
              </a:rPr>
              <a:t>foodGroupData</a:t>
            </a:r>
            <a:r>
              <a:rPr b="1" lang="en-US" sz="1275"/>
              <a:t>) {</a:t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1275"/>
              <a:t>  console.log("createFoodGroup foodGroup:", </a:t>
            </a:r>
            <a:r>
              <a:rPr b="1" lang="en-US" sz="1275">
                <a:solidFill>
                  <a:srgbClr val="FF9900"/>
                </a:solidFill>
              </a:rPr>
              <a:t>foodGroupData</a:t>
            </a:r>
            <a:r>
              <a:rPr lang="en-US" sz="1275"/>
              <a:t>);</a:t>
            </a:r>
            <a:r>
              <a:rPr lang="en-US" sz="1275">
                <a:solidFill>
                  <a:srgbClr val="38761D"/>
                </a:solidFill>
              </a:rPr>
              <a:t> //log the food group to be created</a:t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  let </a:t>
            </a:r>
            <a:r>
              <a:rPr b="1" lang="en-US" sz="1275">
                <a:solidFill>
                  <a:srgbClr val="9900FF"/>
                </a:solidFill>
              </a:rPr>
              <a:t>newFoodName </a:t>
            </a:r>
            <a:r>
              <a:rPr b="1" lang="en-US" sz="1275"/>
              <a:t>= </a:t>
            </a:r>
            <a:r>
              <a:rPr b="1" lang="en-US" sz="1275">
                <a:solidFill>
                  <a:srgbClr val="FF9900"/>
                </a:solidFill>
              </a:rPr>
              <a:t>foodGroupData</a:t>
            </a:r>
            <a:r>
              <a:rPr b="1" lang="en-US" sz="1275"/>
              <a:t>.foodName;</a:t>
            </a:r>
            <a:r>
              <a:rPr lang="en-US" sz="1275">
                <a:solidFill>
                  <a:srgbClr val="38761D"/>
                </a:solidFill>
              </a:rPr>
              <a:t> //get the new food name value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75"/>
              <a:t> // console.log("updateFoodGroup food name:", newFoodName); </a:t>
            </a:r>
            <a:r>
              <a:rPr lang="en-US" sz="1275">
                <a:solidFill>
                  <a:srgbClr val="38761D"/>
                </a:solidFill>
              </a:rPr>
              <a:t>//log the new food group name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75">
                <a:solidFill>
                  <a:srgbClr val="38761D"/>
                </a:solidFill>
              </a:rPr>
              <a:t>let </a:t>
            </a:r>
            <a:r>
              <a:rPr b="1" lang="en-US" sz="1275">
                <a:solidFill>
                  <a:srgbClr val="38761D"/>
                </a:solidFill>
              </a:rPr>
              <a:t>foodId</a:t>
            </a:r>
            <a:r>
              <a:rPr lang="en-US" sz="1275">
                <a:solidFill>
                  <a:srgbClr val="38761D"/>
                </a:solidFill>
              </a:rPr>
              <a:t> = </a:t>
            </a:r>
            <a:r>
              <a:rPr b="1" lang="en-US" sz="1275"/>
              <a:t>parseInt(</a:t>
            </a:r>
            <a:r>
              <a:rPr b="1" lang="en-US" sz="1275">
                <a:solidFill>
                  <a:srgbClr val="FF9900"/>
                </a:solidFill>
              </a:rPr>
              <a:t>foodGroupData</a:t>
            </a:r>
            <a:r>
              <a:rPr b="1" lang="en-US" sz="1275"/>
              <a:t>.id)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75"/>
              <a:t> // console.log("updateFoodGroup food name ID:", </a:t>
            </a:r>
            <a:r>
              <a:rPr b="1" lang="en-US" sz="1275">
                <a:solidFill>
                  <a:srgbClr val="38761D"/>
                </a:solidFill>
              </a:rPr>
              <a:t>foodId</a:t>
            </a:r>
            <a:r>
              <a:rPr lang="en-US" sz="1275">
                <a:solidFill>
                  <a:srgbClr val="38761D"/>
                </a:solidFill>
              </a:rPr>
              <a:t> </a:t>
            </a:r>
            <a:r>
              <a:rPr lang="en-US" sz="1275"/>
              <a:t>);</a:t>
            </a:r>
            <a:r>
              <a:rPr lang="en-US" sz="1275">
                <a:solidFill>
                  <a:srgbClr val="38761D"/>
                </a:solidFill>
              </a:rPr>
              <a:t> /</a:t>
            </a:r>
            <a:r>
              <a:rPr lang="en-US" sz="1275">
                <a:solidFill>
                  <a:srgbClr val="38761D"/>
                </a:solidFill>
              </a:rPr>
              <a:t>/log the id of the food group to be updated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  </a:t>
            </a:r>
            <a:r>
              <a:rPr b="1" lang="en-US" sz="1275">
                <a:solidFill>
                  <a:srgbClr val="FF0000"/>
                </a:solidFill>
              </a:rPr>
              <a:t>return</a:t>
            </a:r>
            <a:r>
              <a:rPr b="1" lang="en-US" sz="1275"/>
              <a:t> $.ajax</a:t>
            </a:r>
            <a:r>
              <a:rPr b="1" lang="en-US" sz="1275">
                <a:solidFill>
                  <a:srgbClr val="FF0000"/>
                </a:solidFill>
              </a:rPr>
              <a:t>({</a:t>
            </a:r>
            <a:endParaRPr b="1" sz="127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    url: `${</a:t>
            </a:r>
            <a:r>
              <a:rPr b="1" lang="en-US" sz="1275">
                <a:solidFill>
                  <a:srgbClr val="0000FF"/>
                </a:solidFill>
              </a:rPr>
              <a:t>URL</a:t>
            </a:r>
            <a:r>
              <a:rPr b="1" lang="en-US" sz="1275"/>
              <a:t>}/</a:t>
            </a:r>
            <a:r>
              <a:rPr b="1" lang="en-US" sz="1275">
                <a:solidFill>
                  <a:srgbClr val="38761D"/>
                </a:solidFill>
              </a:rPr>
              <a:t>foodId</a:t>
            </a:r>
            <a:r>
              <a:rPr lang="en-US" sz="1275">
                <a:solidFill>
                  <a:srgbClr val="38761D"/>
                </a:solidFill>
              </a:rPr>
              <a:t> </a:t>
            </a:r>
            <a:r>
              <a:rPr b="1" lang="en-US" sz="1275"/>
              <a:t>}`,</a:t>
            </a:r>
            <a:r>
              <a:rPr lang="en-US" sz="1275">
                <a:solidFill>
                  <a:srgbClr val="38761D"/>
                </a:solidFill>
              </a:rPr>
              <a:t> //pass the id of the food group to be updated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    dataType: "json", </a:t>
            </a:r>
            <a:r>
              <a:rPr lang="en-US" sz="1275">
                <a:solidFill>
                  <a:srgbClr val="38761D"/>
                </a:solidFill>
              </a:rPr>
              <a:t>//set the data type to be json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    data: JSON.stringify({ foodName: </a:t>
            </a:r>
            <a:r>
              <a:rPr b="1" lang="en-US" sz="1275">
                <a:solidFill>
                  <a:srgbClr val="9900FF"/>
                </a:solidFill>
              </a:rPr>
              <a:t>newFoodName</a:t>
            </a:r>
            <a:r>
              <a:rPr b="1" lang="en-US" sz="1275"/>
              <a:t>}), </a:t>
            </a:r>
            <a:r>
              <a:rPr lang="en-US" sz="1275">
                <a:solidFill>
                  <a:srgbClr val="38761D"/>
                </a:solidFill>
              </a:rPr>
              <a:t>//passes the food group to be updated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    contentType: "application/json", </a:t>
            </a:r>
            <a:r>
              <a:rPr lang="en-US" sz="1275">
                <a:solidFill>
                  <a:srgbClr val="38761D"/>
                </a:solidFill>
              </a:rPr>
              <a:t>//set the content type to be json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    crossDomain: true, </a:t>
            </a:r>
            <a:r>
              <a:rPr lang="en-US" sz="1275">
                <a:solidFill>
                  <a:srgbClr val="38761D"/>
                </a:solidFill>
              </a:rPr>
              <a:t>//set the cross domain to be true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    type: </a:t>
            </a:r>
            <a:r>
              <a:rPr b="1" lang="en-US" sz="1275">
                <a:highlight>
                  <a:srgbClr val="FFE599"/>
                </a:highlight>
              </a:rPr>
              <a:t>"PUT"</a:t>
            </a:r>
            <a:r>
              <a:rPr b="1" lang="en-US" sz="1275"/>
              <a:t>, </a:t>
            </a:r>
            <a:r>
              <a:rPr lang="en-US" sz="1275">
                <a:solidFill>
                  <a:srgbClr val="38761D"/>
                </a:solidFill>
              </a:rPr>
              <a:t>//set the type of request to be a put request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  </a:t>
            </a:r>
            <a:r>
              <a:rPr b="1" lang="en-US" sz="1275">
                <a:solidFill>
                  <a:srgbClr val="FF0000"/>
                </a:solidFill>
              </a:rPr>
              <a:t>});</a:t>
            </a:r>
            <a:endParaRPr b="1" sz="127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75"/>
              <a:t>}</a:t>
            </a:r>
            <a:endParaRPr b="1" sz="1275"/>
          </a:p>
        </p:txBody>
      </p:sp>
      <p:pic>
        <p:nvPicPr>
          <p:cNvPr id="227" name="Google Shape;227;g13c17a834ff_0_6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c17a834ff_0_1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33" name="Google Shape;233;g13c17a834ff_0_12"/>
          <p:cNvSpPr txBox="1"/>
          <p:nvPr>
            <p:ph idx="1" type="body"/>
          </p:nvPr>
        </p:nvSpPr>
        <p:spPr>
          <a:xfrm>
            <a:off x="1115575" y="2029100"/>
            <a:ext cx="10168200" cy="4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75">
                <a:solidFill>
                  <a:srgbClr val="38761D"/>
                </a:solidFill>
              </a:rPr>
              <a:t>//crud - delete using jquery</a:t>
            </a:r>
            <a:br>
              <a:rPr b="1" lang="en-US" sz="1275"/>
            </a:br>
            <a:r>
              <a:rPr b="1" lang="en-US" sz="1275"/>
              <a:t>function deleteFoodGroup(</a:t>
            </a:r>
            <a:r>
              <a:rPr b="1" lang="en-US" sz="1275">
                <a:solidFill>
                  <a:schemeClr val="accent4"/>
                </a:solidFill>
              </a:rPr>
              <a:t>id</a:t>
            </a:r>
            <a:r>
              <a:rPr b="1" lang="en-US" sz="1275"/>
              <a:t>) {</a:t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  </a:t>
            </a:r>
            <a:r>
              <a:rPr lang="en-US" sz="1275"/>
              <a:t>console.log("deleteFoodGroup food name ID:", </a:t>
            </a:r>
            <a:r>
              <a:rPr b="1" lang="en-US" sz="1275"/>
              <a:t>parseInt(</a:t>
            </a:r>
            <a:r>
              <a:rPr b="1" lang="en-US" sz="1275">
                <a:solidFill>
                  <a:schemeClr val="accent4"/>
                </a:solidFill>
              </a:rPr>
              <a:t>id</a:t>
            </a:r>
            <a:r>
              <a:rPr b="1" lang="en-US" sz="1275"/>
              <a:t>.id)</a:t>
            </a:r>
            <a:r>
              <a:rPr lang="en-US" sz="1275"/>
              <a:t>);</a:t>
            </a:r>
            <a:r>
              <a:rPr b="1" lang="en-US" sz="1275">
                <a:solidFill>
                  <a:srgbClr val="38761D"/>
                </a:solidFill>
              </a:rPr>
              <a:t> </a:t>
            </a:r>
            <a:r>
              <a:rPr lang="en-US" sz="1275">
                <a:solidFill>
                  <a:srgbClr val="38761D"/>
                </a:solidFill>
              </a:rPr>
              <a:t>//log the id of the food group to be deleted</a:t>
            </a:r>
            <a:br>
              <a:rPr lang="en-US" sz="1275">
                <a:solidFill>
                  <a:srgbClr val="38761D"/>
                </a:solidFill>
              </a:rPr>
            </a:b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75">
                <a:solidFill>
                  <a:srgbClr val="38761D"/>
                </a:solidFill>
              </a:rPr>
              <a:t>  //return the ajax request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>
                <a:solidFill>
                  <a:srgbClr val="FF0000"/>
                </a:solidFill>
              </a:rPr>
              <a:t>  return</a:t>
            </a:r>
            <a:r>
              <a:rPr b="1" lang="en-US" sz="1275">
                <a:solidFill>
                  <a:srgbClr val="38761D"/>
                </a:solidFill>
              </a:rPr>
              <a:t> </a:t>
            </a:r>
            <a:r>
              <a:rPr b="1" lang="en-US" sz="1275"/>
              <a:t>$.ajax</a:t>
            </a:r>
            <a:r>
              <a:rPr b="1" lang="en-US" sz="1275">
                <a:solidFill>
                  <a:srgbClr val="FF0000"/>
                </a:solidFill>
              </a:rPr>
              <a:t>({</a:t>
            </a:r>
            <a:endParaRPr b="1" sz="127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>
                <a:solidFill>
                  <a:srgbClr val="38761D"/>
                </a:solidFill>
              </a:rPr>
              <a:t>  </a:t>
            </a:r>
            <a:r>
              <a:rPr b="1" lang="en-US" sz="1275"/>
              <a:t>  url: `${</a:t>
            </a:r>
            <a:r>
              <a:rPr b="1" lang="en-US" sz="1275">
                <a:solidFill>
                  <a:srgbClr val="0000FF"/>
                </a:solidFill>
              </a:rPr>
              <a:t>URL</a:t>
            </a:r>
            <a:r>
              <a:rPr b="1" lang="en-US" sz="1275"/>
              <a:t>}/${parseInt(</a:t>
            </a:r>
            <a:r>
              <a:rPr b="1" lang="en-US" sz="1275">
                <a:solidFill>
                  <a:schemeClr val="accent4"/>
                </a:solidFill>
              </a:rPr>
              <a:t>id</a:t>
            </a:r>
            <a:r>
              <a:rPr b="1" lang="en-US" sz="1275"/>
              <a:t>.id)}`,</a:t>
            </a:r>
            <a:r>
              <a:rPr lang="en-US" sz="1275">
                <a:solidFill>
                  <a:srgbClr val="38761D"/>
                </a:solidFill>
              </a:rPr>
              <a:t> //pass the id of the food group to be deleted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>
                <a:solidFill>
                  <a:srgbClr val="38761D"/>
                </a:solidFill>
              </a:rPr>
              <a:t> </a:t>
            </a:r>
            <a:r>
              <a:rPr b="1" lang="en-US" sz="1275"/>
              <a:t>   type: </a:t>
            </a:r>
            <a:r>
              <a:rPr b="1" lang="en-US" sz="1275">
                <a:highlight>
                  <a:srgbClr val="EA9999"/>
                </a:highlight>
              </a:rPr>
              <a:t>"DELETE"</a:t>
            </a:r>
            <a:r>
              <a:rPr b="1" lang="en-US" sz="1275"/>
              <a:t>,</a:t>
            </a:r>
            <a:r>
              <a:rPr lang="en-US" sz="1275">
                <a:solidFill>
                  <a:srgbClr val="38761D"/>
                </a:solidFill>
              </a:rPr>
              <a:t> //set the type of request to be a delete request</a:t>
            </a:r>
            <a:endParaRPr sz="12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75">
                <a:solidFill>
                  <a:srgbClr val="FF0000"/>
                </a:solidFill>
              </a:rPr>
              <a:t>  });</a:t>
            </a:r>
            <a:endParaRPr sz="127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75"/>
              <a:t>}</a:t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t/>
            </a:r>
            <a:endParaRPr sz="1275">
              <a:solidFill>
                <a:srgbClr val="38761D"/>
              </a:solidFill>
            </a:endParaRPr>
          </a:p>
        </p:txBody>
      </p:sp>
      <p:pic>
        <p:nvPicPr>
          <p:cNvPr id="234" name="Google Shape;234;g13c17a834ff_0_12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c17a834ff_0_76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Let’s set it in Action!</a:t>
            </a:r>
            <a:endParaRPr/>
          </a:p>
        </p:txBody>
      </p:sp>
      <p:pic>
        <p:nvPicPr>
          <p:cNvPr id="240" name="Google Shape;240;g13c17a834ff_0_76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241" name="Google Shape;241;g13c17a834ff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7025" y="2063400"/>
            <a:ext cx="39243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841248" y="256032"/>
            <a:ext cx="10506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Overview of Today’s Session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865953" y="1634502"/>
            <a:ext cx="10451700" cy="9000"/>
          </a:xfrm>
          <a:prstGeom prst="rect">
            <a:avLst/>
          </a:prstGeom>
          <a:solidFill>
            <a:srgbClr val="595959">
              <a:alpha val="29409"/>
            </a:srgbClr>
          </a:solidFill>
          <a:ln cap="flat" cmpd="sng" w="9525">
            <a:solidFill>
              <a:srgbClr val="595959">
                <a:alpha val="294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 flipH="1" rot="10800000">
            <a:off x="841248" y="1538190"/>
            <a:ext cx="1873500" cy="10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grpSp>
        <p:nvGrpSpPr>
          <p:cNvPr id="120" name="Google Shape;120;p3"/>
          <p:cNvGrpSpPr/>
          <p:nvPr/>
        </p:nvGrpSpPr>
        <p:grpSpPr>
          <a:xfrm>
            <a:off x="177875" y="2703062"/>
            <a:ext cx="6964573" cy="1742215"/>
            <a:chOff x="0" y="386885"/>
            <a:chExt cx="10512563" cy="3502643"/>
          </a:xfrm>
        </p:grpSpPr>
        <p:sp>
          <p:nvSpPr>
            <p:cNvPr id="121" name="Google Shape;121;p3"/>
            <p:cNvSpPr/>
            <p:nvPr/>
          </p:nvSpPr>
          <p:spPr>
            <a:xfrm>
              <a:off x="0" y="386885"/>
              <a:ext cx="2444100" cy="3462300"/>
            </a:xfrm>
            <a:prstGeom prst="rect">
              <a:avLst/>
            </a:prstGeom>
            <a:solidFill>
              <a:srgbClr val="A4C2F4"/>
            </a:solidFill>
            <a:ln cap="flat" cmpd="sng" w="12700">
              <a:solidFill>
                <a:srgbClr val="DED3D3">
                  <a:alpha val="8941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0" y="1727648"/>
              <a:ext cx="2444100" cy="20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525" spcFirstLastPara="1" rIns="19052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11856" y="810090"/>
              <a:ext cx="1026600" cy="1026600"/>
            </a:xfrm>
            <a:prstGeom prst="ellipse">
              <a:avLst/>
            </a:prstGeom>
            <a:solidFill>
              <a:srgbClr val="EA9999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862184" y="960418"/>
              <a:ext cx="725700" cy="725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12700" lIns="80025" spcFirstLastPara="1" rIns="800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80" y="3889528"/>
              <a:ext cx="2444100" cy="0"/>
            </a:xfrm>
            <a:prstGeom prst="rect">
              <a:avLst/>
            </a:prstGeom>
            <a:solidFill>
              <a:srgbClr val="9A8964"/>
            </a:solidFill>
            <a:ln cap="flat" cmpd="sng" w="12700">
              <a:solidFill>
                <a:srgbClr val="9A896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90000" y="386885"/>
              <a:ext cx="2444100" cy="3462300"/>
            </a:xfrm>
            <a:prstGeom prst="rect">
              <a:avLst/>
            </a:prstGeom>
            <a:solidFill>
              <a:srgbClr val="B6D7A8"/>
            </a:solidFill>
            <a:ln cap="flat" cmpd="sng" w="12700">
              <a:solidFill>
                <a:srgbClr val="D5DBD1">
                  <a:alpha val="8941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2691541" y="1768160"/>
              <a:ext cx="2444100" cy="20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525" spcFirstLastPara="1" rIns="19052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chemeClr val="dk1"/>
                  </a:solidFill>
                </a:rPr>
                <a:t>Read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00317" y="810090"/>
              <a:ext cx="1026600" cy="1026600"/>
            </a:xfrm>
            <a:prstGeom prst="ellipse">
              <a:avLst/>
            </a:prstGeom>
            <a:solidFill>
              <a:srgbClr val="FFE599"/>
            </a:solidFill>
            <a:ln cap="flat" cmpd="sng" w="12700">
              <a:solidFill>
                <a:srgbClr val="81976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3550645" y="960418"/>
              <a:ext cx="725700" cy="725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12700" lIns="80025" spcFirstLastPara="1" rIns="800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691541" y="3889528"/>
              <a:ext cx="2444100" cy="0"/>
            </a:xfrm>
            <a:prstGeom prst="rect">
              <a:avLst/>
            </a:prstGeom>
            <a:solidFill>
              <a:srgbClr val="5C9660"/>
            </a:solidFill>
            <a:ln cap="flat" cmpd="sng" w="12700">
              <a:solidFill>
                <a:srgbClr val="5C966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380000" y="387037"/>
              <a:ext cx="2444100" cy="3462300"/>
            </a:xfrm>
            <a:prstGeom prst="rect">
              <a:avLst/>
            </a:prstGeom>
            <a:solidFill>
              <a:srgbClr val="FFE599"/>
            </a:solidFill>
            <a:ln cap="flat" cmpd="sng" w="12700">
              <a:solidFill>
                <a:srgbClr val="D0D7DA">
                  <a:alpha val="8941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5392540" y="1727648"/>
              <a:ext cx="2444100" cy="20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525" spcFirstLastPara="1" rIns="19052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chemeClr val="dk1"/>
                  </a:solidFill>
                </a:rPr>
                <a:t>Update</a:t>
              </a:r>
              <a:endParaRPr sz="26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088721" y="809989"/>
              <a:ext cx="1026600" cy="1026600"/>
            </a:xfrm>
            <a:prstGeom prst="ellipse">
              <a:avLst/>
            </a:prstGeom>
            <a:solidFill>
              <a:srgbClr val="B6D7A8"/>
            </a:solidFill>
            <a:ln cap="flat" cmpd="sng" w="12700">
              <a:solidFill>
                <a:srgbClr val="59938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6239049" y="960317"/>
              <a:ext cx="725700" cy="725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12700" lIns="80025" spcFirstLastPara="1" rIns="800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380002" y="3889528"/>
              <a:ext cx="2444100" cy="0"/>
            </a:xfrm>
            <a:prstGeom prst="rect">
              <a:avLst/>
            </a:prstGeom>
            <a:solidFill>
              <a:srgbClr val="567590"/>
            </a:solidFill>
            <a:ln cap="flat" cmpd="sng" w="12700">
              <a:solidFill>
                <a:srgbClr val="56759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068463" y="3889528"/>
              <a:ext cx="2444100" cy="0"/>
            </a:xfrm>
            <a:prstGeom prst="rect">
              <a:avLst/>
            </a:prstGeom>
            <a:solidFill>
              <a:srgbClr val="804E8B"/>
            </a:solidFill>
            <a:ln cap="flat" cmpd="sng" w="12700">
              <a:solidFill>
                <a:srgbClr val="804E8B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068453" y="386886"/>
              <a:ext cx="2444100" cy="3462300"/>
            </a:xfrm>
            <a:prstGeom prst="rect">
              <a:avLst/>
            </a:prstGeom>
            <a:solidFill>
              <a:srgbClr val="EA9999"/>
            </a:solidFill>
            <a:ln cap="flat" cmpd="sng" w="12700">
              <a:solidFill>
                <a:srgbClr val="D6CED9">
                  <a:alpha val="8941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77239" y="810090"/>
              <a:ext cx="1026600" cy="1026600"/>
            </a:xfrm>
            <a:prstGeom prst="ellipse">
              <a:avLst/>
            </a:prstGeom>
            <a:solidFill>
              <a:srgbClr val="A4C2F4"/>
            </a:solidFill>
            <a:ln cap="flat" cmpd="sng" w="12700">
              <a:solidFill>
                <a:srgbClr val="5A518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8894301" y="973936"/>
              <a:ext cx="725700" cy="725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880000" dist="57150">
                <a:srgbClr val="000000">
                  <a:alpha val="50000"/>
                </a:srgbClr>
              </a:outerShdw>
            </a:effectLst>
          </p:spPr>
          <p:txBody>
            <a:bodyPr anchorCtr="0" anchor="ctr" bIns="12700" lIns="80025" spcFirstLastPara="1" rIns="800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8068463" y="1768160"/>
              <a:ext cx="2444100" cy="20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525" spcFirstLastPara="1" rIns="19052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chemeClr val="dk1"/>
                  </a:solidFill>
                </a:rPr>
                <a:t>Delete</a:t>
              </a:r>
              <a:endParaRPr sz="2600">
                <a:solidFill>
                  <a:schemeClr val="dk1"/>
                </a:solidFill>
              </a:endParaRPr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8429188" y="2287925"/>
            <a:ext cx="3558900" cy="2572500"/>
            <a:chOff x="8134775" y="3630150"/>
            <a:chExt cx="3558900" cy="2572500"/>
          </a:xfrm>
        </p:grpSpPr>
        <p:sp>
          <p:nvSpPr>
            <p:cNvPr id="142" name="Google Shape;142;p3"/>
            <p:cNvSpPr/>
            <p:nvPr/>
          </p:nvSpPr>
          <p:spPr>
            <a:xfrm>
              <a:off x="8134775" y="3630150"/>
              <a:ext cx="3558900" cy="257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8318750" y="3900450"/>
              <a:ext cx="30291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888888"/>
                  </a:solidFill>
                </a:rPr>
                <a:t>m</a:t>
              </a:r>
              <a:r>
                <a:rPr lang="en-US" sz="6000">
                  <a:solidFill>
                    <a:srgbClr val="888888"/>
                  </a:solidFill>
                </a:rPr>
                <a:t>ock</a:t>
              </a:r>
              <a:br>
                <a:rPr lang="en-US" sz="6000">
                  <a:solidFill>
                    <a:schemeClr val="lt2"/>
                  </a:solidFill>
                </a:rPr>
              </a:br>
              <a:r>
                <a:rPr lang="en-US" sz="6000">
                  <a:solidFill>
                    <a:schemeClr val="lt2"/>
                  </a:solidFill>
                </a:rPr>
                <a:t>API</a:t>
              </a:r>
              <a:endParaRPr sz="6000">
                <a:solidFill>
                  <a:schemeClr val="lt2"/>
                </a:solidFill>
              </a:endParaRPr>
            </a:p>
          </p:txBody>
        </p:sp>
      </p:grpSp>
      <p:sp>
        <p:nvSpPr>
          <p:cNvPr id="144" name="Google Shape;144;p3"/>
          <p:cNvSpPr txBox="1"/>
          <p:nvPr/>
        </p:nvSpPr>
        <p:spPr>
          <a:xfrm>
            <a:off x="7443325" y="3158525"/>
            <a:ext cx="77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+</a:t>
            </a:r>
            <a:endParaRPr sz="5400"/>
          </a:p>
        </p:txBody>
      </p:sp>
      <p:sp>
        <p:nvSpPr>
          <p:cNvPr id="145" name="Google Shape;145;p3"/>
          <p:cNvSpPr/>
          <p:nvPr/>
        </p:nvSpPr>
        <p:spPr>
          <a:xfrm>
            <a:off x="203375" y="0"/>
            <a:ext cx="549000" cy="217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11480100" y="0"/>
            <a:ext cx="549000" cy="217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508175" y="1869950"/>
            <a:ext cx="11063700" cy="30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is CRUD?</a:t>
            </a:r>
            <a:endParaRPr/>
          </a:p>
        </p:txBody>
      </p:sp>
      <p:sp>
        <p:nvSpPr>
          <p:cNvPr id="153" name="Google Shape;153;p2"/>
          <p:cNvSpPr txBox="1"/>
          <p:nvPr>
            <p:ph idx="1" type="body"/>
          </p:nvPr>
        </p:nvSpPr>
        <p:spPr>
          <a:xfrm>
            <a:off x="1115582" y="2478025"/>
            <a:ext cx="9872700" cy="36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500">
                <a:highlight>
                  <a:srgbClr val="A4C2F4"/>
                </a:highlight>
              </a:rPr>
              <a:t> C</a:t>
            </a:r>
            <a:r>
              <a:rPr lang="en-US">
                <a:highlight>
                  <a:srgbClr val="A4C2F4"/>
                </a:highlight>
              </a:rPr>
              <a:t>reate </a:t>
            </a:r>
            <a:r>
              <a:rPr lang="en-US" sz="2200"/>
              <a:t> - Adds new entries via the </a:t>
            </a:r>
            <a:r>
              <a:rPr b="1" lang="en-US" sz="2200">
                <a:highlight>
                  <a:srgbClr val="A4C2F4"/>
                </a:highlight>
              </a:rPr>
              <a:t> POST </a:t>
            </a:r>
            <a:r>
              <a:rPr lang="en-US" sz="2200"/>
              <a:t> request</a:t>
            </a:r>
            <a:br>
              <a:rPr lang="en-US">
                <a:highlight>
                  <a:srgbClr val="C9DAF8"/>
                </a:highlight>
              </a:rPr>
            </a:br>
            <a:r>
              <a:rPr lang="en-US" sz="2100">
                <a:highlight>
                  <a:srgbClr val="C9DAF8"/>
                </a:highlight>
              </a:rPr>
              <a:t>	</a:t>
            </a:r>
            <a:r>
              <a:rPr b="1" lang="en-US" sz="3500">
                <a:highlight>
                  <a:srgbClr val="B6D7A8"/>
                </a:highlight>
              </a:rPr>
              <a:t> R</a:t>
            </a:r>
            <a:r>
              <a:rPr lang="en-US">
                <a:highlight>
                  <a:srgbClr val="B6D7A8"/>
                </a:highlight>
              </a:rPr>
              <a:t>ead </a:t>
            </a:r>
            <a:r>
              <a:rPr lang="en-US" sz="2200"/>
              <a:t> - Retrieve, Search, or View existing entries via the </a:t>
            </a:r>
            <a:r>
              <a:rPr b="1" lang="en-US" sz="2200">
                <a:highlight>
                  <a:srgbClr val="B6D7A8"/>
                </a:highlight>
              </a:rPr>
              <a:t> GET </a:t>
            </a:r>
            <a:r>
              <a:rPr lang="en-US"/>
              <a:t> request</a:t>
            </a:r>
            <a:br>
              <a:rPr lang="en-US"/>
            </a:br>
            <a:r>
              <a:rPr lang="en-US"/>
              <a:t>		</a:t>
            </a:r>
            <a:r>
              <a:rPr b="1" lang="en-US" sz="3500">
                <a:highlight>
                  <a:srgbClr val="FFE599"/>
                </a:highlight>
              </a:rPr>
              <a:t> U</a:t>
            </a:r>
            <a:r>
              <a:rPr lang="en-US">
                <a:highlight>
                  <a:srgbClr val="FFE599"/>
                </a:highlight>
              </a:rPr>
              <a:t>pdate </a:t>
            </a:r>
            <a:r>
              <a:rPr lang="en-US" sz="2200"/>
              <a:t> - Edit existing entries via the </a:t>
            </a:r>
            <a:r>
              <a:rPr b="1" lang="en-US" sz="2200">
                <a:highlight>
                  <a:srgbClr val="FFE599"/>
                </a:highlight>
              </a:rPr>
              <a:t> PUT </a:t>
            </a:r>
            <a:r>
              <a:rPr lang="en-US" sz="2200"/>
              <a:t> request</a:t>
            </a:r>
            <a:br>
              <a:rPr lang="en-US"/>
            </a:br>
            <a:r>
              <a:rPr lang="en-US"/>
              <a:t>			</a:t>
            </a:r>
            <a:r>
              <a:rPr b="1" lang="en-US" sz="3500">
                <a:highlight>
                  <a:srgbClr val="EA9999"/>
                </a:highlight>
              </a:rPr>
              <a:t> D</a:t>
            </a:r>
            <a:r>
              <a:rPr lang="en-US">
                <a:highlight>
                  <a:srgbClr val="EA9999"/>
                </a:highlight>
              </a:rPr>
              <a:t>elete </a:t>
            </a:r>
            <a:r>
              <a:rPr lang="en-US" sz="2200"/>
              <a:t> - Remove existing entries via the </a:t>
            </a:r>
            <a:r>
              <a:rPr b="1" lang="en-US" sz="2200">
                <a:highlight>
                  <a:srgbClr val="EA9999"/>
                </a:highlight>
              </a:rPr>
              <a:t> DELETE </a:t>
            </a:r>
            <a:r>
              <a:rPr lang="en-US" sz="2200"/>
              <a:t> request</a:t>
            </a:r>
            <a:endParaRPr sz="2200"/>
          </a:p>
        </p:txBody>
      </p:sp>
      <p:pic>
        <p:nvPicPr>
          <p:cNvPr id="154" name="Google Shape;154;p2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1115538" y="2005800"/>
            <a:ext cx="10168200" cy="4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Go to </a:t>
            </a:r>
            <a:r>
              <a:rPr b="1" lang="en-US" sz="1800" u="sng">
                <a:solidFill>
                  <a:schemeClr val="hlink"/>
                </a:solidFill>
                <a:hlinkClick r:id="rId3"/>
              </a:rPr>
              <a:t>MockAPI</a:t>
            </a:r>
            <a:endParaRPr b="1"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Create your account using </a:t>
            </a:r>
            <a:r>
              <a:rPr b="1" lang="en-US" sz="1800"/>
              <a:t>GitHub</a:t>
            </a:r>
            <a:endParaRPr b="1" sz="1800"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62" name="Google Shape;16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825" y="2883795"/>
            <a:ext cx="5599575" cy="288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3" name="Google Shape;16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0500" y="2501464"/>
            <a:ext cx="1800250" cy="3647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64" name="Google Shape;164;p4"/>
          <p:cNvCxnSpPr>
            <a:stCxn id="162" idx="3"/>
            <a:endCxn id="163" idx="1"/>
          </p:cNvCxnSpPr>
          <p:nvPr/>
        </p:nvCxnSpPr>
        <p:spPr>
          <a:xfrm>
            <a:off x="6506400" y="4325133"/>
            <a:ext cx="2014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c17a834ff_0_4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Creating a Project</a:t>
            </a:r>
            <a:endParaRPr/>
          </a:p>
        </p:txBody>
      </p:sp>
      <p:sp>
        <p:nvSpPr>
          <p:cNvPr id="170" name="Google Shape;170;g13c17a834ff_0_42"/>
          <p:cNvSpPr txBox="1"/>
          <p:nvPr>
            <p:ph idx="1" type="body"/>
          </p:nvPr>
        </p:nvSpPr>
        <p:spPr>
          <a:xfrm>
            <a:off x="1115575" y="2029100"/>
            <a:ext cx="10168200" cy="4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Give your project a </a:t>
            </a:r>
            <a:r>
              <a:rPr b="1" lang="en-US" sz="1800"/>
              <a:t>name</a:t>
            </a:r>
            <a:r>
              <a:rPr lang="en-US" sz="1800"/>
              <a:t> and </a:t>
            </a:r>
            <a:r>
              <a:rPr b="1" lang="en-US" sz="1800"/>
              <a:t>API Prefix </a:t>
            </a:r>
            <a:r>
              <a:rPr lang="en-US" sz="1800"/>
              <a:t>and click </a:t>
            </a:r>
            <a:r>
              <a:rPr b="1" lang="en-US" sz="1800"/>
              <a:t>create</a:t>
            </a:r>
            <a:r>
              <a:rPr lang="en-US" sz="1800"/>
              <a:t>.</a:t>
            </a:r>
            <a:endParaRPr sz="1800"/>
          </a:p>
        </p:txBody>
      </p:sp>
      <p:pic>
        <p:nvPicPr>
          <p:cNvPr id="171" name="Google Shape;171;g13c17a834ff_0_42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72" name="Google Shape;172;g13c17a834ff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379" y="2570175"/>
            <a:ext cx="5741249" cy="3725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c17a834ff_0_5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Creating a Resource</a:t>
            </a:r>
            <a:endParaRPr/>
          </a:p>
        </p:txBody>
      </p:sp>
      <p:sp>
        <p:nvSpPr>
          <p:cNvPr id="178" name="Google Shape;178;g13c17a834ff_0_52"/>
          <p:cNvSpPr txBox="1"/>
          <p:nvPr>
            <p:ph idx="1" type="body"/>
          </p:nvPr>
        </p:nvSpPr>
        <p:spPr>
          <a:xfrm>
            <a:off x="1115575" y="2029100"/>
            <a:ext cx="10168200" cy="4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Click on your </a:t>
            </a:r>
            <a:r>
              <a:rPr b="1" lang="en-US" sz="1800"/>
              <a:t>project </a:t>
            </a:r>
            <a:r>
              <a:rPr lang="en-US" sz="1800"/>
              <a:t>and then click on </a:t>
            </a:r>
            <a:r>
              <a:rPr b="1" lang="en-US" sz="1800"/>
              <a:t>New Resource</a:t>
            </a:r>
            <a:r>
              <a:rPr lang="en-US" sz="1800"/>
              <a:t>.</a:t>
            </a:r>
            <a:endParaRPr sz="1800"/>
          </a:p>
        </p:txBody>
      </p:sp>
      <p:pic>
        <p:nvPicPr>
          <p:cNvPr id="179" name="Google Shape;179;g13c17a834ff_0_52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80" name="Google Shape;180;g13c17a834ff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25" y="2513475"/>
            <a:ext cx="3572308" cy="2066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1" name="Google Shape;181;g13c17a834ff_0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0825" y="4580096"/>
            <a:ext cx="7681350" cy="1715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82" name="Google Shape;182;g13c17a834ff_0_52"/>
          <p:cNvCxnSpPr>
            <a:stCxn id="180" idx="3"/>
          </p:cNvCxnSpPr>
          <p:nvPr/>
        </p:nvCxnSpPr>
        <p:spPr>
          <a:xfrm>
            <a:off x="4007433" y="3546787"/>
            <a:ext cx="753300" cy="100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c17a834ff_0_6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Creating a Resource</a:t>
            </a:r>
            <a:endParaRPr/>
          </a:p>
        </p:txBody>
      </p:sp>
      <p:sp>
        <p:nvSpPr>
          <p:cNvPr id="188" name="Google Shape;188;g13c17a834ff_0_62"/>
          <p:cNvSpPr txBox="1"/>
          <p:nvPr>
            <p:ph idx="1" type="body"/>
          </p:nvPr>
        </p:nvSpPr>
        <p:spPr>
          <a:xfrm>
            <a:off x="1115575" y="2029100"/>
            <a:ext cx="10168200" cy="4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Give your resource a </a:t>
            </a:r>
            <a:r>
              <a:rPr b="1" lang="en-US" sz="1800"/>
              <a:t>name </a:t>
            </a:r>
            <a:r>
              <a:rPr lang="en-US" sz="1800"/>
              <a:t>and </a:t>
            </a:r>
            <a:r>
              <a:rPr b="1" lang="en-US" sz="1800"/>
              <a:t>property names</a:t>
            </a:r>
            <a:r>
              <a:rPr lang="en-US" sz="1800"/>
              <a:t>, then click </a:t>
            </a:r>
            <a:r>
              <a:rPr b="1" lang="en-US" sz="1800"/>
              <a:t>create</a:t>
            </a:r>
            <a:r>
              <a:rPr lang="en-US" sz="1800"/>
              <a:t>.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MockAPI accepts multiple values such as </a:t>
            </a:r>
            <a:r>
              <a:rPr b="1" lang="en-US" sz="1800"/>
              <a:t>strings</a:t>
            </a:r>
            <a:r>
              <a:rPr lang="en-US" sz="1800"/>
              <a:t>, </a:t>
            </a:r>
            <a:r>
              <a:rPr b="1" lang="en-US" sz="1800"/>
              <a:t>numbers</a:t>
            </a:r>
            <a:r>
              <a:rPr lang="en-US" sz="1800"/>
              <a:t>, </a:t>
            </a:r>
            <a:r>
              <a:rPr b="1" lang="en-US" sz="1800"/>
              <a:t>arrays</a:t>
            </a:r>
            <a:r>
              <a:rPr lang="en-US" sz="1800"/>
              <a:t>, </a:t>
            </a:r>
            <a:r>
              <a:rPr b="1" lang="en-US" sz="1800"/>
              <a:t>objects</a:t>
            </a:r>
            <a:r>
              <a:rPr lang="en-US" sz="1800"/>
              <a:t>, and </a:t>
            </a:r>
            <a:r>
              <a:rPr b="1" lang="en-US" sz="1800"/>
              <a:t>more</a:t>
            </a:r>
            <a:r>
              <a:rPr lang="en-US" sz="1800"/>
              <a:t>!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See more details on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https://mockapi.io/docs</a:t>
            </a:r>
            <a:endParaRPr sz="1800"/>
          </a:p>
        </p:txBody>
      </p:sp>
      <p:pic>
        <p:nvPicPr>
          <p:cNvPr id="189" name="Google Shape;189;g13c17a834ff_0_62"/>
          <p:cNvPicPr preferRelativeResize="0"/>
          <p:nvPr/>
        </p:nvPicPr>
        <p:blipFill rotWithShape="1">
          <a:blip r:embed="rId4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90" name="Google Shape;190;g13c17a834ff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5563" y="3018250"/>
            <a:ext cx="4754673" cy="3716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1" name="Google Shape;191;g13c17a834ff_0_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7023" y="3018247"/>
            <a:ext cx="4912702" cy="3183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c17a834ff_0_8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Viewing</a:t>
            </a:r>
            <a:r>
              <a:rPr lang="en-US"/>
              <a:t> a Resource</a:t>
            </a:r>
            <a:endParaRPr/>
          </a:p>
        </p:txBody>
      </p:sp>
      <p:sp>
        <p:nvSpPr>
          <p:cNvPr id="197" name="Google Shape;197;g13c17a834ff_0_83"/>
          <p:cNvSpPr txBox="1"/>
          <p:nvPr>
            <p:ph idx="1" type="body"/>
          </p:nvPr>
        </p:nvSpPr>
        <p:spPr>
          <a:xfrm>
            <a:off x="1115575" y="2029100"/>
            <a:ext cx="10168200" cy="4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Click on your resource </a:t>
            </a:r>
            <a:r>
              <a:rPr b="1" lang="en-US" sz="1800"/>
              <a:t>name </a:t>
            </a:r>
            <a:r>
              <a:rPr lang="en-US" sz="1800"/>
              <a:t>to view the endpoint array Data.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 sz="1800">
                <a:solidFill>
                  <a:srgbClr val="FF9900"/>
                </a:solidFill>
              </a:rPr>
              <a:t>foodGroupData</a:t>
            </a:r>
            <a:r>
              <a:rPr lang="en-US" sz="1800"/>
              <a:t>: [{"</a:t>
            </a:r>
            <a:r>
              <a:rPr b="1" lang="en-US" sz="1800"/>
              <a:t>foodName</a:t>
            </a:r>
            <a:r>
              <a:rPr lang="en-US" sz="1800"/>
              <a:t>":"foodName 1","</a:t>
            </a:r>
            <a:r>
              <a:rPr b="1" lang="en-US" sz="1800"/>
              <a:t>quantity</a:t>
            </a:r>
            <a:r>
              <a:rPr lang="en-US" sz="1800"/>
              <a:t>":87</a:t>
            </a:r>
            <a:r>
              <a:rPr lang="en-US" sz="1800"/>
              <a:t>,"</a:t>
            </a:r>
            <a:r>
              <a:rPr b="1" lang="en-US" sz="1800"/>
              <a:t>id</a:t>
            </a:r>
            <a:r>
              <a:rPr lang="en-US" sz="1800"/>
              <a:t>":</a:t>
            </a:r>
            <a:r>
              <a:rPr lang="en-US" sz="1800"/>
              <a:t>"1"}]</a:t>
            </a:r>
            <a:endParaRPr sz="1800"/>
          </a:p>
        </p:txBody>
      </p:sp>
      <p:pic>
        <p:nvPicPr>
          <p:cNvPr id="198" name="Google Shape;198;g13c17a834ff_0_83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>
            <a:off x="9073225" y="6296013"/>
            <a:ext cx="3028950" cy="56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99" name="Google Shape;199;g13c17a834ff_0_83"/>
          <p:cNvPicPr preferRelativeResize="0"/>
          <p:nvPr/>
        </p:nvPicPr>
        <p:blipFill rotWithShape="1">
          <a:blip r:embed="rId4">
            <a:alphaModFix/>
          </a:blip>
          <a:srcRect b="72761" l="0" r="59111" t="0"/>
          <a:stretch/>
        </p:blipFill>
        <p:spPr>
          <a:xfrm>
            <a:off x="1115575" y="4984900"/>
            <a:ext cx="10275902" cy="10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g13c17a834ff_0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4686" y="2809573"/>
            <a:ext cx="4142624" cy="2019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c17a834ff_0_24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my Endpoint??? </a:t>
            </a:r>
            <a:endParaRPr/>
          </a:p>
        </p:txBody>
      </p:sp>
      <p:sp>
        <p:nvSpPr>
          <p:cNvPr id="206" name="Google Shape;206;g13c17a834ff_0_24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This is the link between your code and the server.</a:t>
            </a:r>
            <a:br>
              <a:rPr lang="en-U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Account</a:t>
            </a:r>
            <a:r>
              <a:rPr b="1" lang="en-US" sz="1800">
                <a:solidFill>
                  <a:srgbClr val="569CD6"/>
                </a:solidFill>
              </a:rPr>
              <a:t>/API-Prefix</a:t>
            </a:r>
            <a:r>
              <a:rPr b="1" lang="en-US" sz="1800">
                <a:solidFill>
                  <a:schemeClr val="accent4"/>
                </a:solidFill>
              </a:rPr>
              <a:t>/Endpoint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https://12345d578c90491c2cb47da3.mockapi.io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solidFill>
                  <a:srgbClr val="4A86E8"/>
                </a:solidFill>
              </a:rPr>
              <a:t>/</a:t>
            </a:r>
            <a:r>
              <a:rPr b="1" lang="en-US" sz="1800">
                <a:solidFill>
                  <a:srgbClr val="569CD6"/>
                </a:solidFill>
              </a:rPr>
              <a:t>Promineo_Tech_API</a:t>
            </a:r>
            <a:endParaRPr b="1" sz="1800">
              <a:solidFill>
                <a:srgbClr val="569CD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solidFill>
                  <a:schemeClr val="accent4"/>
                </a:solidFill>
              </a:rPr>
              <a:t>/food</a:t>
            </a:r>
            <a:br>
              <a:rPr b="1" lang="en-US" sz="1800">
                <a:solidFill>
                  <a:schemeClr val="accent4"/>
                </a:solidFill>
              </a:rPr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const</a:t>
            </a:r>
            <a:r>
              <a:rPr b="1" lang="en-US" sz="1800">
                <a:solidFill>
                  <a:srgbClr val="0000FF"/>
                </a:solidFill>
              </a:rPr>
              <a:t> URL </a:t>
            </a:r>
            <a:r>
              <a:rPr lang="en-US" sz="1800"/>
              <a:t>= “https://12345d578c90491c2cb47da3.mockapi.io/Promineo_Tech_API/food”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2022-06-02T20:22:48Z</dcterms:created>
  <dc:creator>Kristina Macias</dc:creator>
</cp:coreProperties>
</file>