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01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70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u\Desktop\Licenta\Documentation\KNN_Te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Sheet1!$D$32:$D$33</c:f>
              <c:strCache>
                <c:ptCount val="2"/>
                <c:pt idx="0">
                  <c:v> </c:v>
                </c:pt>
                <c:pt idx="1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Sheet1!$D$34:$D$48</c:f>
              <c:numCache>
                <c:formatCode>General</c:formatCode>
                <c:ptCount val="15"/>
                <c:pt idx="0">
                  <c:v>1816</c:v>
                </c:pt>
                <c:pt idx="1">
                  <c:v>380</c:v>
                </c:pt>
                <c:pt idx="2">
                  <c:v>792</c:v>
                </c:pt>
                <c:pt idx="3">
                  <c:v>1863</c:v>
                </c:pt>
                <c:pt idx="4">
                  <c:v>380</c:v>
                </c:pt>
                <c:pt idx="5">
                  <c:v>792</c:v>
                </c:pt>
                <c:pt idx="6">
                  <c:v>1867</c:v>
                </c:pt>
                <c:pt idx="7">
                  <c:v>380</c:v>
                </c:pt>
                <c:pt idx="8">
                  <c:v>792</c:v>
                </c:pt>
                <c:pt idx="9">
                  <c:v>1867</c:v>
                </c:pt>
                <c:pt idx="10">
                  <c:v>380</c:v>
                </c:pt>
                <c:pt idx="11">
                  <c:v>792</c:v>
                </c:pt>
                <c:pt idx="12">
                  <c:v>1867</c:v>
                </c:pt>
                <c:pt idx="13">
                  <c:v>380</c:v>
                </c:pt>
                <c:pt idx="14">
                  <c:v>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5-4F95-A8C2-A91F698242D7}"/>
            </c:ext>
          </c:extLst>
        </c:ser>
        <c:ser>
          <c:idx val="1"/>
          <c:order val="1"/>
          <c:tx>
            <c:strRef>
              <c:f>Sheet1!$E$32:$E$33</c:f>
              <c:strCache>
                <c:ptCount val="2"/>
                <c:pt idx="0">
                  <c:v>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Sheet1!$E$34:$E$48</c:f>
              <c:numCache>
                <c:formatCode>General</c:formatCode>
                <c:ptCount val="15"/>
                <c:pt idx="0">
                  <c:v>1236</c:v>
                </c:pt>
                <c:pt idx="1">
                  <c:v>609</c:v>
                </c:pt>
                <c:pt idx="2">
                  <c:v>900</c:v>
                </c:pt>
                <c:pt idx="3">
                  <c:v>1984</c:v>
                </c:pt>
                <c:pt idx="4">
                  <c:v>609</c:v>
                </c:pt>
                <c:pt idx="5">
                  <c:v>947</c:v>
                </c:pt>
                <c:pt idx="6">
                  <c:v>2234</c:v>
                </c:pt>
                <c:pt idx="7">
                  <c:v>609</c:v>
                </c:pt>
                <c:pt idx="8">
                  <c:v>951</c:v>
                </c:pt>
                <c:pt idx="9">
                  <c:v>2252</c:v>
                </c:pt>
                <c:pt idx="10">
                  <c:v>609</c:v>
                </c:pt>
                <c:pt idx="11">
                  <c:v>951</c:v>
                </c:pt>
                <c:pt idx="12">
                  <c:v>2252</c:v>
                </c:pt>
                <c:pt idx="13">
                  <c:v>609</c:v>
                </c:pt>
                <c:pt idx="14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C5-4F95-A8C2-A91F698242D7}"/>
            </c:ext>
          </c:extLst>
        </c:ser>
        <c:ser>
          <c:idx val="2"/>
          <c:order val="2"/>
          <c:tx>
            <c:strRef>
              <c:f>Sheet1!$F$32:$F$33</c:f>
              <c:strCache>
                <c:ptCount val="2"/>
                <c:pt idx="0">
                  <c:v> </c:v>
                </c:pt>
                <c:pt idx="1">
                  <c:v>Moderate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Sheet1!$F$34:$F$48</c:f>
              <c:numCache>
                <c:formatCode>General</c:formatCode>
                <c:ptCount val="15"/>
                <c:pt idx="0">
                  <c:v>3930</c:v>
                </c:pt>
                <c:pt idx="1">
                  <c:v>7867</c:v>
                </c:pt>
                <c:pt idx="2">
                  <c:v>2000</c:v>
                </c:pt>
                <c:pt idx="3">
                  <c:v>5554</c:v>
                </c:pt>
                <c:pt idx="4">
                  <c:v>12235</c:v>
                </c:pt>
                <c:pt idx="5">
                  <c:v>3111</c:v>
                </c:pt>
                <c:pt idx="6">
                  <c:v>7033</c:v>
                </c:pt>
                <c:pt idx="7">
                  <c:v>15472</c:v>
                </c:pt>
                <c:pt idx="8">
                  <c:v>3704</c:v>
                </c:pt>
                <c:pt idx="9">
                  <c:v>8620</c:v>
                </c:pt>
                <c:pt idx="10">
                  <c:v>20105</c:v>
                </c:pt>
                <c:pt idx="11">
                  <c:v>3814</c:v>
                </c:pt>
                <c:pt idx="12">
                  <c:v>9086</c:v>
                </c:pt>
                <c:pt idx="13">
                  <c:v>30917</c:v>
                </c:pt>
                <c:pt idx="14">
                  <c:v>3814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C5-4F95-A8C2-A91F698242D7}"/>
            </c:ext>
          </c:extLst>
        </c:ser>
        <c:ser>
          <c:idx val="3"/>
          <c:order val="3"/>
          <c:tx>
            <c:strRef>
              <c:f>Sheet1!$G$32:$G$33</c:f>
              <c:strCache>
                <c:ptCount val="2"/>
                <c:pt idx="0">
                  <c:v> </c:v>
                </c:pt>
                <c:pt idx="1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Sheet1!$G$34:$G$48</c:f>
              <c:numCache>
                <c:formatCode>General</c:formatCode>
                <c:ptCount val="15"/>
                <c:pt idx="0">
                  <c:v>5511</c:v>
                </c:pt>
                <c:pt idx="1">
                  <c:v>5544</c:v>
                </c:pt>
                <c:pt idx="2">
                  <c:v>8685</c:v>
                </c:pt>
                <c:pt idx="3">
                  <c:v>10116</c:v>
                </c:pt>
                <c:pt idx="4">
                  <c:v>10776</c:v>
                </c:pt>
                <c:pt idx="5">
                  <c:v>14346</c:v>
                </c:pt>
                <c:pt idx="6">
                  <c:v>14856</c:v>
                </c:pt>
                <c:pt idx="7">
                  <c:v>17139</c:v>
                </c:pt>
                <c:pt idx="8">
                  <c:v>19874</c:v>
                </c:pt>
                <c:pt idx="9">
                  <c:v>25452</c:v>
                </c:pt>
                <c:pt idx="10">
                  <c:v>31706</c:v>
                </c:pt>
                <c:pt idx="11">
                  <c:v>31005</c:v>
                </c:pt>
                <c:pt idx="12">
                  <c:v>89176</c:v>
                </c:pt>
                <c:pt idx="13">
                  <c:v>446624</c:v>
                </c:pt>
                <c:pt idx="14">
                  <c:v>74353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C5-4F95-A8C2-A91F698242D7}"/>
            </c:ext>
          </c:extLst>
        </c:ser>
        <c:ser>
          <c:idx val="4"/>
          <c:order val="4"/>
          <c:tx>
            <c:strRef>
              <c:f>Sheet1!$H$32:$H$33</c:f>
              <c:strCache>
                <c:ptCount val="2"/>
                <c:pt idx="0">
                  <c:v> </c:v>
                </c:pt>
                <c:pt idx="1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Sheet1!$H$34:$H$48</c:f>
              <c:numCache>
                <c:formatCode>General</c:formatCode>
                <c:ptCount val="15"/>
                <c:pt idx="0">
                  <c:v>1907</c:v>
                </c:pt>
                <c:pt idx="1">
                  <c:v>0</c:v>
                </c:pt>
                <c:pt idx="2">
                  <c:v>2023</c:v>
                </c:pt>
                <c:pt idx="3">
                  <c:v>4483</c:v>
                </c:pt>
                <c:pt idx="4">
                  <c:v>0</c:v>
                </c:pt>
                <c:pt idx="5">
                  <c:v>4804</c:v>
                </c:pt>
                <c:pt idx="6">
                  <c:v>7610</c:v>
                </c:pt>
                <c:pt idx="7">
                  <c:v>0</c:v>
                </c:pt>
                <c:pt idx="8">
                  <c:v>8279</c:v>
                </c:pt>
                <c:pt idx="9">
                  <c:v>14609</c:v>
                </c:pt>
                <c:pt idx="10">
                  <c:v>0</c:v>
                </c:pt>
                <c:pt idx="11">
                  <c:v>16238</c:v>
                </c:pt>
                <c:pt idx="12">
                  <c:v>425619</c:v>
                </c:pt>
                <c:pt idx="13">
                  <c:v>49470</c:v>
                </c:pt>
                <c:pt idx="14">
                  <c:v>448090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C5-4F95-A8C2-A91F69824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367360"/>
        <c:axId val="162368896"/>
      </c:barChart>
      <c:catAx>
        <c:axId val="1623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8896"/>
        <c:crosses val="autoZero"/>
        <c:auto val="1"/>
        <c:lblAlgn val="ctr"/>
        <c:lblOffset val="100"/>
        <c:noMultiLvlLbl val="0"/>
      </c:catAx>
      <c:valAx>
        <c:axId val="1623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0EA81-B16B-4286-962C-426653E37D2D}" type="datetimeFigureOut">
              <a:rPr lang="en-US" smtClean="0"/>
              <a:t>07.05.2023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02B4-6629-41B5-8C88-F4776EB9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62B-3F05-4EF9-98D2-3D63E7FE1BE6}" type="datetime1">
              <a:rPr lang="ro-RO" smtClean="0"/>
              <a:t>07.05.2023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7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AFF-0B9B-4C4B-8D9F-D4404E00D623}" type="datetime1">
              <a:rPr lang="ro-RO" smtClean="0"/>
              <a:t>07.05.2023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0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FFD-7E89-4181-A30B-2358EF147999}" type="datetime1">
              <a:rPr lang="ro-RO" smtClean="0"/>
              <a:t>07.05.2023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8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1AC2-D9E3-4669-97D3-AFCA07B8C4D0}" type="datetime1">
              <a:rPr lang="ro-RO" smtClean="0"/>
              <a:t>07.05.2023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45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ABD5-9DF2-4200-84A6-B592F8349A08}" type="datetime1">
              <a:rPr lang="ro-RO" smtClean="0"/>
              <a:t>07.05.2023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6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7EBF-27B2-4F11-9A6F-9094F8B76FC0}" type="datetime1">
              <a:rPr lang="ro-RO" smtClean="0"/>
              <a:t>07.05.2023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255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345-271A-4408-AC76-5BB57761E157}" type="datetime1">
              <a:rPr lang="ro-RO" smtClean="0"/>
              <a:t>07.05.2023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00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4C5-ADD0-4DE1-9FAF-F55D439CCB59}" type="datetime1">
              <a:rPr lang="ro-RO" smtClean="0"/>
              <a:t>07.05.2023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52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65BF-9FE8-43E2-A11B-14AD81A37842}" type="datetime1">
              <a:rPr lang="ro-RO" smtClean="0"/>
              <a:t>07.05.2023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65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9F5D41-F459-4AEE-99E0-00176DC3BBB4}" type="datetime1">
              <a:rPr lang="ro-RO" smtClean="0"/>
              <a:t>07.05.2023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07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890-8E7C-42C5-B442-C4826CAB7D97}" type="datetime1">
              <a:rPr lang="ro-RO" smtClean="0"/>
              <a:t>07.05.2023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24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6F4FDE-9A58-44FE-B7C9-150B578A2B4B}" type="datetime1">
              <a:rPr lang="ro-RO" smtClean="0"/>
              <a:t>07.05.2023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8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1F36-51BB-8FF1-896C-6585FBFF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08698"/>
            <a:ext cx="10058400" cy="2416413"/>
          </a:xfrm>
        </p:spPr>
        <p:txBody>
          <a:bodyPr>
            <a:normAutofit/>
          </a:bodyPr>
          <a:lstStyle/>
          <a:p>
            <a:pPr algn="ctr"/>
            <a:r>
              <a:rPr lang="ro-RO" sz="5400" dirty="0"/>
              <a:t>Aplicație bazată pe microservicii pentru identificarea persoanelor</a:t>
            </a:r>
            <a:br>
              <a:rPr lang="en-US" sz="5400" dirty="0"/>
            </a:br>
            <a:r>
              <a:rPr lang="ro-RO" sz="5400" dirty="0"/>
              <a:t>cu interese similare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2B5DD-43B1-E1B1-DC87-9C9BDB7FB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Cornea Radu-Valentin</a:t>
            </a:r>
          </a:p>
          <a:p>
            <a:r>
              <a:rPr lang="ro-RO" dirty="0"/>
              <a:t>Coordonator științific: Ș.l. dr. inf. Tiberius Dumitriu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EA27F-D555-E514-9823-DFB288750FF4}"/>
              </a:ext>
            </a:extLst>
          </p:cNvPr>
          <p:cNvSpPr txBox="1"/>
          <p:nvPr/>
        </p:nvSpPr>
        <p:spPr>
          <a:xfrm>
            <a:off x="106531" y="158787"/>
            <a:ext cx="476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UNIVERSITATEA TEHNICĂ ,,Gheorghe </a:t>
            </a:r>
            <a:r>
              <a:rPr lang="en-US" sz="18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Asachi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” din IAȘI </a:t>
            </a:r>
            <a:endParaRPr lang="ro-RO" sz="1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FACULTATEA DE AUTOMATICĂ ȘI CALCULATOARE</a:t>
            </a:r>
            <a:endParaRPr lang="ro-RO" sz="1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DOMENIUL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Calculatoare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și Tehnologia Informației</a:t>
            </a:r>
          </a:p>
          <a:p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SPECIALIZAREA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Tehnologia Informației</a:t>
            </a:r>
            <a:endParaRPr lang="en-US" sz="1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694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176212-DD14-B9F2-A57C-A875DDB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806D9E-7C35-7270-2027-81FDE74D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70" y="2498898"/>
            <a:ext cx="5699169" cy="2916481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Evaluare metrici </a:t>
            </a:r>
            <a:r>
              <a:rPr lang="ro-RO" sz="2400" dirty="0" err="1"/>
              <a:t>Cosine</a:t>
            </a:r>
            <a:r>
              <a:rPr lang="ro-RO" sz="2400" dirty="0"/>
              <a:t>, Euclidiană, </a:t>
            </a:r>
            <a:r>
              <a:rPr lang="ro-RO" sz="2400" dirty="0" err="1"/>
              <a:t>Jaccard</a:t>
            </a:r>
            <a:endParaRPr lang="ro-RO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Evaluare valori k de la </a:t>
            </a:r>
            <a:r>
              <a:rPr lang="en-US" sz="2400" dirty="0"/>
              <a:t>[3, 5, 7, 11, 110]</a:t>
            </a:r>
            <a:endParaRPr lang="ro-RO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Agregări ale datelor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Verificare preferințe obținute vs. realitate</a:t>
            </a:r>
            <a:endParaRPr lang="en-US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Încadrări utilizatori în diverse categorii de similarități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Mai multe exemple se regăsesc în lucrare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009DA-3319-180E-5E04-7DB5234F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10</a:t>
            </a:fld>
            <a:endParaRPr lang="ro-RO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E9E9318-F7AF-44A9-30DE-163D8728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92350"/>
              </p:ext>
            </p:extLst>
          </p:nvPr>
        </p:nvGraphicFramePr>
        <p:xfrm>
          <a:off x="6377129" y="2844618"/>
          <a:ext cx="53863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16">
                  <a:extLst>
                    <a:ext uri="{9D8B030D-6E8A-4147-A177-3AD203B41FA5}">
                      <a16:colId xmlns:a16="http://schemas.microsoft.com/office/drawing/2014/main" val="1169954920"/>
                    </a:ext>
                  </a:extLst>
                </a:gridCol>
                <a:gridCol w="1189607">
                  <a:extLst>
                    <a:ext uri="{9D8B030D-6E8A-4147-A177-3AD203B41FA5}">
                      <a16:colId xmlns:a16="http://schemas.microsoft.com/office/drawing/2014/main" val="1324628831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3817762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261126634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1600094753"/>
                    </a:ext>
                  </a:extLst>
                </a:gridCol>
                <a:gridCol w="1107341">
                  <a:extLst>
                    <a:ext uri="{9D8B030D-6E8A-4147-A177-3AD203B41FA5}">
                      <a16:colId xmlns:a16="http://schemas.microsoft.com/office/drawing/2014/main" val="1271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Very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Very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4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2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4483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0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11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627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89176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425619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980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2B4-F3FD-FC67-BBE5-0FFB1CA6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FD6F-DEE8-6464-F607-C7C46677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2" y="2626920"/>
            <a:ext cx="4669655" cy="2493721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Total 159 utilizatori în aplicație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Total 100 teste rulate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Comparări valori k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Comparări metrici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Metrici și valori ale lui k mai bune?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A03191-A751-B582-D869-445AD37BF8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793197"/>
              </p:ext>
            </p:extLst>
          </p:nvPr>
        </p:nvGraphicFramePr>
        <p:xfrm>
          <a:off x="446857" y="1892640"/>
          <a:ext cx="6720398" cy="425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A598-B55B-70C1-212E-39DC5A3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49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3D15-CACC-DDCA-B275-252A204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831B-1D6E-B760-639A-561C64A5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8727"/>
            <a:ext cx="10058400" cy="321140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Puține aplcații reușesc să recomande utilizatori potriviți unei ținte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ro-RO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Abordările de tip </a:t>
            </a:r>
            <a:r>
              <a:rPr lang="ro-RO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microservicii</a:t>
            </a: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aduc multe benefici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aplica</a:t>
            </a:r>
            <a:r>
              <a:rPr lang="ro-RO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țiilor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ro-RO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Există abordări de tip sisteme de recomandări, dar și bazate pe algoritmi de clasificare sau de clusterizare. Acestea dau noi strategii de a găsi utilizatori cu preferințe apropiate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În viitorul apropiat se urmărește îmbunătățirea experienței utilizatorului cu aplicația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98DD3-0889-B0B0-A3B7-2FCF2C9C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709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9489E-4642-1151-D1A3-6756E73D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👋</a:t>
            </a:r>
            <a:r>
              <a:rPr lang="ro-RO" sz="6600" dirty="0"/>
              <a:t>Mulțumesc pentru atenție!</a:t>
            </a:r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😃</a:t>
            </a:r>
            <a:r>
              <a:rPr lang="en-US" sz="6600" dirty="0"/>
              <a:t> </a:t>
            </a:r>
            <a:endParaRPr lang="ro-RO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8448E-0018-5883-0667-DBCB43B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848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4B10-F037-8932-A9FA-A3A98B27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BBC2-7739-3C00-F439-8317FD85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Introducere. Obiective</a:t>
            </a:r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Tehnologii și concepte teoretice</a:t>
            </a:r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Arhitectura aplicației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Modulele aplicației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Experimente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Rezultate 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Concluzii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3825-E7BF-8A6F-3F6E-689B5413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862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389-136B-C0EB-895E-8671B632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Introducere. Obiective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636B-8142-F17A-8E0A-81096F84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Ce?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Recomandări profiluri utilizatori în funcție de preferințele lor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ro-RO" sz="2800" dirty="0"/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De ce?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Aplicații de recomandări cu funcționalități precare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ro-RO" sz="2800" dirty="0"/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Cum?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Microservicii și inteligență artificială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A9440-F008-355A-66BD-281AB014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60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2C2F-9C75-24E3-19A5-7C50D97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și concepte teoretice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9FC5-462E-807E-22A9-178F2EE1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4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C2918-8346-8686-AD10-FC70AB33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2382028"/>
            <a:ext cx="944366" cy="903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DBD90-B1B3-5210-840D-8411EA91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60" y="2382028"/>
            <a:ext cx="712657" cy="946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7EFC06-0F49-0CA9-87C6-C6CD35E23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589" y="2382027"/>
            <a:ext cx="1538782" cy="922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EDB9AB-076D-6F3D-EC91-55D583FF6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462" y="2286512"/>
            <a:ext cx="952838" cy="952838"/>
          </a:xfrm>
          <a:prstGeom prst="rect">
            <a:avLst/>
          </a:prstGeom>
        </p:spPr>
      </p:pic>
      <p:pic>
        <p:nvPicPr>
          <p:cNvPr id="1028" name="Picture 4" descr="Official MariaDB Logos | MariaDB">
            <a:extLst>
              <a:ext uri="{FF2B5EF4-FFF2-40B4-BE49-F238E27FC236}">
                <a16:creationId xmlns:a16="http://schemas.microsoft.com/office/drawing/2014/main" id="{5A06B565-8DC9-C63C-A60E-FAE10BDC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56" y="2410156"/>
            <a:ext cx="2829361" cy="7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Logo Sale, 56% OFF | xevietnam.com">
            <a:extLst>
              <a:ext uri="{FF2B5EF4-FFF2-40B4-BE49-F238E27FC236}">
                <a16:creationId xmlns:a16="http://schemas.microsoft.com/office/drawing/2014/main" id="{5F78C1BD-45B0-5E57-E62D-0369ED84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36" y="2210350"/>
            <a:ext cx="1080035" cy="126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cryption - Free business and finance icons">
            <a:extLst>
              <a:ext uri="{FF2B5EF4-FFF2-40B4-BE49-F238E27FC236}">
                <a16:creationId xmlns:a16="http://schemas.microsoft.com/office/drawing/2014/main" id="{712EC2BF-51AD-11D6-45A7-C14DCF50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31" y="2210350"/>
            <a:ext cx="1083662" cy="10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97C2CA-9901-6A86-D360-287213F83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54" y="3642867"/>
            <a:ext cx="944366" cy="94621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7062E6D-1EF5-27E8-42D6-FB5A5777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8" y="3642867"/>
            <a:ext cx="946216" cy="9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EC1F7A7-90C2-011A-9992-3B840682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92" y="3642867"/>
            <a:ext cx="946216" cy="9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CB3384-CA1A-2C24-DA19-F2730C83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62" y="3633259"/>
            <a:ext cx="946216" cy="9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the heck are JWT and OAuth 2.0? | #CrystalizeMyLearning (July 2022)">
            <a:extLst>
              <a:ext uri="{FF2B5EF4-FFF2-40B4-BE49-F238E27FC236}">
                <a16:creationId xmlns:a16="http://schemas.microsoft.com/office/drawing/2014/main" id="{49D398D0-B723-1DB6-E96A-832BC44F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044" y="2292079"/>
            <a:ext cx="947271" cy="9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656B9B-45DE-4256-7F86-9957607F76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4101" y="4858122"/>
            <a:ext cx="963496" cy="966740"/>
          </a:xfrm>
          <a:prstGeom prst="rect">
            <a:avLst/>
          </a:prstGeom>
        </p:spPr>
      </p:pic>
      <p:pic>
        <p:nvPicPr>
          <p:cNvPr id="1046" name="Picture 22" descr="Python Logo PNG Transparent – Brands Logos">
            <a:extLst>
              <a:ext uri="{FF2B5EF4-FFF2-40B4-BE49-F238E27FC236}">
                <a16:creationId xmlns:a16="http://schemas.microsoft.com/office/drawing/2014/main" id="{7745C60C-79C8-ABCA-F69C-EF1704C7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2" y="4854111"/>
            <a:ext cx="977780" cy="9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896B59-7262-28C4-BB85-3FA9B66735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1547" y="4847897"/>
            <a:ext cx="1080035" cy="974432"/>
          </a:xfrm>
          <a:prstGeom prst="rect">
            <a:avLst/>
          </a:prstGeom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F0FE27EC-8E45-FED7-066E-28EC97EF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71" y="4883494"/>
            <a:ext cx="1803586" cy="9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13FEB418-0EA8-82F0-28E2-2E7E08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346" y="4874810"/>
            <a:ext cx="2414406" cy="97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ED887271-5906-2A3F-C1B4-F16467F9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71" y="3579739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F899611F-00B6-7FFD-E82B-F4502264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51" y="3579739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B71C4893-E111-FD9B-8C18-5E4558C0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92" y="3579739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5BF486-E089-5D7F-935F-437CEE5B823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10534" y="3633259"/>
            <a:ext cx="951548" cy="946217"/>
          </a:xfrm>
          <a:prstGeom prst="rect">
            <a:avLst/>
          </a:prstGeom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1FA6EA2-3042-2608-62CA-D22B9969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414" y="3601696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C33-A09A-7DAB-AE2F-ECEA7998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A125-D84C-A1EB-72BD-C375236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5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8B5A6-CCC6-EAA3-4E2C-8A4B88CA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9" y="2018345"/>
            <a:ext cx="6115893" cy="37559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C8312F-3DFE-C419-D820-BFEB4B67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933" y="1926271"/>
            <a:ext cx="5884333" cy="3847996"/>
          </a:xfrm>
        </p:spPr>
        <p:txBody>
          <a:bodyPr>
            <a:noAutofit/>
          </a:bodyPr>
          <a:lstStyle/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sz="2200" dirty="0"/>
              <a:t>Web Application – </a:t>
            </a:r>
            <a:r>
              <a:rPr lang="ro-RO" sz="2200" dirty="0"/>
              <a:t>paginile vizibile utilizatorului</a:t>
            </a:r>
            <a:endParaRPr lang="en-US" sz="2200" dirty="0"/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sz="2200" dirty="0"/>
              <a:t>Gateway</a:t>
            </a:r>
            <a:r>
              <a:rPr lang="ro-RO" sz="2200" dirty="0"/>
              <a:t> – liantul dintre </a:t>
            </a:r>
            <a:r>
              <a:rPr lang="ro-RO" sz="2200" dirty="0" err="1"/>
              <a:t>Frontend</a:t>
            </a:r>
            <a:r>
              <a:rPr lang="ro-RO" sz="2200" dirty="0"/>
              <a:t> și </a:t>
            </a:r>
            <a:r>
              <a:rPr lang="ro-RO" sz="2200" dirty="0" err="1"/>
              <a:t>Backend</a:t>
            </a:r>
            <a:endParaRPr lang="ro-RO" sz="2200" dirty="0"/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Identity</a:t>
            </a:r>
            <a:r>
              <a:rPr lang="ro-RO" sz="2200" dirty="0"/>
              <a:t> Management – server </a:t>
            </a:r>
            <a:r>
              <a:rPr lang="ro-RO" sz="2200" dirty="0" err="1"/>
              <a:t>login</a:t>
            </a:r>
            <a:r>
              <a:rPr lang="ro-RO" sz="2200" dirty="0"/>
              <a:t>/</a:t>
            </a:r>
            <a:r>
              <a:rPr lang="ro-RO" sz="2200" dirty="0" err="1"/>
              <a:t>logout</a:t>
            </a:r>
            <a:r>
              <a:rPr lang="ro-RO" sz="2200" dirty="0"/>
              <a:t>/</a:t>
            </a:r>
            <a:r>
              <a:rPr lang="ro-RO" sz="2200" dirty="0" err="1"/>
              <a:t>register</a:t>
            </a:r>
            <a:endParaRPr lang="ro-RO" sz="2200" dirty="0"/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Profile</a:t>
            </a:r>
            <a:r>
              <a:rPr lang="ro-RO" sz="2200" dirty="0"/>
              <a:t> Service – profiluri și căutări de profiluri</a:t>
            </a:r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Algorithms</a:t>
            </a:r>
            <a:r>
              <a:rPr lang="ro-RO" sz="2200" dirty="0"/>
              <a:t> Service – inteligență artificială</a:t>
            </a:r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Users</a:t>
            </a:r>
            <a:r>
              <a:rPr lang="ro-RO" sz="2200" dirty="0"/>
              <a:t> – conturile utilizatorilor</a:t>
            </a:r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Users</a:t>
            </a:r>
            <a:r>
              <a:rPr lang="ro-RO" sz="2200" dirty="0"/>
              <a:t> </a:t>
            </a:r>
            <a:r>
              <a:rPr lang="ro-RO" sz="2200" dirty="0" err="1"/>
              <a:t>Profiles</a:t>
            </a:r>
            <a:r>
              <a:rPr lang="ro-RO" sz="2200" dirty="0"/>
              <a:t> – profilurile detaliate ale utilizatorilor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66959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8AB7-58D3-CBC1-DC73-2B6A7F6E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Aplicația Web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27C46-A126-C532-A462-BF00B875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57" y="1818863"/>
            <a:ext cx="1974299" cy="43042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98A10-2D0B-66CE-C62E-0299E02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6</a:t>
            </a:fld>
            <a:endParaRPr lang="ro-R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2BCEB-7C1B-6DFF-9898-9E62E6F2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80" y="2400714"/>
            <a:ext cx="5784690" cy="31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DFD-0318-837E-FBB0-7B71EA6D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Gestionarea Identităților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59E89-CF08-8687-FFD9-E851A0FD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7" y="2489918"/>
            <a:ext cx="6715445" cy="26307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FEF6-66C1-CB18-0E6B-B552E808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7</a:t>
            </a:fld>
            <a:endParaRPr lang="ro-RO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37C48-4CAA-2705-A735-778C5B1B6CE6}"/>
              </a:ext>
            </a:extLst>
          </p:cNvPr>
          <p:cNvSpPr txBox="1">
            <a:spLocks/>
          </p:cNvSpPr>
          <p:nvPr/>
        </p:nvSpPr>
        <p:spPr>
          <a:xfrm>
            <a:off x="6900892" y="2412928"/>
            <a:ext cx="5113537" cy="294030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Autentificarea obligatorie dacă la client lipsește JWT-</a:t>
            </a:r>
            <a:r>
              <a:rPr lang="ro-RO" sz="2400" dirty="0" err="1"/>
              <a:t>ul</a:t>
            </a:r>
            <a:r>
              <a:rPr lang="ro-RO" sz="2400" dirty="0"/>
              <a:t> sau e invalid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JWT la nivel de client – decriptat și verificat la server înainte de autorizare</a:t>
            </a:r>
            <a:endParaRPr lang="en-US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Securitate extra pe lângă </a:t>
            </a:r>
            <a:r>
              <a:rPr lang="ro-RO" sz="2400" dirty="0" err="1"/>
              <a:t>Spring</a:t>
            </a:r>
            <a:r>
              <a:rPr lang="ro-RO" sz="2400" dirty="0"/>
              <a:t> </a:t>
            </a:r>
            <a:r>
              <a:rPr lang="ro-RO" sz="2400" dirty="0" err="1"/>
              <a:t>Security</a:t>
            </a:r>
            <a:endParaRPr lang="ro-RO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Persistența tokenilor prin IDM</a:t>
            </a:r>
          </a:p>
        </p:txBody>
      </p:sp>
    </p:spTree>
    <p:extLst>
      <p:ext uri="{BB962C8B-B14F-4D97-AF65-F5344CB8AC3E}">
        <p14:creationId xmlns:p14="http://schemas.microsoft.com/office/powerpoint/2010/main" val="85386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7BB2-F339-DCC2-4E49-21D49F6F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Profilurile Utilizatorilor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02B-711D-037F-5B4F-636984BE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54171"/>
            <a:ext cx="6096000" cy="2870084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D83713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ObjectId('644a158836f4276994d6d770')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idmId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016EE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"Victoria"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"Campbell"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"victoria.campbell@yahoo.com"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preferences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Array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"react"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"javascript"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"css"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"node.js"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_class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"com.project.profile.data.entities.UserProfile"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D5C767-32E3-42D1-974C-3F2513533DC2}"/>
              </a:ext>
            </a:extLst>
          </p:cNvPr>
          <p:cNvSpPr txBox="1">
            <a:spLocks/>
          </p:cNvSpPr>
          <p:nvPr/>
        </p:nvSpPr>
        <p:spPr>
          <a:xfrm>
            <a:off x="6095999" y="2554172"/>
            <a:ext cx="6095999" cy="28700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D83713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ro-RO" sz="1400" dirty="0">
                <a:solidFill>
                  <a:srgbClr val="D83713"/>
                </a:solidFill>
                <a:latin typeface="Source Code Pro" panose="020B0509030403020204" pitchFamily="49" charset="0"/>
                <a:cs typeface="Times New Roman" panose="02020603050405020304" pitchFamily="18" charset="0"/>
              </a:rPr>
              <a:t>('644a158836f4276994d6d772')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idmId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016EE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rgbClr val="016EE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Parker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samuel.parker@yahoo.com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preferences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Array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_class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"com.project.profile.data.entities.UserProfile"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ro-RO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A27C-AAF0-5604-E666-C8558D16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68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2B4-F3FD-FC67-BBE5-0FFB1CA6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Service</a:t>
            </a: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1DCE8-01EF-49AF-FDAD-FE658161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1" y="1828800"/>
            <a:ext cx="6925657" cy="44633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8BCE-B9FA-FAAE-B2EB-EB73027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9081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630</TotalTime>
  <Words>542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Source Code Pro</vt:lpstr>
      <vt:lpstr>Symbol</vt:lpstr>
      <vt:lpstr>Times New Roman</vt:lpstr>
      <vt:lpstr>Retrospect</vt:lpstr>
      <vt:lpstr>Aplicație bazată pe microservicii pentru identificarea persoanelor cu interese similare</vt:lpstr>
      <vt:lpstr>Sumar</vt:lpstr>
      <vt:lpstr>Introducere. Obiective</vt:lpstr>
      <vt:lpstr>Tehnologii și concepte teoretice</vt:lpstr>
      <vt:lpstr>Arhitectura aplicației</vt:lpstr>
      <vt:lpstr>Aplicația Web</vt:lpstr>
      <vt:lpstr>Gestionarea Identităților</vt:lpstr>
      <vt:lpstr>Profilurile Utilizatorilor</vt:lpstr>
      <vt:lpstr>Algorithms Service</vt:lpstr>
      <vt:lpstr>Experimente</vt:lpstr>
      <vt:lpstr>Rezultate</vt:lpstr>
      <vt:lpstr>Concluzii</vt:lpstr>
      <vt:lpstr>👋Mulțumesc pentru atenție!😃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bazată pe microservicii pentru identificarea persoanelor cu interese similare</dc:title>
  <dc:creator>Radu Cornea</dc:creator>
  <cp:lastModifiedBy>Radu Cornea</cp:lastModifiedBy>
  <cp:revision>38</cp:revision>
  <dcterms:created xsi:type="dcterms:W3CDTF">2023-05-06T07:45:06Z</dcterms:created>
  <dcterms:modified xsi:type="dcterms:W3CDTF">2023-05-07T13:57:16Z</dcterms:modified>
</cp:coreProperties>
</file>