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attanakarn Condensed" charset="1" panose="00000000000000000000"/>
      <p:regular r:id="rId22"/>
    </p:embeddedFont>
    <p:embeddedFont>
      <p:font typeface="Open Sans Bold" charset="1" panose="00000000000000000000"/>
      <p:regular r:id="rId23"/>
    </p:embeddedFont>
    <p:embeddedFont>
      <p:font typeface="Open Sans" charset="1" panose="00000000000000000000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kaggle.com/datasets/shaunthesheep/microsoft-catsvsdogs-dataset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3027" r="0" b="-147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47158" y="4354222"/>
            <a:ext cx="13593685" cy="187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8"/>
              </a:lnSpc>
              <a:spcBef>
                <a:spcPct val="0"/>
              </a:spcBef>
            </a:pPr>
            <a:r>
              <a:rPr lang="en-US" sz="5370">
                <a:solidFill>
                  <a:srgbClr val="F429F2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CLASIFICARE BINARA                         CATS-VS-DOGS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071232" y="6673537"/>
            <a:ext cx="4145536" cy="47625"/>
            <a:chOff x="0" y="0"/>
            <a:chExt cx="1091828" cy="125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1828" cy="12543"/>
            </a:xfrm>
            <a:custGeom>
              <a:avLst/>
              <a:gdLst/>
              <a:ahLst/>
              <a:cxnLst/>
              <a:rect r="r" b="b" t="t" l="l"/>
              <a:pathLst>
                <a:path h="12543" w="1091828">
                  <a:moveTo>
                    <a:pt x="0" y="0"/>
                  </a:moveTo>
                  <a:lnTo>
                    <a:pt x="1091828" y="0"/>
                  </a:lnTo>
                  <a:lnTo>
                    <a:pt x="109182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9182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385041" y="2476842"/>
            <a:ext cx="1732283" cy="929134"/>
          </a:xfrm>
          <a:custGeom>
            <a:avLst/>
            <a:gdLst/>
            <a:ahLst/>
            <a:cxnLst/>
            <a:rect r="r" b="b" t="t" l="l"/>
            <a:pathLst>
              <a:path h="929134" w="1732283">
                <a:moveTo>
                  <a:pt x="0" y="0"/>
                </a:moveTo>
                <a:lnTo>
                  <a:pt x="1732284" y="0"/>
                </a:lnTo>
                <a:lnTo>
                  <a:pt x="1732284" y="929133"/>
                </a:lnTo>
                <a:lnTo>
                  <a:pt x="0" y="929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96297" y="2433418"/>
            <a:ext cx="11895406" cy="218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76"/>
              </a:lnSpc>
              <a:spcBef>
                <a:spcPct val="0"/>
              </a:spcBef>
            </a:pPr>
            <a:r>
              <a:rPr lang="en-US" sz="12768">
                <a:solidFill>
                  <a:srgbClr val="FFFFFF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TASK 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36817" y="7351371"/>
            <a:ext cx="12054886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79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www.kaggle.com/datasets/shaunthesheep/microsoft-catsvsdogs-dataset"/>
              </a:rPr>
              <a:t>WWW.REALLYGREATSITE.COMHTTPS://WWW.KAGGLE.COM/DATASETS/SHAUNTHESHEEP/MICROSOFT-CATSVSDOGS-DATASET</a:t>
            </a:r>
          </a:p>
        </p:txBody>
      </p:sp>
      <p:sp>
        <p:nvSpPr>
          <p:cNvPr name="Freeform 20" id="20"/>
          <p:cNvSpPr/>
          <p:nvPr/>
        </p:nvSpPr>
        <p:spPr>
          <a:xfrm flipH="true" flipV="false" rot="0">
            <a:off x="2170675" y="2476842"/>
            <a:ext cx="1732283" cy="929134"/>
          </a:xfrm>
          <a:custGeom>
            <a:avLst/>
            <a:gdLst/>
            <a:ahLst/>
            <a:cxnLst/>
            <a:rect r="r" b="b" t="t" l="l"/>
            <a:pathLst>
              <a:path h="929134" w="1732283">
                <a:moveTo>
                  <a:pt x="1732284" y="0"/>
                </a:moveTo>
                <a:lnTo>
                  <a:pt x="0" y="0"/>
                </a:lnTo>
                <a:lnTo>
                  <a:pt x="0" y="929133"/>
                </a:lnTo>
                <a:lnTo>
                  <a:pt x="1732284" y="929133"/>
                </a:lnTo>
                <a:lnTo>
                  <a:pt x="17322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643" y="4712517"/>
            <a:ext cx="18292643" cy="861965"/>
            <a:chOff x="0" y="0"/>
            <a:chExt cx="4817816" cy="2270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7816" cy="227020"/>
            </a:xfrm>
            <a:custGeom>
              <a:avLst/>
              <a:gdLst/>
              <a:ahLst/>
              <a:cxnLst/>
              <a:rect r="r" b="b" t="t" l="l"/>
              <a:pathLst>
                <a:path h="227020" w="4817816">
                  <a:moveTo>
                    <a:pt x="0" y="0"/>
                  </a:moveTo>
                  <a:lnTo>
                    <a:pt x="4817816" y="0"/>
                  </a:lnTo>
                  <a:lnTo>
                    <a:pt x="4817816" y="227020"/>
                  </a:lnTo>
                  <a:lnTo>
                    <a:pt x="0" y="22702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7816" cy="265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2923" y="4747242"/>
            <a:ext cx="16220192" cy="827240"/>
            <a:chOff x="0" y="0"/>
            <a:chExt cx="21626923" cy="1102987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0" t="0" r="11478" b="0"/>
            <a:stretch>
              <a:fillRect/>
            </a:stretch>
          </p:blipFill>
          <p:spPr>
            <a:xfrm flipH="false" flipV="false">
              <a:off x="0" y="0"/>
              <a:ext cx="21626923" cy="1102987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8245207" y="2759420"/>
            <a:ext cx="1797586" cy="47625"/>
            <a:chOff x="0" y="0"/>
            <a:chExt cx="473438" cy="125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73438" cy="12543"/>
            </a:xfrm>
            <a:custGeom>
              <a:avLst/>
              <a:gdLst/>
              <a:ahLst/>
              <a:cxnLst/>
              <a:rect r="r" b="b" t="t" l="l"/>
              <a:pathLst>
                <a:path h="12543" w="473438">
                  <a:moveTo>
                    <a:pt x="0" y="0"/>
                  </a:moveTo>
                  <a:lnTo>
                    <a:pt x="473438" y="0"/>
                  </a:lnTo>
                  <a:lnTo>
                    <a:pt x="47343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7343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70617" y="1574753"/>
            <a:ext cx="15248685" cy="107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8"/>
              </a:lnSpc>
            </a:pPr>
            <a:r>
              <a:rPr lang="en-US" sz="3263">
                <a:solidFill>
                  <a:srgbClr val="FFFFFF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PREZENTARE REZULTATE.  </a:t>
            </a:r>
          </a:p>
          <a:p>
            <a:pPr algn="ctr">
              <a:lnSpc>
                <a:spcPts val="4308"/>
              </a:lnSpc>
            </a:pPr>
            <a:r>
              <a:rPr lang="en-US" sz="3263">
                <a:solidFill>
                  <a:srgbClr val="FFFFFF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METRICI DE PERFORMANTA.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1852288"/>
            <a:ext cx="1066045" cy="6582423"/>
            <a:chOff x="0" y="0"/>
            <a:chExt cx="280769" cy="17336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0769" cy="1733642"/>
            </a:xfrm>
            <a:custGeom>
              <a:avLst/>
              <a:gdLst/>
              <a:ahLst/>
              <a:cxnLst/>
              <a:rect r="r" b="b" t="t" l="l"/>
              <a:pathLst>
                <a:path h="1733642" w="280769">
                  <a:moveTo>
                    <a:pt x="0" y="0"/>
                  </a:moveTo>
                  <a:lnTo>
                    <a:pt x="280769" y="0"/>
                  </a:lnTo>
                  <a:lnTo>
                    <a:pt x="280769" y="1733642"/>
                  </a:lnTo>
                  <a:lnTo>
                    <a:pt x="0" y="173364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0769" cy="1771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364544" y="1028700"/>
            <a:ext cx="11558912" cy="901203"/>
          </a:xfrm>
          <a:custGeom>
            <a:avLst/>
            <a:gdLst/>
            <a:ahLst/>
            <a:cxnLst/>
            <a:rect r="r" b="b" t="t" l="l"/>
            <a:pathLst>
              <a:path h="901203" w="11558912">
                <a:moveTo>
                  <a:pt x="0" y="0"/>
                </a:moveTo>
                <a:lnTo>
                  <a:pt x="11558912" y="0"/>
                </a:lnTo>
                <a:lnTo>
                  <a:pt x="11558912" y="901203"/>
                </a:lnTo>
                <a:lnTo>
                  <a:pt x="0" y="901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64544" y="2030722"/>
            <a:ext cx="8488433" cy="7227578"/>
          </a:xfrm>
          <a:custGeom>
            <a:avLst/>
            <a:gdLst/>
            <a:ahLst/>
            <a:cxnLst/>
            <a:rect r="r" b="b" t="t" l="l"/>
            <a:pathLst>
              <a:path h="7227578" w="8488433">
                <a:moveTo>
                  <a:pt x="0" y="0"/>
                </a:moveTo>
                <a:lnTo>
                  <a:pt x="8488433" y="0"/>
                </a:lnTo>
                <a:lnTo>
                  <a:pt x="8488433" y="7227578"/>
                </a:lnTo>
                <a:lnTo>
                  <a:pt x="0" y="7227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643" y="4712517"/>
            <a:ext cx="18292643" cy="861965"/>
            <a:chOff x="0" y="0"/>
            <a:chExt cx="4817816" cy="2270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7816" cy="227020"/>
            </a:xfrm>
            <a:custGeom>
              <a:avLst/>
              <a:gdLst/>
              <a:ahLst/>
              <a:cxnLst/>
              <a:rect r="r" b="b" t="t" l="l"/>
              <a:pathLst>
                <a:path h="227020" w="4817816">
                  <a:moveTo>
                    <a:pt x="0" y="0"/>
                  </a:moveTo>
                  <a:lnTo>
                    <a:pt x="4817816" y="0"/>
                  </a:lnTo>
                  <a:lnTo>
                    <a:pt x="4817816" y="227020"/>
                  </a:lnTo>
                  <a:lnTo>
                    <a:pt x="0" y="22702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7816" cy="265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39108" y="3532836"/>
            <a:ext cx="16220192" cy="3221329"/>
            <a:chOff x="0" y="0"/>
            <a:chExt cx="21626923" cy="4295105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0" t="0" r="24770" b="0"/>
            <a:stretch>
              <a:fillRect/>
            </a:stretch>
          </p:blipFill>
          <p:spPr>
            <a:xfrm flipH="false" flipV="false">
              <a:off x="0" y="0"/>
              <a:ext cx="21626923" cy="4295105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8245207" y="2759420"/>
            <a:ext cx="1797586" cy="47625"/>
            <a:chOff x="0" y="0"/>
            <a:chExt cx="473438" cy="125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73438" cy="12543"/>
            </a:xfrm>
            <a:custGeom>
              <a:avLst/>
              <a:gdLst/>
              <a:ahLst/>
              <a:cxnLst/>
              <a:rect r="r" b="b" t="t" l="l"/>
              <a:pathLst>
                <a:path h="12543" w="473438">
                  <a:moveTo>
                    <a:pt x="0" y="0"/>
                  </a:moveTo>
                  <a:lnTo>
                    <a:pt x="473438" y="0"/>
                  </a:lnTo>
                  <a:lnTo>
                    <a:pt x="47343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7343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643" y="4712517"/>
            <a:ext cx="18292643" cy="861965"/>
            <a:chOff x="0" y="0"/>
            <a:chExt cx="4817816" cy="2270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7816" cy="227020"/>
            </a:xfrm>
            <a:custGeom>
              <a:avLst/>
              <a:gdLst/>
              <a:ahLst/>
              <a:cxnLst/>
              <a:rect r="r" b="b" t="t" l="l"/>
              <a:pathLst>
                <a:path h="227020" w="4817816">
                  <a:moveTo>
                    <a:pt x="0" y="0"/>
                  </a:moveTo>
                  <a:lnTo>
                    <a:pt x="4817816" y="0"/>
                  </a:lnTo>
                  <a:lnTo>
                    <a:pt x="4817816" y="227020"/>
                  </a:lnTo>
                  <a:lnTo>
                    <a:pt x="0" y="22702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7816" cy="265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764415" y="1028700"/>
            <a:ext cx="14759169" cy="8229600"/>
          </a:xfrm>
          <a:custGeom>
            <a:avLst/>
            <a:gdLst/>
            <a:ahLst/>
            <a:cxnLst/>
            <a:rect r="r" b="b" t="t" l="l"/>
            <a:pathLst>
              <a:path h="8229600" w="14759169">
                <a:moveTo>
                  <a:pt x="0" y="0"/>
                </a:moveTo>
                <a:lnTo>
                  <a:pt x="14759170" y="0"/>
                </a:lnTo>
                <a:lnTo>
                  <a:pt x="147591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" r="-8" b="-33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643" y="4712517"/>
            <a:ext cx="18292643" cy="861965"/>
            <a:chOff x="0" y="0"/>
            <a:chExt cx="4817816" cy="2270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7816" cy="227020"/>
            </a:xfrm>
            <a:custGeom>
              <a:avLst/>
              <a:gdLst/>
              <a:ahLst/>
              <a:cxnLst/>
              <a:rect r="r" b="b" t="t" l="l"/>
              <a:pathLst>
                <a:path h="227020" w="4817816">
                  <a:moveTo>
                    <a:pt x="0" y="0"/>
                  </a:moveTo>
                  <a:lnTo>
                    <a:pt x="4817816" y="0"/>
                  </a:lnTo>
                  <a:lnTo>
                    <a:pt x="4817816" y="227020"/>
                  </a:lnTo>
                  <a:lnTo>
                    <a:pt x="0" y="22702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7816" cy="265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511487" y="1028700"/>
            <a:ext cx="11265026" cy="8229600"/>
          </a:xfrm>
          <a:custGeom>
            <a:avLst/>
            <a:gdLst/>
            <a:ahLst/>
            <a:cxnLst/>
            <a:rect r="r" b="b" t="t" l="l"/>
            <a:pathLst>
              <a:path h="8229600" w="11265026">
                <a:moveTo>
                  <a:pt x="0" y="0"/>
                </a:moveTo>
                <a:lnTo>
                  <a:pt x="11265026" y="0"/>
                </a:lnTo>
                <a:lnTo>
                  <a:pt x="11265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" t="0" r="-462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643" y="4712517"/>
            <a:ext cx="18292643" cy="861965"/>
            <a:chOff x="0" y="0"/>
            <a:chExt cx="4817816" cy="2270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7816" cy="227020"/>
            </a:xfrm>
            <a:custGeom>
              <a:avLst/>
              <a:gdLst/>
              <a:ahLst/>
              <a:cxnLst/>
              <a:rect r="r" b="b" t="t" l="l"/>
              <a:pathLst>
                <a:path h="227020" w="4817816">
                  <a:moveTo>
                    <a:pt x="0" y="0"/>
                  </a:moveTo>
                  <a:lnTo>
                    <a:pt x="4817816" y="0"/>
                  </a:lnTo>
                  <a:lnTo>
                    <a:pt x="4817816" y="227020"/>
                  </a:lnTo>
                  <a:lnTo>
                    <a:pt x="0" y="22702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7816" cy="265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157366" y="1028700"/>
            <a:ext cx="9973267" cy="8229600"/>
          </a:xfrm>
          <a:custGeom>
            <a:avLst/>
            <a:gdLst/>
            <a:ahLst/>
            <a:cxnLst/>
            <a:rect r="r" b="b" t="t" l="l"/>
            <a:pathLst>
              <a:path h="8229600" w="9973267">
                <a:moveTo>
                  <a:pt x="0" y="0"/>
                </a:moveTo>
                <a:lnTo>
                  <a:pt x="9973268" y="0"/>
                </a:lnTo>
                <a:lnTo>
                  <a:pt x="997326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" r="-2008" b="-47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3027" r="0" b="-147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80757" y="6625912"/>
            <a:ext cx="4145536" cy="47625"/>
            <a:chOff x="0" y="0"/>
            <a:chExt cx="1091828" cy="125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91828" cy="12543"/>
            </a:xfrm>
            <a:custGeom>
              <a:avLst/>
              <a:gdLst/>
              <a:ahLst/>
              <a:cxnLst/>
              <a:rect r="r" b="b" t="t" l="l"/>
              <a:pathLst>
                <a:path h="12543" w="1091828">
                  <a:moveTo>
                    <a:pt x="0" y="0"/>
                  </a:moveTo>
                  <a:lnTo>
                    <a:pt x="1091828" y="0"/>
                  </a:lnTo>
                  <a:lnTo>
                    <a:pt x="109182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9182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394566" y="2914992"/>
            <a:ext cx="1732283" cy="929134"/>
          </a:xfrm>
          <a:custGeom>
            <a:avLst/>
            <a:gdLst/>
            <a:ahLst/>
            <a:cxnLst/>
            <a:rect r="r" b="b" t="t" l="l"/>
            <a:pathLst>
              <a:path h="929134" w="1732283">
                <a:moveTo>
                  <a:pt x="0" y="0"/>
                </a:moveTo>
                <a:lnTo>
                  <a:pt x="1732284" y="0"/>
                </a:lnTo>
                <a:lnTo>
                  <a:pt x="1732284" y="929133"/>
                </a:lnTo>
                <a:lnTo>
                  <a:pt x="0" y="929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09925" y="2824949"/>
            <a:ext cx="11068151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429F2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VA MULTUMESC!</a:t>
            </a:r>
          </a:p>
        </p:txBody>
      </p:sp>
      <p:sp>
        <p:nvSpPr>
          <p:cNvPr name="Freeform 18" id="18"/>
          <p:cNvSpPr/>
          <p:nvPr/>
        </p:nvSpPr>
        <p:spPr>
          <a:xfrm flipH="true" flipV="false" rot="0">
            <a:off x="2180200" y="2914992"/>
            <a:ext cx="1732283" cy="929134"/>
          </a:xfrm>
          <a:custGeom>
            <a:avLst/>
            <a:gdLst/>
            <a:ahLst/>
            <a:cxnLst/>
            <a:rect r="r" b="b" t="t" l="l"/>
            <a:pathLst>
              <a:path h="929134" w="1732283">
                <a:moveTo>
                  <a:pt x="1732284" y="0"/>
                </a:moveTo>
                <a:lnTo>
                  <a:pt x="0" y="0"/>
                </a:lnTo>
                <a:lnTo>
                  <a:pt x="0" y="929133"/>
                </a:lnTo>
                <a:lnTo>
                  <a:pt x="1732284" y="929133"/>
                </a:lnTo>
                <a:lnTo>
                  <a:pt x="17322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36569" y="0"/>
            <a:ext cx="3966325" cy="10287000"/>
            <a:chOff x="0" y="0"/>
            <a:chExt cx="1044629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46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44629">
                  <a:moveTo>
                    <a:pt x="0" y="0"/>
                  </a:moveTo>
                  <a:lnTo>
                    <a:pt x="1044629" y="0"/>
                  </a:lnTo>
                  <a:lnTo>
                    <a:pt x="10446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462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18167" y="2444795"/>
            <a:ext cx="7815266" cy="5968909"/>
          </a:xfrm>
          <a:custGeom>
            <a:avLst/>
            <a:gdLst/>
            <a:ahLst/>
            <a:cxnLst/>
            <a:rect r="r" b="b" t="t" l="l"/>
            <a:pathLst>
              <a:path h="5968909" w="7815266">
                <a:moveTo>
                  <a:pt x="0" y="0"/>
                </a:moveTo>
                <a:lnTo>
                  <a:pt x="7815266" y="0"/>
                </a:lnTo>
                <a:lnTo>
                  <a:pt x="7815266" y="5968910"/>
                </a:lnTo>
                <a:lnTo>
                  <a:pt x="0" y="596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00084" y="2633638"/>
            <a:ext cx="7439296" cy="3952057"/>
            <a:chOff x="0" y="0"/>
            <a:chExt cx="9919061" cy="5269409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3"/>
            <a:srcRect l="0" t="399" r="0" b="9273"/>
            <a:stretch>
              <a:fillRect/>
            </a:stretch>
          </p:blipFill>
          <p:spPr>
            <a:xfrm flipH="false" flipV="false">
              <a:off x="0" y="0"/>
              <a:ext cx="9919061" cy="5269409"/>
            </a:xfrm>
            <a:prstGeom prst="rect">
              <a:avLst/>
            </a:prstGeom>
          </p:spPr>
        </p:pic>
      </p:grpSp>
      <p:grpSp>
        <p:nvGrpSpPr>
          <p:cNvPr name="Group 17" id="17"/>
          <p:cNvGrpSpPr/>
          <p:nvPr/>
        </p:nvGrpSpPr>
        <p:grpSpPr>
          <a:xfrm rot="0">
            <a:off x="11117776" y="3570622"/>
            <a:ext cx="1797586" cy="47625"/>
            <a:chOff x="0" y="0"/>
            <a:chExt cx="473438" cy="125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3438" cy="12543"/>
            </a:xfrm>
            <a:custGeom>
              <a:avLst/>
              <a:gdLst/>
              <a:ahLst/>
              <a:cxnLst/>
              <a:rect r="r" b="b" t="t" l="l"/>
              <a:pathLst>
                <a:path h="12543" w="473438">
                  <a:moveTo>
                    <a:pt x="0" y="0"/>
                  </a:moveTo>
                  <a:lnTo>
                    <a:pt x="473438" y="0"/>
                  </a:lnTo>
                  <a:lnTo>
                    <a:pt x="47343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7343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17776" y="1811372"/>
            <a:ext cx="4851641" cy="151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3"/>
              </a:lnSpc>
            </a:pPr>
            <a:r>
              <a:rPr lang="en-US" sz="4563">
                <a:solidFill>
                  <a:srgbClr val="FFFFFF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DESCRIERE SET DE DATE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17776" y="3827797"/>
            <a:ext cx="5567715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Dataset-ul "Microsoft Cats vs Dogs" pe Kaggle conține 25.000 de imagini cu pisici și câini. Este destinat sarcinilor de clasificare binară a imaginilor, unde scopul este de a identifica corect imaginile ca fiind fie pisici, fie câini. Dataset-ul include un număr egal de imagini din ambele clase, oferind un set de date echilibrat pentru antrenarea și testarea modelelor de învățare automată.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74993" y="0"/>
            <a:ext cx="2538013" cy="2538013"/>
            <a:chOff x="0" y="0"/>
            <a:chExt cx="668448" cy="6684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8448" cy="668448"/>
            </a:xfrm>
            <a:custGeom>
              <a:avLst/>
              <a:gdLst/>
              <a:ahLst/>
              <a:cxnLst/>
              <a:rect r="r" b="b" t="t" l="l"/>
              <a:pathLst>
                <a:path h="668448" w="668448">
                  <a:moveTo>
                    <a:pt x="0" y="0"/>
                  </a:moveTo>
                  <a:lnTo>
                    <a:pt x="668448" y="0"/>
                  </a:lnTo>
                  <a:lnTo>
                    <a:pt x="668448" y="668448"/>
                  </a:lnTo>
                  <a:lnTo>
                    <a:pt x="0" y="66844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68448" cy="706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77816" y="210227"/>
            <a:ext cx="8115300" cy="3018626"/>
            <a:chOff x="0" y="0"/>
            <a:chExt cx="10820400" cy="4024835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462" t="0" r="52782" b="0"/>
            <a:stretch>
              <a:fillRect/>
            </a:stretch>
          </p:blipFill>
          <p:spPr>
            <a:xfrm flipH="false" flipV="false">
              <a:off x="0" y="0"/>
              <a:ext cx="10820400" cy="4024835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9177816" y="3295528"/>
            <a:ext cx="8115300" cy="5087728"/>
            <a:chOff x="0" y="0"/>
            <a:chExt cx="10820400" cy="6783638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3"/>
            <a:srcRect l="0" t="0" r="9549" b="0"/>
            <a:stretch>
              <a:fillRect/>
            </a:stretch>
          </p:blipFill>
          <p:spPr>
            <a:xfrm flipH="false" flipV="false">
              <a:off x="0" y="0"/>
              <a:ext cx="10820400" cy="6783638"/>
            </a:xfrm>
            <a:prstGeom prst="rect">
              <a:avLst/>
            </a:prstGeom>
          </p:spPr>
        </p:pic>
      </p:grpSp>
      <p:grpSp>
        <p:nvGrpSpPr>
          <p:cNvPr name="Group 18" id="18"/>
          <p:cNvGrpSpPr/>
          <p:nvPr/>
        </p:nvGrpSpPr>
        <p:grpSpPr>
          <a:xfrm rot="0">
            <a:off x="1962036" y="3044029"/>
            <a:ext cx="1797586" cy="47625"/>
            <a:chOff x="0" y="0"/>
            <a:chExt cx="473438" cy="125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3438" cy="12543"/>
            </a:xfrm>
            <a:custGeom>
              <a:avLst/>
              <a:gdLst/>
              <a:ahLst/>
              <a:cxnLst/>
              <a:rect r="r" b="b" t="t" l="l"/>
              <a:pathLst>
                <a:path h="12543" w="473438">
                  <a:moveTo>
                    <a:pt x="0" y="0"/>
                  </a:moveTo>
                  <a:lnTo>
                    <a:pt x="473438" y="0"/>
                  </a:lnTo>
                  <a:lnTo>
                    <a:pt x="47343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7343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933461" y="4155977"/>
            <a:ext cx="807124" cy="80712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933461" y="5764404"/>
            <a:ext cx="807124" cy="80712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933461" y="7372831"/>
            <a:ext cx="807124" cy="80712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33461" y="2068944"/>
            <a:ext cx="5246582" cy="100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4"/>
              </a:lnSpc>
            </a:pPr>
            <a:r>
              <a:rPr lang="en-US" sz="3063">
                <a:solidFill>
                  <a:srgbClr val="FFFFFF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ANALIZA EXPLORATORIE A DATELOR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60958" y="4354720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39559" y="4364245"/>
            <a:ext cx="394048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Listarea fișierelor din directoare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60958" y="5963148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239559" y="5972673"/>
            <a:ext cx="3940483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Parcurgerea directoarelor, imaginilor și verificarea si tratarea imaginilor corupte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060958" y="7571575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239559" y="7344256"/>
            <a:ext cx="3940483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Preprocesarea datelor si etichetarea acestora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74993" y="0"/>
            <a:ext cx="2538013" cy="2538013"/>
            <a:chOff x="0" y="0"/>
            <a:chExt cx="668448" cy="6684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8448" cy="668448"/>
            </a:xfrm>
            <a:custGeom>
              <a:avLst/>
              <a:gdLst/>
              <a:ahLst/>
              <a:cxnLst/>
              <a:rect r="r" b="b" t="t" l="l"/>
              <a:pathLst>
                <a:path h="668448" w="668448">
                  <a:moveTo>
                    <a:pt x="0" y="0"/>
                  </a:moveTo>
                  <a:lnTo>
                    <a:pt x="668448" y="0"/>
                  </a:lnTo>
                  <a:lnTo>
                    <a:pt x="668448" y="668448"/>
                  </a:lnTo>
                  <a:lnTo>
                    <a:pt x="0" y="66844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68448" cy="706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912042"/>
            <a:ext cx="8149116" cy="3018626"/>
            <a:chOff x="0" y="0"/>
            <a:chExt cx="10865488" cy="4024835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99" t="0" r="0" b="0"/>
            <a:stretch>
              <a:fillRect/>
            </a:stretch>
          </p:blipFill>
          <p:spPr>
            <a:xfrm flipH="false" flipV="false">
              <a:off x="0" y="0"/>
              <a:ext cx="10865488" cy="4024835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9144000" y="4155977"/>
            <a:ext cx="8115300" cy="5087728"/>
            <a:chOff x="0" y="0"/>
            <a:chExt cx="10820400" cy="6783638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3"/>
            <a:srcRect l="0" t="0" r="46404" b="0"/>
            <a:stretch>
              <a:fillRect/>
            </a:stretch>
          </p:blipFill>
          <p:spPr>
            <a:xfrm flipH="false" flipV="false">
              <a:off x="0" y="0"/>
              <a:ext cx="10820400" cy="6783638"/>
            </a:xfrm>
            <a:prstGeom prst="rect">
              <a:avLst/>
            </a:prstGeom>
          </p:spPr>
        </p:pic>
      </p:grpSp>
      <p:grpSp>
        <p:nvGrpSpPr>
          <p:cNvPr name="Group 18" id="18"/>
          <p:cNvGrpSpPr/>
          <p:nvPr/>
        </p:nvGrpSpPr>
        <p:grpSpPr>
          <a:xfrm rot="0">
            <a:off x="1962036" y="3044029"/>
            <a:ext cx="1797586" cy="47625"/>
            <a:chOff x="0" y="0"/>
            <a:chExt cx="473438" cy="125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3438" cy="12543"/>
            </a:xfrm>
            <a:custGeom>
              <a:avLst/>
              <a:gdLst/>
              <a:ahLst/>
              <a:cxnLst/>
              <a:rect r="r" b="b" t="t" l="l"/>
              <a:pathLst>
                <a:path h="12543" w="473438">
                  <a:moveTo>
                    <a:pt x="0" y="0"/>
                  </a:moveTo>
                  <a:lnTo>
                    <a:pt x="473438" y="0"/>
                  </a:lnTo>
                  <a:lnTo>
                    <a:pt x="47343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7343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933461" y="4155977"/>
            <a:ext cx="807124" cy="80712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933461" y="5764404"/>
            <a:ext cx="807124" cy="80712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60958" y="4354720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39559" y="4364245"/>
            <a:ext cx="394048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Pregătirea datelor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60958" y="5963148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239559" y="5735829"/>
            <a:ext cx="3940483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împărțirea datelor în seturi de antrenament, validare și testare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049385" y="1028700"/>
            <a:ext cx="13146437" cy="8229600"/>
            <a:chOff x="0" y="0"/>
            <a:chExt cx="17528583" cy="1097280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251" r="0" b="251"/>
            <a:stretch>
              <a:fillRect/>
            </a:stretch>
          </p:blipFill>
          <p:spPr>
            <a:xfrm flipH="false" flipV="false">
              <a:off x="0" y="0"/>
              <a:ext cx="17528583" cy="10972800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99582" y="1028700"/>
            <a:ext cx="13088837" cy="8229600"/>
            <a:chOff x="0" y="0"/>
            <a:chExt cx="17451782" cy="1097280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250" r="0" b="250"/>
            <a:stretch>
              <a:fillRect/>
            </a:stretch>
          </p:blipFill>
          <p:spPr>
            <a:xfrm flipH="false" flipV="false">
              <a:off x="0" y="0"/>
              <a:ext cx="17451782" cy="10972800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83305" y="1852288"/>
            <a:ext cx="6592649" cy="6582423"/>
            <a:chOff x="0" y="0"/>
            <a:chExt cx="8790199" cy="8776564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9614" t="0" r="9614" b="0"/>
            <a:stretch>
              <a:fillRect/>
            </a:stretch>
          </p:blipFill>
          <p:spPr>
            <a:xfrm flipH="false" flipV="false">
              <a:off x="0" y="0"/>
              <a:ext cx="8790199" cy="8776564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0" y="1852288"/>
            <a:ext cx="1066045" cy="6582423"/>
            <a:chOff x="0" y="0"/>
            <a:chExt cx="280769" cy="17336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0769" cy="1733642"/>
            </a:xfrm>
            <a:custGeom>
              <a:avLst/>
              <a:gdLst/>
              <a:ahLst/>
              <a:cxnLst/>
              <a:rect r="r" b="b" t="t" l="l"/>
              <a:pathLst>
                <a:path h="1733642" w="280769">
                  <a:moveTo>
                    <a:pt x="0" y="0"/>
                  </a:moveTo>
                  <a:lnTo>
                    <a:pt x="280769" y="0"/>
                  </a:lnTo>
                  <a:lnTo>
                    <a:pt x="280769" y="1733642"/>
                  </a:lnTo>
                  <a:lnTo>
                    <a:pt x="0" y="173364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0769" cy="1771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627586" y="3434655"/>
            <a:ext cx="1797586" cy="47625"/>
            <a:chOff x="0" y="0"/>
            <a:chExt cx="473438" cy="125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73438" cy="12543"/>
            </a:xfrm>
            <a:custGeom>
              <a:avLst/>
              <a:gdLst/>
              <a:ahLst/>
              <a:cxnLst/>
              <a:rect r="r" b="b" t="t" l="l"/>
              <a:pathLst>
                <a:path h="12543" w="473438">
                  <a:moveTo>
                    <a:pt x="0" y="0"/>
                  </a:moveTo>
                  <a:lnTo>
                    <a:pt x="473438" y="0"/>
                  </a:lnTo>
                  <a:lnTo>
                    <a:pt x="47343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7343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27586" y="1795138"/>
            <a:ext cx="6461703" cy="151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3"/>
              </a:lnSpc>
            </a:pPr>
            <a:r>
              <a:rPr lang="en-US" sz="4563">
                <a:solidFill>
                  <a:srgbClr val="FFFFFF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CONVOLUTIONAL NEURAL NETWORK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27586" y="3866564"/>
            <a:ext cx="5802487" cy="210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rețea neuronală convoluțională (CNN) este un tip de rețea neuronală profundă, utilizată în special pentru analiza imaginilor. CNN-urile sunt formate din straturi convoluționale, straturi de pooling (subsampling) și straturi complet conectate (fully connected).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74993" y="0"/>
            <a:ext cx="2538013" cy="2538013"/>
            <a:chOff x="0" y="0"/>
            <a:chExt cx="668448" cy="6684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8448" cy="668448"/>
            </a:xfrm>
            <a:custGeom>
              <a:avLst/>
              <a:gdLst/>
              <a:ahLst/>
              <a:cxnLst/>
              <a:rect r="r" b="b" t="t" l="l"/>
              <a:pathLst>
                <a:path h="668448" w="668448">
                  <a:moveTo>
                    <a:pt x="0" y="0"/>
                  </a:moveTo>
                  <a:lnTo>
                    <a:pt x="668448" y="0"/>
                  </a:lnTo>
                  <a:lnTo>
                    <a:pt x="668448" y="668448"/>
                  </a:lnTo>
                  <a:lnTo>
                    <a:pt x="0" y="66844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68448" cy="706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39300" y="4517143"/>
            <a:ext cx="8430775" cy="3662813"/>
            <a:chOff x="0" y="0"/>
            <a:chExt cx="11241033" cy="4883750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1458" t="0" r="1458" b="0"/>
            <a:stretch>
              <a:fillRect/>
            </a:stretch>
          </p:blipFill>
          <p:spPr>
            <a:xfrm flipH="false" flipV="false">
              <a:off x="0" y="0"/>
              <a:ext cx="11241033" cy="4883750"/>
            </a:xfrm>
            <a:prstGeom prst="rect">
              <a:avLst/>
            </a:prstGeom>
          </p:spPr>
        </p:pic>
      </p:grpSp>
      <p:sp>
        <p:nvSpPr>
          <p:cNvPr name="TextBox 16" id="16"/>
          <p:cNvSpPr txBox="true"/>
          <p:nvPr/>
        </p:nvSpPr>
        <p:spPr>
          <a:xfrm rot="0">
            <a:off x="1933461" y="2068944"/>
            <a:ext cx="4609333" cy="100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4"/>
              </a:lnSpc>
            </a:pPr>
            <a:r>
              <a:rPr lang="en-US" sz="3063">
                <a:solidFill>
                  <a:srgbClr val="FFFFFF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STRUCTURA GENERALĂ A UNUI CNN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962036" y="3044029"/>
            <a:ext cx="1797586" cy="47625"/>
            <a:chOff x="0" y="0"/>
            <a:chExt cx="473438" cy="125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3438" cy="12543"/>
            </a:xfrm>
            <a:custGeom>
              <a:avLst/>
              <a:gdLst/>
              <a:ahLst/>
              <a:cxnLst/>
              <a:rect r="r" b="b" t="t" l="l"/>
              <a:pathLst>
                <a:path h="12543" w="473438">
                  <a:moveTo>
                    <a:pt x="0" y="0"/>
                  </a:moveTo>
                  <a:lnTo>
                    <a:pt x="473438" y="0"/>
                  </a:lnTo>
                  <a:lnTo>
                    <a:pt x="47343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7343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933461" y="4155977"/>
            <a:ext cx="807124" cy="8071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933461" y="5764404"/>
            <a:ext cx="807124" cy="80712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933461" y="7372831"/>
            <a:ext cx="807124" cy="80712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60958" y="4354720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239559" y="4127402"/>
            <a:ext cx="5904441" cy="123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Straturile Convoluționale: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aplica filtre (kernels) pe imagine pentru a extrage caracteristici locale, precum margini, colțuri și texturi.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Operația de convoluție reduce dimensiunea imaginilor, păstrând în același timp informațiile esențiale.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60958" y="5963148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39559" y="5735829"/>
            <a:ext cx="5904441" cy="123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Straturile de Pooling: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Reduc dimensiunea datelor (dimensionalitate) prin operații precum max pooling sau mean pooling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Aceste straturi ajută la reducerea suprapunii și îmbunătățesc generalizarea modelului.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60958" y="7571575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239559" y="7344256"/>
            <a:ext cx="5904441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Straturi Complet Conectate (Fully Connected):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Fiecare neuron este conectat la toți neuronii din stratul anterior, similar cu rețelele neuronale clasice.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Aceste straturi combină caracteristicile extrase de straturile convoluționale și de pooling pentru a realiza clasificarea finală.</a:t>
            </a:r>
          </a:p>
          <a:p>
            <a:pPr algn="l">
              <a:lnSpc>
                <a:spcPts val="19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370712"/>
            <a:ext cx="8115300" cy="4973851"/>
            <a:chOff x="0" y="0"/>
            <a:chExt cx="10820400" cy="6631801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0" t="1082" r="0" b="1082"/>
            <a:stretch>
              <a:fillRect/>
            </a:stretch>
          </p:blipFill>
          <p:spPr>
            <a:xfrm flipH="false" flipV="false">
              <a:off x="0" y="0"/>
              <a:ext cx="10820400" cy="6631801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1039108" y="3841023"/>
            <a:ext cx="7845029" cy="5417277"/>
            <a:chOff x="0" y="0"/>
            <a:chExt cx="10460039" cy="7223036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3"/>
            <a:srcRect l="2718" t="0" r="2348" b="0"/>
            <a:stretch>
              <a:fillRect/>
            </a:stretch>
          </p:blipFill>
          <p:spPr>
            <a:xfrm flipH="false" flipV="false">
              <a:off x="0" y="0"/>
              <a:ext cx="10460039" cy="7223036"/>
            </a:xfrm>
            <a:prstGeom prst="rect">
              <a:avLst/>
            </a:prstGeom>
          </p:spPr>
        </p:pic>
      </p:grpSp>
      <p:grpSp>
        <p:nvGrpSpPr>
          <p:cNvPr name="Group 15" id="15"/>
          <p:cNvGrpSpPr/>
          <p:nvPr/>
        </p:nvGrpSpPr>
        <p:grpSpPr>
          <a:xfrm rot="0">
            <a:off x="1962036" y="3044029"/>
            <a:ext cx="1797586" cy="47625"/>
            <a:chOff x="0" y="0"/>
            <a:chExt cx="473438" cy="125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3438" cy="12543"/>
            </a:xfrm>
            <a:custGeom>
              <a:avLst/>
              <a:gdLst/>
              <a:ahLst/>
              <a:cxnLst/>
              <a:rect r="r" b="b" t="t" l="l"/>
              <a:pathLst>
                <a:path h="12543" w="473438">
                  <a:moveTo>
                    <a:pt x="0" y="0"/>
                  </a:moveTo>
                  <a:lnTo>
                    <a:pt x="473438" y="0"/>
                  </a:lnTo>
                  <a:lnTo>
                    <a:pt x="473438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FF2CFD">
                    <a:alpha val="100000"/>
                  </a:srgbClr>
                </a:gs>
                <a:gs pos="100000">
                  <a:srgbClr val="49004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7343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492295" y="9568113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62036" y="1699042"/>
            <a:ext cx="6498744" cy="121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6"/>
              </a:lnSpc>
            </a:pPr>
            <a:r>
              <a:rPr lang="en-US" sz="3663">
                <a:solidFill>
                  <a:srgbClr val="FFFFFF"/>
                </a:solidFill>
                <a:latin typeface="Pattanakarn Condensed"/>
                <a:ea typeface="Pattanakarn Condensed"/>
                <a:cs typeface="Pattanakarn Condensed"/>
                <a:sym typeface="Pattanakarn Condensed"/>
              </a:rPr>
              <a:t>DESCRIEREA IMPLEMENTARII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5477389"/>
            <a:ext cx="8115300" cy="426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Conv2D (32, 64, 128, 256 filtre): Extrage caracteristici din imagine folosind filtre de 3x3, cu funcția de activare ReLU.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BatchNormalization: Normalizează ieșirea stratului precedent pentru stabilizarea și accelerarea antrenării.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MaxPooling2D (2x2): Reduce dimensiunea spațială a imaginii, păstrând caracteristicile esențiale.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Dropout (0.3): Reduce suprapotrivirea prin dezactivarea aleatorie a 30% din neuroni.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Flatten: Transformă ieșirea 2D în vector 1D pentru a o introduce în straturile complet conectate.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Dense: Stratul complet conectat cu 256 neuroni, activare ReLU și regularizare L2 pentru a reduce suprapotrivirea.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Strat de ieșire cu 2 neuroni și activare softmax pentru clasificare binară între pisici și câini.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ModelCheckpoint: Salvează cele mai bune greutăți ale modelului pe baza acurateții de validare (val_accuracy). Fișierul de greutăți va fi salvat cu numele best_model_weights.keras.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EarlyStopping: Oprește antrenamentul dacă pierderea de validare (val_loss) nu se îmbunătățește timp de 10 epoci consecutive și restaurează cele mai bune greutăți.</a:t>
            </a:r>
          </a:p>
          <a:p>
            <a:pPr algn="l" marL="259080" indent="-129540" lvl="1">
              <a:lnSpc>
                <a:spcPts val="1896"/>
              </a:lnSpc>
              <a:buFont typeface="Arial"/>
              <a:buChar char="•"/>
            </a:pPr>
            <a:r>
              <a:rPr lang="en-US" sz="1200" spc="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ReduceLROnPlateau: Reduce rata de învățare cu un factor de 0.5 dacă pierderea de validare (val_loss) nu se îmbunătățește timp de 5 epoci consecutive, până la o rată minimă de 1e-6.</a:t>
            </a:r>
          </a:p>
          <a:p>
            <a:pPr algn="l">
              <a:lnSpc>
                <a:spcPts val="1896"/>
              </a:lnSpc>
            </a:pPr>
          </a:p>
          <a:p>
            <a:pPr algn="l">
              <a:lnSpc>
                <a:spcPts val="189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DAGLHF8ib64</dc:identifier>
  <dcterms:modified xsi:type="dcterms:W3CDTF">2011-08-01T06:04:30Z</dcterms:modified>
  <cp:revision>1</cp:revision>
  <dc:title>Task 1</dc:title>
</cp:coreProperties>
</file>