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9" r:id="rId11"/>
    <p:sldId id="268" r:id="rId12"/>
  </p:sldIdLst>
  <p:sldSz cx="18288000" cy="10287000"/>
  <p:notesSz cx="6858000" cy="9144000"/>
  <p:embeddedFontLst>
    <p:embeddedFont>
      <p:font typeface="Arimo Bold" panose="020B0604020202020204" charset="0"/>
      <p:regular r:id="rId14"/>
    </p:embeddedFont>
    <p:embeddedFont>
      <p:font typeface="Cabin" panose="020B0604020202020204" charset="0"/>
      <p:regular r:id="rId15"/>
    </p:embeddedFont>
    <p:embeddedFont>
      <p:font typeface="DejaVu Serif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87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5ADD6-64EF-2599-6A24-410845371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27C909-784D-EF98-60ED-54AD6EDE8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41A29-3659-6B30-73FC-9B33F186006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196169-8045-FD6A-F167-C841B600AA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C24D0F9-5AA0-0264-CD8B-2B7D13F4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59CA7-415C-75A4-4FEE-46A4F046F2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A37D5-E81E-090E-EBBA-AB3D9CCEC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997377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91894-072B-991D-8048-D4C2E3B59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34323-A202-70B2-6022-F602FBADD3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EF3A5-FD2E-47AC-12C4-0C6868CF031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B883AFF-3E9B-4B30-D7D6-4BDD2C3164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310DA03-501A-94FC-85E8-3CC35DBF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7F1D3-7BF9-9BDA-503B-4B884FAE71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53565-47D7-CE9E-4D65-186D48334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382575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50FF6-5CF8-CF26-1D08-1B202FE73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A540F5-449E-31BD-02AE-7F5B7445A0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EBA63-B607-A4EE-1873-AC9B14955F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60B8AA2-1F05-5359-7222-162B58AA9C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5227F01-BE5B-E2B0-64BD-BAB33114A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C0C01-C8EC-47E5-11B9-2D93D30151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05EE0-3D6E-3E37-B3E7-C28360386C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02508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0AE90-5191-8F77-AE20-45A439A9D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EDFCF6-8397-0B7D-7E6A-ED5D12E5FE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2CB2A-8EBA-2BFA-A5D6-137C33D061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D1A0EE5-4593-1DCC-9B35-E1DED4BA40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5F524E4-B691-8E2D-4125-2AB36799E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F0433-79CF-6528-A73A-284FEE2B3C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F2A4A-629E-8EA6-BEBA-F4FE83913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01574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A526D-5F89-4CC8-6603-32A9A0F3D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7CAF26-8FAE-88AA-147C-4ED6A3A286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A0DC0-2C42-26AA-1DA1-F69AF263627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E79AF67-E1CF-3ABA-0D22-4CCF55C38C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8C19ED0-D142-9839-5812-FA088EA87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62FA2-109A-AF79-C19A-0EFA2D0526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88DD6-C346-ACE6-9997-C6094F318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871390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41D89-1846-A751-5A49-16E733422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157EDE-A28E-B8D0-088D-FA5ADD61BE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C850D-BB3F-C963-D831-9B15B583F0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E04184-94C1-393C-8A02-9D73B8C0E7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10F57CD-D3C4-D195-2C58-49F1F4027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CF4C5-9591-275D-C13B-EAB2D7FE39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D362D-2120-AF00-4541-E670FCE5E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8535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21552">
            <a:off x="456990" y="9820275"/>
            <a:ext cx="6077219" cy="0"/>
          </a:xfrm>
          <a:prstGeom prst="line">
            <a:avLst/>
          </a:prstGeom>
          <a:ln w="19050" cap="rnd">
            <a:solidFill>
              <a:srgbClr val="FF5B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 rot="21552">
            <a:off x="456990" y="480475"/>
            <a:ext cx="6077219" cy="0"/>
          </a:xfrm>
          <a:prstGeom prst="line">
            <a:avLst/>
          </a:prstGeom>
          <a:ln w="19050" cap="rnd">
            <a:solidFill>
              <a:srgbClr val="FF5B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0080276" y="353198"/>
            <a:ext cx="7363656" cy="9877376"/>
          </a:xfrm>
          <a:custGeom>
            <a:avLst/>
            <a:gdLst/>
            <a:ahLst/>
            <a:cxnLst/>
            <a:rect l="l" t="t" r="r" b="b"/>
            <a:pathLst>
              <a:path w="7363656" h="9877376">
                <a:moveTo>
                  <a:pt x="0" y="0"/>
                </a:moveTo>
                <a:lnTo>
                  <a:pt x="7363656" y="0"/>
                </a:lnTo>
                <a:lnTo>
                  <a:pt x="7363656" y="9877376"/>
                </a:lnTo>
                <a:lnTo>
                  <a:pt x="0" y="98773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" b="-11899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9520800" y="114300"/>
            <a:ext cx="8244498" cy="10287086"/>
          </a:xfrm>
          <a:custGeom>
            <a:avLst/>
            <a:gdLst/>
            <a:ahLst/>
            <a:cxnLst/>
            <a:rect l="l" t="t" r="r" b="b"/>
            <a:pathLst>
              <a:path w="8244498" h="10287086">
                <a:moveTo>
                  <a:pt x="0" y="0"/>
                </a:moveTo>
                <a:lnTo>
                  <a:pt x="8244498" y="0"/>
                </a:lnTo>
                <a:lnTo>
                  <a:pt x="8244498" y="10287086"/>
                </a:lnTo>
                <a:lnTo>
                  <a:pt x="0" y="10287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6" name="Group 6"/>
          <p:cNvGrpSpPr/>
          <p:nvPr/>
        </p:nvGrpSpPr>
        <p:grpSpPr>
          <a:xfrm>
            <a:off x="10703072" y="470934"/>
            <a:ext cx="5879578" cy="2531806"/>
            <a:chOff x="0" y="0"/>
            <a:chExt cx="7839437" cy="3375741"/>
          </a:xfrm>
        </p:grpSpPr>
        <p:sp>
          <p:nvSpPr>
            <p:cNvPr id="7" name="Freeform 7"/>
            <p:cNvSpPr/>
            <p:nvPr/>
          </p:nvSpPr>
          <p:spPr>
            <a:xfrm>
              <a:off x="0" y="127"/>
              <a:ext cx="7839329" cy="3375533"/>
            </a:xfrm>
            <a:custGeom>
              <a:avLst/>
              <a:gdLst/>
              <a:ahLst/>
              <a:cxnLst/>
              <a:rect l="l" t="t" r="r" b="b"/>
              <a:pathLst>
                <a:path w="7839329" h="3375533">
                  <a:moveTo>
                    <a:pt x="7813929" y="3375533"/>
                  </a:moveTo>
                  <a:lnTo>
                    <a:pt x="25400" y="3375533"/>
                  </a:lnTo>
                  <a:cubicBezTo>
                    <a:pt x="11430" y="3375533"/>
                    <a:pt x="0" y="3364103"/>
                    <a:pt x="0" y="3350133"/>
                  </a:cubicBezTo>
                  <a:cubicBezTo>
                    <a:pt x="0" y="1495679"/>
                    <a:pt x="1759966" y="0"/>
                    <a:pt x="3920744" y="0"/>
                  </a:cubicBezTo>
                  <a:lnTo>
                    <a:pt x="3920744" y="25400"/>
                  </a:lnTo>
                  <a:lnTo>
                    <a:pt x="3920744" y="0"/>
                  </a:lnTo>
                  <a:cubicBezTo>
                    <a:pt x="6079363" y="0"/>
                    <a:pt x="7839329" y="1495679"/>
                    <a:pt x="7839329" y="3350133"/>
                  </a:cubicBezTo>
                  <a:cubicBezTo>
                    <a:pt x="7839329" y="3364103"/>
                    <a:pt x="7827899" y="3375533"/>
                    <a:pt x="7813929" y="3375533"/>
                  </a:cubicBezTo>
                  <a:moveTo>
                    <a:pt x="7813929" y="3324733"/>
                  </a:moveTo>
                  <a:lnTo>
                    <a:pt x="7813929" y="3350133"/>
                  </a:lnTo>
                  <a:lnTo>
                    <a:pt x="7788529" y="3350133"/>
                  </a:lnTo>
                  <a:cubicBezTo>
                    <a:pt x="7788529" y="1530985"/>
                    <a:pt x="6059170" y="50800"/>
                    <a:pt x="3920744" y="50800"/>
                  </a:cubicBezTo>
                  <a:cubicBezTo>
                    <a:pt x="1780159" y="50800"/>
                    <a:pt x="50800" y="1530985"/>
                    <a:pt x="50800" y="3350133"/>
                  </a:cubicBezTo>
                  <a:lnTo>
                    <a:pt x="25400" y="3350133"/>
                  </a:lnTo>
                  <a:lnTo>
                    <a:pt x="25400" y="3324733"/>
                  </a:lnTo>
                  <a:lnTo>
                    <a:pt x="7813929" y="3324733"/>
                  </a:lnTo>
                  <a:close/>
                </a:path>
              </a:pathLst>
            </a:custGeom>
            <a:solidFill>
              <a:srgbClr val="FF5B5B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209894" y="6874038"/>
            <a:ext cx="4865654" cy="2727666"/>
            <a:chOff x="0" y="0"/>
            <a:chExt cx="6487539" cy="3636888"/>
          </a:xfrm>
        </p:grpSpPr>
        <p:sp>
          <p:nvSpPr>
            <p:cNvPr id="9" name="Freeform 9"/>
            <p:cNvSpPr/>
            <p:nvPr/>
          </p:nvSpPr>
          <p:spPr>
            <a:xfrm>
              <a:off x="0" y="127"/>
              <a:ext cx="6487541" cy="3636645"/>
            </a:xfrm>
            <a:custGeom>
              <a:avLst/>
              <a:gdLst/>
              <a:ahLst/>
              <a:cxnLst/>
              <a:rect l="l" t="t" r="r" b="b"/>
              <a:pathLst>
                <a:path w="6487541" h="3636645">
                  <a:moveTo>
                    <a:pt x="25400" y="0"/>
                  </a:moveTo>
                  <a:lnTo>
                    <a:pt x="6462141" y="0"/>
                  </a:lnTo>
                  <a:cubicBezTo>
                    <a:pt x="6476111" y="0"/>
                    <a:pt x="6487541" y="11430"/>
                    <a:pt x="6487541" y="25400"/>
                  </a:cubicBezTo>
                  <a:cubicBezTo>
                    <a:pt x="6487541" y="2018538"/>
                    <a:pt x="5036820" y="3636645"/>
                    <a:pt x="3244850" y="3636645"/>
                  </a:cubicBezTo>
                  <a:lnTo>
                    <a:pt x="3244850" y="3611245"/>
                  </a:lnTo>
                  <a:lnTo>
                    <a:pt x="3244850" y="3636645"/>
                  </a:lnTo>
                  <a:cubicBezTo>
                    <a:pt x="1450721" y="3636645"/>
                    <a:pt x="0" y="2018538"/>
                    <a:pt x="0" y="25400"/>
                  </a:cubicBez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cubicBezTo>
                    <a:pt x="50800" y="1995678"/>
                    <a:pt x="1483741" y="3585845"/>
                    <a:pt x="3244850" y="3585845"/>
                  </a:cubicBezTo>
                  <a:cubicBezTo>
                    <a:pt x="5003800" y="3585845"/>
                    <a:pt x="6436741" y="1995678"/>
                    <a:pt x="6436741" y="25400"/>
                  </a:cubicBezTo>
                  <a:lnTo>
                    <a:pt x="6462141" y="25400"/>
                  </a:lnTo>
                  <a:lnTo>
                    <a:pt x="6462141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FF5B5B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Freeform 10"/>
          <p:cNvSpPr/>
          <p:nvPr/>
        </p:nvSpPr>
        <p:spPr>
          <a:xfrm>
            <a:off x="11372806" y="3332690"/>
            <a:ext cx="6593926" cy="3211526"/>
          </a:xfrm>
          <a:custGeom>
            <a:avLst/>
            <a:gdLst/>
            <a:ahLst/>
            <a:cxnLst/>
            <a:rect l="l" t="t" r="r" b="b"/>
            <a:pathLst>
              <a:path w="6593926" h="3211526">
                <a:moveTo>
                  <a:pt x="0" y="0"/>
                </a:moveTo>
                <a:lnTo>
                  <a:pt x="6593926" y="0"/>
                </a:lnTo>
                <a:lnTo>
                  <a:pt x="6593926" y="3211526"/>
                </a:lnTo>
                <a:lnTo>
                  <a:pt x="0" y="32115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813346" y="2447776"/>
            <a:ext cx="8330654" cy="322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60"/>
              </a:lnSpc>
            </a:pPr>
            <a:r>
              <a:rPr lang="en-US" sz="5300" b="1">
                <a:solidFill>
                  <a:srgbClr val="FF5B5B"/>
                </a:solidFill>
                <a:latin typeface="Arimo Bold"/>
                <a:ea typeface="Arimo Bold"/>
                <a:cs typeface="Arimo Bold"/>
                <a:sym typeface="Arimo Bold"/>
              </a:rPr>
              <a:t>Detectarea  și segmentarea </a:t>
            </a:r>
          </a:p>
          <a:p>
            <a:pPr algn="ctr">
              <a:lnSpc>
                <a:spcPts val="6360"/>
              </a:lnSpc>
            </a:pPr>
            <a:r>
              <a:rPr lang="en-US" sz="53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cancerului cerebral de tip meningionm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5455000" y="316200"/>
            <a:ext cx="1566000" cy="1566000"/>
            <a:chOff x="0" y="0"/>
            <a:chExt cx="2088000" cy="2088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88007" cy="2088007"/>
            </a:xfrm>
            <a:custGeom>
              <a:avLst/>
              <a:gdLst/>
              <a:ahLst/>
              <a:cxnLst/>
              <a:rect l="l" t="t" r="r" b="b"/>
              <a:pathLst>
                <a:path w="2088007" h="2088007">
                  <a:moveTo>
                    <a:pt x="0" y="0"/>
                  </a:moveTo>
                  <a:lnTo>
                    <a:pt x="2088007" y="0"/>
                  </a:lnTo>
                  <a:lnTo>
                    <a:pt x="2088007" y="2088007"/>
                  </a:lnTo>
                  <a:lnTo>
                    <a:pt x="0" y="20880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5455000" y="2249850"/>
            <a:ext cx="1566000" cy="1566000"/>
            <a:chOff x="0" y="0"/>
            <a:chExt cx="2088000" cy="2088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88007" cy="2088007"/>
            </a:xfrm>
            <a:custGeom>
              <a:avLst/>
              <a:gdLst/>
              <a:ahLst/>
              <a:cxnLst/>
              <a:rect l="l" t="t" r="r" b="b"/>
              <a:pathLst>
                <a:path w="2088007" h="2088007">
                  <a:moveTo>
                    <a:pt x="0" y="0"/>
                  </a:moveTo>
                  <a:lnTo>
                    <a:pt x="2088007" y="0"/>
                  </a:lnTo>
                  <a:lnTo>
                    <a:pt x="2088007" y="2088007"/>
                  </a:lnTo>
                  <a:lnTo>
                    <a:pt x="0" y="2088007"/>
                  </a:lnTo>
                  <a:close/>
                </a:path>
              </a:pathLst>
            </a:custGeom>
            <a:solidFill>
              <a:srgbClr val="FF5B5B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-5455000" y="4183500"/>
            <a:ext cx="1566000" cy="1566000"/>
            <a:chOff x="0" y="0"/>
            <a:chExt cx="2088000" cy="2088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88007" cy="2088007"/>
            </a:xfrm>
            <a:custGeom>
              <a:avLst/>
              <a:gdLst/>
              <a:ahLst/>
              <a:cxnLst/>
              <a:rect l="l" t="t" r="r" b="b"/>
              <a:pathLst>
                <a:path w="2088007" h="2088007">
                  <a:moveTo>
                    <a:pt x="0" y="0"/>
                  </a:moveTo>
                  <a:lnTo>
                    <a:pt x="2088007" y="0"/>
                  </a:lnTo>
                  <a:lnTo>
                    <a:pt x="2088007" y="2088007"/>
                  </a:lnTo>
                  <a:lnTo>
                    <a:pt x="0" y="208800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174402" y="6807363"/>
            <a:ext cx="5662761" cy="2197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b="1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Studenți:</a:t>
            </a:r>
          </a:p>
          <a:p>
            <a:pPr algn="l">
              <a:lnSpc>
                <a:spcPts val="4340"/>
              </a:lnSpc>
            </a:pPr>
            <a:r>
              <a:rPr lang="en-US" sz="3100" b="1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Patrașcu Cosmin-Eusebiu</a:t>
            </a:r>
          </a:p>
          <a:p>
            <a:pPr algn="l">
              <a:lnSpc>
                <a:spcPts val="4340"/>
              </a:lnSpc>
            </a:pPr>
            <a:r>
              <a:rPr lang="en-US" sz="3100" b="1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Stanciu Răducu-Ștefan</a:t>
            </a:r>
          </a:p>
          <a:p>
            <a:pPr algn="l">
              <a:lnSpc>
                <a:spcPts val="4340"/>
              </a:lnSpc>
            </a:pPr>
            <a:r>
              <a:rPr lang="en-US" sz="3100" b="1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Grupa: 442B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DC2F2-EB08-3F7D-9644-13C89E88B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921A290-6D42-EAE6-3C8C-96AA1B126DCB}"/>
              </a:ext>
            </a:extLst>
          </p:cNvPr>
          <p:cNvSpPr/>
          <p:nvPr/>
        </p:nvSpPr>
        <p:spPr>
          <a:xfrm rot="5358583">
            <a:off x="-1124065" y="2042775"/>
            <a:ext cx="3162530" cy="0"/>
          </a:xfrm>
          <a:prstGeom prst="line">
            <a:avLst/>
          </a:prstGeom>
          <a:ln w="19050" cap="rnd">
            <a:solidFill>
              <a:srgbClr val="FF5B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9A53AA95-1EDC-2662-2EC6-0F1F7BD86299}"/>
              </a:ext>
            </a:extLst>
          </p:cNvPr>
          <p:cNvSpPr/>
          <p:nvPr/>
        </p:nvSpPr>
        <p:spPr>
          <a:xfrm>
            <a:off x="14737835" y="7914634"/>
            <a:ext cx="6077100" cy="38100"/>
          </a:xfrm>
          <a:prstGeom prst="line">
            <a:avLst/>
          </a:prstGeom>
          <a:ln w="19050" cap="rnd">
            <a:solidFill>
              <a:srgbClr val="FF5B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816712B-A91A-C6D4-4CB6-DC470A26EECE}"/>
              </a:ext>
            </a:extLst>
          </p:cNvPr>
          <p:cNvSpPr txBox="1"/>
          <p:nvPr/>
        </p:nvSpPr>
        <p:spPr>
          <a:xfrm>
            <a:off x="1520025" y="914675"/>
            <a:ext cx="15247950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1" dirty="0" err="1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Etape</a:t>
            </a:r>
            <a:r>
              <a:rPr lang="en-US" sz="5599" b="1" dirty="0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5599" b="1" dirty="0" err="1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parcurse</a:t>
            </a:r>
            <a:endParaRPr lang="en-US" sz="5599" b="1" dirty="0">
              <a:solidFill>
                <a:srgbClr val="434343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6" name="Picture 5" descr="A close-up of a black and white image&#10;&#10;Description automatically generated">
            <a:extLst>
              <a:ext uri="{FF2B5EF4-FFF2-40B4-BE49-F238E27FC236}">
                <a16:creationId xmlns:a16="http://schemas.microsoft.com/office/drawing/2014/main" id="{D4D58F61-2B4D-609E-FC3A-F9DEA1DA9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49" y="2247901"/>
            <a:ext cx="17411701" cy="62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9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14106-6122-E65C-83D7-35432A9AC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D0CAE15-3C91-E1D8-46DB-2B7698B15609}"/>
              </a:ext>
            </a:extLst>
          </p:cNvPr>
          <p:cNvSpPr/>
          <p:nvPr/>
        </p:nvSpPr>
        <p:spPr>
          <a:xfrm rot="5358583">
            <a:off x="-1124065" y="2042775"/>
            <a:ext cx="3162530" cy="0"/>
          </a:xfrm>
          <a:prstGeom prst="line">
            <a:avLst/>
          </a:prstGeom>
          <a:ln w="19050" cap="rnd">
            <a:solidFill>
              <a:srgbClr val="FF5B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B67953BC-E02A-7181-0877-FB5C25163D51}"/>
              </a:ext>
            </a:extLst>
          </p:cNvPr>
          <p:cNvSpPr/>
          <p:nvPr/>
        </p:nvSpPr>
        <p:spPr>
          <a:xfrm>
            <a:off x="14737835" y="7914634"/>
            <a:ext cx="6077100" cy="38100"/>
          </a:xfrm>
          <a:prstGeom prst="line">
            <a:avLst/>
          </a:prstGeom>
          <a:ln w="19050" cap="rnd">
            <a:solidFill>
              <a:srgbClr val="FF5B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A7E10EE2-892A-F559-F486-208E9A05B5E7}"/>
              </a:ext>
            </a:extLst>
          </p:cNvPr>
          <p:cNvSpPr txBox="1"/>
          <p:nvPr/>
        </p:nvSpPr>
        <p:spPr>
          <a:xfrm>
            <a:off x="1520025" y="914675"/>
            <a:ext cx="15247950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ro-RO" sz="5599" b="1" dirty="0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Concluzii</a:t>
            </a:r>
            <a:endParaRPr lang="en-US" sz="5599" b="1" dirty="0">
              <a:solidFill>
                <a:srgbClr val="434343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F8071990-0208-82E9-71A8-753D39D85CA9}"/>
              </a:ext>
            </a:extLst>
          </p:cNvPr>
          <p:cNvSpPr txBox="1"/>
          <p:nvPr/>
        </p:nvSpPr>
        <p:spPr>
          <a:xfrm>
            <a:off x="1635458" y="2552699"/>
            <a:ext cx="154333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800" dirty="0"/>
              <a:t>           </a:t>
            </a:r>
            <a:r>
              <a:rPr lang="en-GB" sz="2800" dirty="0" err="1"/>
              <a:t>Rezultatele</a:t>
            </a:r>
            <a:r>
              <a:rPr lang="en-GB" sz="2800" dirty="0"/>
              <a:t> </a:t>
            </a:r>
            <a:r>
              <a:rPr lang="en-GB" sz="2800" dirty="0" err="1"/>
              <a:t>obținute</a:t>
            </a:r>
            <a:r>
              <a:rPr lang="en-GB" sz="2800" dirty="0"/>
              <a:t> sunt </a:t>
            </a:r>
            <a:r>
              <a:rPr lang="en-GB" sz="2800" dirty="0" err="1"/>
              <a:t>satisfăcătoare</a:t>
            </a:r>
            <a:r>
              <a:rPr lang="en-GB" sz="2800" dirty="0"/>
              <a:t>, </a:t>
            </a:r>
            <a:r>
              <a:rPr lang="en-GB" sz="2800" dirty="0" err="1"/>
              <a:t>iar</a:t>
            </a:r>
            <a:r>
              <a:rPr lang="en-GB" sz="2800" dirty="0"/>
              <a:t> </a:t>
            </a:r>
            <a:r>
              <a:rPr lang="en-GB" sz="2800" dirty="0" err="1"/>
              <a:t>procesul</a:t>
            </a:r>
            <a:r>
              <a:rPr lang="en-GB" sz="2800" dirty="0"/>
              <a:t> </a:t>
            </a:r>
            <a:r>
              <a:rPr lang="en-GB" sz="2800" dirty="0" err="1"/>
              <a:t>poate</a:t>
            </a:r>
            <a:r>
              <a:rPr lang="en-GB" sz="2800" dirty="0"/>
              <a:t> </a:t>
            </a:r>
            <a:r>
              <a:rPr lang="en-GB" sz="2800" dirty="0" err="1"/>
              <a:t>elimina</a:t>
            </a:r>
            <a:r>
              <a:rPr lang="en-GB" sz="2800" dirty="0"/>
              <a:t> </a:t>
            </a:r>
            <a:r>
              <a:rPr lang="en-GB" sz="2800" dirty="0" err="1"/>
              <a:t>complet</a:t>
            </a:r>
            <a:r>
              <a:rPr lang="en-GB" sz="2800" dirty="0"/>
              <a:t> </a:t>
            </a:r>
            <a:r>
              <a:rPr lang="en-GB" sz="2800" dirty="0" err="1"/>
              <a:t>sau</a:t>
            </a:r>
            <a:r>
              <a:rPr lang="en-GB" sz="2800" dirty="0"/>
              <a:t> </a:t>
            </a:r>
            <a:r>
              <a:rPr lang="en-GB" sz="2800" dirty="0" err="1"/>
              <a:t>parțial</a:t>
            </a:r>
            <a:r>
              <a:rPr lang="en-GB" sz="2800" dirty="0"/>
              <a:t> </a:t>
            </a:r>
            <a:r>
              <a:rPr lang="en-GB" sz="2800" dirty="0" err="1"/>
              <a:t>craniul</a:t>
            </a:r>
            <a:r>
              <a:rPr lang="en-GB" sz="2800" dirty="0"/>
              <a:t> din imagine, </a:t>
            </a:r>
            <a:r>
              <a:rPr lang="en-GB" sz="2800" dirty="0" err="1"/>
              <a:t>facilitând</a:t>
            </a:r>
            <a:r>
              <a:rPr lang="en-GB" sz="2800" dirty="0"/>
              <a:t> </a:t>
            </a:r>
            <a:r>
              <a:rPr lang="en-GB" sz="2800" dirty="0" err="1"/>
              <a:t>identificarea</a:t>
            </a:r>
            <a:r>
              <a:rPr lang="en-GB" sz="2800" dirty="0"/>
              <a:t> </a:t>
            </a:r>
            <a:r>
              <a:rPr lang="en-GB" sz="2800" dirty="0" err="1"/>
              <a:t>tumorii</a:t>
            </a:r>
            <a:r>
              <a:rPr lang="en-GB" sz="2800" dirty="0"/>
              <a:t>. </a:t>
            </a:r>
            <a:r>
              <a:rPr lang="en-GB" sz="2800" dirty="0" err="1"/>
              <a:t>Totuși</a:t>
            </a:r>
            <a:r>
              <a:rPr lang="en-GB" sz="2800" dirty="0"/>
              <a:t>, </a:t>
            </a:r>
            <a:r>
              <a:rPr lang="en-GB" sz="2800" dirty="0" err="1"/>
              <a:t>în</a:t>
            </a:r>
            <a:r>
              <a:rPr lang="en-GB" sz="2800" dirty="0"/>
              <a:t> </a:t>
            </a:r>
            <a:r>
              <a:rPr lang="en-GB" sz="2800" dirty="0" err="1"/>
              <a:t>cazuri</a:t>
            </a:r>
            <a:r>
              <a:rPr lang="en-GB" sz="2800" dirty="0"/>
              <a:t> rare, </a:t>
            </a:r>
            <a:r>
              <a:rPr lang="en-GB" sz="2800" dirty="0" err="1"/>
              <a:t>când</a:t>
            </a:r>
            <a:r>
              <a:rPr lang="en-GB" sz="2800" dirty="0"/>
              <a:t> </a:t>
            </a:r>
            <a:r>
              <a:rPr lang="en-GB" sz="2800" dirty="0" err="1"/>
              <a:t>contrastul</a:t>
            </a:r>
            <a:r>
              <a:rPr lang="en-GB" sz="2800" dirty="0"/>
              <a:t> </a:t>
            </a:r>
            <a:r>
              <a:rPr lang="en-GB" sz="2800" dirty="0" err="1"/>
              <a:t>dintre</a:t>
            </a:r>
            <a:r>
              <a:rPr lang="en-GB" sz="2800" dirty="0"/>
              <a:t> </a:t>
            </a:r>
            <a:r>
              <a:rPr lang="en-GB" sz="2800" dirty="0" err="1"/>
              <a:t>creier</a:t>
            </a:r>
            <a:r>
              <a:rPr lang="en-GB" sz="2800" dirty="0"/>
              <a:t> </a:t>
            </a:r>
            <a:r>
              <a:rPr lang="en-GB" sz="2800" dirty="0" err="1"/>
              <a:t>și</a:t>
            </a:r>
            <a:r>
              <a:rPr lang="en-GB" sz="2800" dirty="0"/>
              <a:t> </a:t>
            </a:r>
            <a:r>
              <a:rPr lang="en-GB" sz="2800" dirty="0" err="1"/>
              <a:t>tumoră</a:t>
            </a:r>
            <a:r>
              <a:rPr lang="en-GB" sz="2800" dirty="0"/>
              <a:t> </a:t>
            </a:r>
            <a:r>
              <a:rPr lang="en-GB" sz="2800" dirty="0" err="1"/>
              <a:t>este</a:t>
            </a:r>
            <a:r>
              <a:rPr lang="en-GB" sz="2800" dirty="0"/>
              <a:t> similar, </a:t>
            </a:r>
            <a:r>
              <a:rPr lang="en-GB" sz="2800" dirty="0" err="1"/>
              <a:t>algoritmul</a:t>
            </a:r>
            <a:r>
              <a:rPr lang="en-GB" sz="2800" dirty="0"/>
              <a:t> k-means </a:t>
            </a:r>
            <a:r>
              <a:rPr lang="en-GB" sz="2800" dirty="0" err="1"/>
              <a:t>generează</a:t>
            </a:r>
            <a:r>
              <a:rPr lang="en-GB" sz="2800" dirty="0"/>
              <a:t> </a:t>
            </a:r>
            <a:r>
              <a:rPr lang="en-GB" sz="2800" dirty="0" err="1"/>
              <a:t>erori</a:t>
            </a:r>
            <a:r>
              <a:rPr lang="en-GB" sz="2800" dirty="0"/>
              <a:t> la </a:t>
            </a:r>
            <a:r>
              <a:rPr lang="en-GB" sz="2800" dirty="0" err="1"/>
              <a:t>segmentare</a:t>
            </a:r>
            <a:r>
              <a:rPr lang="en-GB" sz="2800" dirty="0"/>
              <a:t>, </a:t>
            </a:r>
            <a:r>
              <a:rPr lang="en-GB" sz="2800" dirty="0" err="1"/>
              <a:t>complicând</a:t>
            </a:r>
            <a:r>
              <a:rPr lang="en-GB" sz="2800" dirty="0"/>
              <a:t> </a:t>
            </a:r>
            <a:r>
              <a:rPr lang="en-GB" sz="2800" dirty="0" err="1"/>
              <a:t>analiza</a:t>
            </a:r>
            <a:r>
              <a:rPr lang="en-GB" sz="2800" dirty="0"/>
              <a:t>.</a:t>
            </a:r>
            <a:endParaRPr lang="ro-RO" sz="2800" dirty="0"/>
          </a:p>
          <a:p>
            <a:pPr algn="just"/>
            <a:endParaRPr lang="ro-RO" sz="2800" dirty="0"/>
          </a:p>
          <a:p>
            <a:pPr algn="just"/>
            <a:r>
              <a:rPr lang="ro-RO" sz="2800" dirty="0"/>
              <a:t>           </a:t>
            </a:r>
            <a:r>
              <a:rPr lang="en-GB" sz="2800" dirty="0" err="1"/>
              <a:t>Contribuția</a:t>
            </a:r>
            <a:r>
              <a:rPr lang="en-GB" sz="2800" dirty="0"/>
              <a:t> </a:t>
            </a:r>
            <a:r>
              <a:rPr lang="en-GB" sz="2800" dirty="0" err="1"/>
              <a:t>personală</a:t>
            </a:r>
            <a:r>
              <a:rPr lang="en-GB" sz="2800" dirty="0"/>
              <a:t> </a:t>
            </a:r>
            <a:r>
              <a:rPr lang="en-GB" sz="2800" dirty="0" err="1"/>
              <a:t>constă</a:t>
            </a:r>
            <a:r>
              <a:rPr lang="en-GB" sz="2800" dirty="0"/>
              <a:t> </a:t>
            </a:r>
            <a:r>
              <a:rPr lang="en-GB" sz="2800" dirty="0" err="1"/>
              <a:t>în</a:t>
            </a:r>
            <a:r>
              <a:rPr lang="en-GB" sz="2800" dirty="0"/>
              <a:t> </a:t>
            </a:r>
            <a:r>
              <a:rPr lang="en-GB" sz="2800" dirty="0" err="1"/>
              <a:t>crearea</a:t>
            </a:r>
            <a:r>
              <a:rPr lang="en-GB" sz="2800" dirty="0"/>
              <a:t> </a:t>
            </a:r>
            <a:r>
              <a:rPr lang="en-GB" sz="2800" dirty="0" err="1"/>
              <a:t>unei</a:t>
            </a:r>
            <a:r>
              <a:rPr lang="en-GB" sz="2800" dirty="0"/>
              <a:t> </a:t>
            </a:r>
            <a:r>
              <a:rPr lang="en-GB" sz="2800" dirty="0" err="1"/>
              <a:t>rutine</a:t>
            </a:r>
            <a:r>
              <a:rPr lang="en-GB" sz="2800" dirty="0"/>
              <a:t> de </a:t>
            </a:r>
            <a:r>
              <a:rPr lang="en-GB" sz="2800" dirty="0" err="1"/>
              <a:t>segmentare</a:t>
            </a:r>
            <a:r>
              <a:rPr lang="en-GB" sz="2800" dirty="0"/>
              <a:t> </a:t>
            </a:r>
            <a:r>
              <a:rPr lang="en-GB" sz="2800" dirty="0" err="1"/>
              <a:t>bazată</a:t>
            </a:r>
            <a:r>
              <a:rPr lang="en-GB" sz="2800" dirty="0"/>
              <a:t> pe k-means, </a:t>
            </a:r>
            <a:r>
              <a:rPr lang="en-GB" sz="2800" dirty="0" err="1"/>
              <a:t>configurat</a:t>
            </a:r>
            <a:r>
              <a:rPr lang="en-GB" sz="2800" dirty="0"/>
              <a:t> </a:t>
            </a:r>
            <a:r>
              <a:rPr lang="en-GB" sz="2800" dirty="0" err="1"/>
              <a:t>pentru</a:t>
            </a:r>
            <a:r>
              <a:rPr lang="en-GB" sz="2800" dirty="0"/>
              <a:t> </a:t>
            </a:r>
            <a:r>
              <a:rPr lang="en-GB" sz="2800" dirty="0" err="1"/>
              <a:t>binarizare</a:t>
            </a:r>
            <a:r>
              <a:rPr lang="en-GB" sz="2800" dirty="0"/>
              <a:t>, cu </a:t>
            </a:r>
            <a:r>
              <a:rPr lang="en-GB" sz="2800" dirty="0" err="1"/>
              <a:t>rezultate</a:t>
            </a:r>
            <a:r>
              <a:rPr lang="en-GB" sz="2800" dirty="0"/>
              <a:t> </a:t>
            </a:r>
            <a:r>
              <a:rPr lang="en-GB" sz="2800" dirty="0" err="1"/>
              <a:t>bune</a:t>
            </a:r>
            <a:r>
              <a:rPr lang="en-GB" sz="2800" dirty="0"/>
              <a:t> </a:t>
            </a:r>
            <a:r>
              <a:rPr lang="en-GB" sz="2800" dirty="0" err="1"/>
              <a:t>în</a:t>
            </a:r>
            <a:r>
              <a:rPr lang="en-GB" sz="2800" dirty="0"/>
              <a:t> </a:t>
            </a:r>
            <a:r>
              <a:rPr lang="en-GB" sz="2800" dirty="0" err="1"/>
              <a:t>delimitarea</a:t>
            </a:r>
            <a:r>
              <a:rPr lang="en-GB" sz="2800" dirty="0"/>
              <a:t> </a:t>
            </a:r>
            <a:r>
              <a:rPr lang="en-GB" sz="2800" dirty="0" err="1"/>
              <a:t>tumorilor</a:t>
            </a:r>
            <a:r>
              <a:rPr lang="en-GB" sz="2800" dirty="0"/>
              <a:t>. S-a </a:t>
            </a:r>
            <a:r>
              <a:rPr lang="en-GB" sz="2800" dirty="0" err="1"/>
              <a:t>stabilit</a:t>
            </a:r>
            <a:r>
              <a:rPr lang="en-GB" sz="2800" dirty="0"/>
              <a:t> </a:t>
            </a:r>
            <a:r>
              <a:rPr lang="en-GB" sz="2800" dirty="0" err="1"/>
              <a:t>că</a:t>
            </a:r>
            <a:r>
              <a:rPr lang="en-GB" sz="2800" dirty="0"/>
              <a:t> o </a:t>
            </a:r>
            <a:r>
              <a:rPr lang="en-GB" sz="2800" dirty="0" err="1"/>
              <a:t>combinație</a:t>
            </a:r>
            <a:r>
              <a:rPr lang="en-GB" sz="2800" dirty="0"/>
              <a:t> de </a:t>
            </a:r>
            <a:r>
              <a:rPr lang="en-GB" sz="2800" dirty="0" err="1"/>
              <a:t>dilatare</a:t>
            </a:r>
            <a:r>
              <a:rPr lang="en-GB" sz="2800" dirty="0"/>
              <a:t> </a:t>
            </a:r>
            <a:r>
              <a:rPr lang="en-GB" sz="2800" dirty="0" err="1"/>
              <a:t>și</a:t>
            </a:r>
            <a:r>
              <a:rPr lang="en-GB" sz="2800" dirty="0"/>
              <a:t> </a:t>
            </a:r>
            <a:r>
              <a:rPr lang="en-GB" sz="2800" dirty="0" err="1"/>
              <a:t>eroziune</a:t>
            </a:r>
            <a:r>
              <a:rPr lang="en-GB" sz="2800" dirty="0"/>
              <a:t> </a:t>
            </a:r>
            <a:r>
              <a:rPr lang="en-GB" sz="2800" dirty="0" err="1"/>
              <a:t>este</a:t>
            </a:r>
            <a:r>
              <a:rPr lang="en-GB" sz="2800" dirty="0"/>
              <a:t> </a:t>
            </a:r>
            <a:r>
              <a:rPr lang="en-GB" sz="2800" dirty="0" err="1"/>
              <a:t>cea</a:t>
            </a:r>
            <a:r>
              <a:rPr lang="en-GB" sz="2800" dirty="0"/>
              <a:t> </a:t>
            </a:r>
            <a:r>
              <a:rPr lang="en-GB" sz="2800" dirty="0" err="1"/>
              <a:t>mai</a:t>
            </a:r>
            <a:r>
              <a:rPr lang="en-GB" sz="2800" dirty="0"/>
              <a:t> </a:t>
            </a:r>
            <a:r>
              <a:rPr lang="en-GB" sz="2800" dirty="0" err="1"/>
              <a:t>eficientă</a:t>
            </a:r>
            <a:r>
              <a:rPr lang="en-GB" sz="2800" dirty="0"/>
              <a:t> </a:t>
            </a:r>
            <a:r>
              <a:rPr lang="en-GB" sz="2800" dirty="0" err="1"/>
              <a:t>pentru</a:t>
            </a:r>
            <a:r>
              <a:rPr lang="en-GB" sz="2800" dirty="0"/>
              <a:t> </a:t>
            </a:r>
            <a:r>
              <a:rPr lang="en-GB" sz="2800" dirty="0" err="1"/>
              <a:t>operațiile</a:t>
            </a:r>
            <a:r>
              <a:rPr lang="en-GB" sz="2800" dirty="0"/>
              <a:t> </a:t>
            </a:r>
            <a:r>
              <a:rPr lang="en-GB" sz="2800" dirty="0" err="1"/>
              <a:t>morfologice</a:t>
            </a:r>
            <a:r>
              <a:rPr lang="en-GB" sz="2800" dirty="0"/>
              <a:t>, </a:t>
            </a:r>
            <a:r>
              <a:rPr lang="en-GB" sz="2800" dirty="0" err="1"/>
              <a:t>deoarece</a:t>
            </a:r>
            <a:r>
              <a:rPr lang="en-GB" sz="2800" dirty="0"/>
              <a:t> </a:t>
            </a:r>
            <a:r>
              <a:rPr lang="en-GB" sz="2800" dirty="0" err="1"/>
              <a:t>echilibrează</a:t>
            </a:r>
            <a:r>
              <a:rPr lang="en-GB" sz="2800" dirty="0"/>
              <a:t> </a:t>
            </a:r>
            <a:r>
              <a:rPr lang="en-GB" sz="2800" dirty="0" err="1"/>
              <a:t>erorile</a:t>
            </a:r>
            <a:r>
              <a:rPr lang="en-GB" sz="2800" dirty="0"/>
              <a:t> </a:t>
            </a:r>
            <a:r>
              <a:rPr lang="en-GB" sz="2800" dirty="0" err="1"/>
              <a:t>și</a:t>
            </a:r>
            <a:r>
              <a:rPr lang="en-GB" sz="2800" dirty="0"/>
              <a:t> </a:t>
            </a:r>
            <a:r>
              <a:rPr lang="en-GB" sz="2800" dirty="0" err="1"/>
              <a:t>informația</a:t>
            </a:r>
            <a:r>
              <a:rPr lang="en-GB" sz="2800" dirty="0"/>
              <a:t> </a:t>
            </a:r>
            <a:r>
              <a:rPr lang="en-GB" sz="2800" dirty="0" err="1"/>
              <a:t>utilă</a:t>
            </a:r>
            <a:r>
              <a:rPr lang="en-GB" sz="2800" dirty="0"/>
              <a:t>.</a:t>
            </a:r>
            <a:endParaRPr lang="ro-RO" sz="2800" dirty="0"/>
          </a:p>
          <a:p>
            <a:pPr algn="just"/>
            <a:endParaRPr lang="ro-RO" sz="2800" dirty="0">
              <a:latin typeface="Cabin" panose="020B0604020202020204" charset="-18"/>
            </a:endParaRPr>
          </a:p>
          <a:p>
            <a:pPr algn="just"/>
            <a:r>
              <a:rPr lang="ro-RO" sz="2800" dirty="0"/>
              <a:t>           </a:t>
            </a:r>
            <a:r>
              <a:rPr lang="en-GB" sz="2800" dirty="0" err="1"/>
              <a:t>În</a:t>
            </a:r>
            <a:r>
              <a:rPr lang="en-GB" sz="2800" dirty="0"/>
              <a:t> </a:t>
            </a:r>
            <a:r>
              <a:rPr lang="en-GB" sz="2800" dirty="0" err="1"/>
              <a:t>perspectiva</a:t>
            </a:r>
            <a:r>
              <a:rPr lang="en-GB" sz="2800" dirty="0"/>
              <a:t> </a:t>
            </a:r>
            <a:r>
              <a:rPr lang="en-GB" sz="2800" dirty="0" err="1"/>
              <a:t>dezvoltării</a:t>
            </a:r>
            <a:r>
              <a:rPr lang="en-GB" sz="2800" dirty="0"/>
              <a:t>, se </a:t>
            </a:r>
            <a:r>
              <a:rPr lang="en-GB" sz="2800" dirty="0" err="1"/>
              <a:t>propune</a:t>
            </a:r>
            <a:r>
              <a:rPr lang="en-GB" sz="2800" dirty="0"/>
              <a:t> </a:t>
            </a:r>
            <a:r>
              <a:rPr lang="en-GB" sz="2800" dirty="0" err="1"/>
              <a:t>îmbunătățirea</a:t>
            </a:r>
            <a:r>
              <a:rPr lang="en-GB" sz="2800" dirty="0"/>
              <a:t> </a:t>
            </a:r>
            <a:r>
              <a:rPr lang="en-GB" sz="2800" dirty="0" err="1"/>
              <a:t>metodei</a:t>
            </a:r>
            <a:r>
              <a:rPr lang="en-GB" sz="2800" dirty="0"/>
              <a:t> de </a:t>
            </a:r>
            <a:r>
              <a:rPr lang="en-GB" sz="2800" dirty="0" err="1"/>
              <a:t>segmentare</a:t>
            </a:r>
            <a:r>
              <a:rPr lang="en-GB" sz="2800" dirty="0"/>
              <a:t> </a:t>
            </a:r>
            <a:r>
              <a:rPr lang="en-GB" sz="2800" dirty="0" err="1"/>
              <a:t>și</a:t>
            </a:r>
            <a:r>
              <a:rPr lang="en-GB" sz="2800" dirty="0"/>
              <a:t> </a:t>
            </a:r>
            <a:r>
              <a:rPr lang="en-GB" sz="2800" dirty="0" err="1"/>
              <a:t>dezvoltarea</a:t>
            </a:r>
            <a:r>
              <a:rPr lang="en-GB" sz="2800" dirty="0"/>
              <a:t> </a:t>
            </a:r>
            <a:r>
              <a:rPr lang="en-GB" sz="2800" dirty="0" err="1"/>
              <a:t>unei</a:t>
            </a:r>
            <a:r>
              <a:rPr lang="en-GB" sz="2800" dirty="0"/>
              <a:t> </a:t>
            </a:r>
            <a:r>
              <a:rPr lang="en-GB" sz="2800" dirty="0" err="1"/>
              <a:t>rutine</a:t>
            </a:r>
            <a:r>
              <a:rPr lang="en-GB" sz="2800" dirty="0"/>
              <a:t> de </a:t>
            </a:r>
            <a:r>
              <a:rPr lang="en-GB" sz="2800" dirty="0" err="1"/>
              <a:t>preprocesare</a:t>
            </a:r>
            <a:r>
              <a:rPr lang="en-GB" sz="2800" dirty="0"/>
              <a:t> a </a:t>
            </a:r>
            <a:r>
              <a:rPr lang="en-GB" sz="2800" dirty="0" err="1"/>
              <a:t>imaginii</a:t>
            </a:r>
            <a:r>
              <a:rPr lang="en-GB" sz="2800" dirty="0"/>
              <a:t> </a:t>
            </a:r>
            <a:r>
              <a:rPr lang="en-GB" sz="2800" dirty="0" err="1"/>
              <a:t>pentru</a:t>
            </a:r>
            <a:r>
              <a:rPr lang="en-GB" sz="2800" dirty="0"/>
              <a:t> </a:t>
            </a:r>
            <a:r>
              <a:rPr lang="en-GB" sz="2800" dirty="0" err="1"/>
              <a:t>evidențierea</a:t>
            </a:r>
            <a:r>
              <a:rPr lang="en-GB" sz="2800" dirty="0"/>
              <a:t> </a:t>
            </a:r>
            <a:r>
              <a:rPr lang="en-GB" sz="2800" dirty="0" err="1"/>
              <a:t>informației</a:t>
            </a:r>
            <a:r>
              <a:rPr lang="en-GB" sz="2800" dirty="0"/>
              <a:t> utile, </a:t>
            </a:r>
            <a:r>
              <a:rPr lang="en-GB" sz="2800" dirty="0" err="1"/>
              <a:t>considerată</a:t>
            </a:r>
            <a:r>
              <a:rPr lang="en-GB" sz="2800" dirty="0"/>
              <a:t> un </a:t>
            </a:r>
            <a:r>
              <a:rPr lang="en-GB" sz="2800" dirty="0" err="1"/>
              <a:t>punct</a:t>
            </a:r>
            <a:r>
              <a:rPr lang="en-GB" sz="2800" dirty="0"/>
              <a:t> slab al </a:t>
            </a:r>
            <a:r>
              <a:rPr lang="en-GB" sz="2800" dirty="0" err="1"/>
              <a:t>programului</a:t>
            </a:r>
            <a:r>
              <a:rPr lang="en-GB" sz="2800" dirty="0"/>
              <a:t> actual.</a:t>
            </a:r>
            <a:endParaRPr lang="en-GB" sz="2800" dirty="0">
              <a:latin typeface="Cabin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75729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358583">
            <a:off x="471035" y="9787275"/>
            <a:ext cx="3162530" cy="0"/>
          </a:xfrm>
          <a:prstGeom prst="line">
            <a:avLst/>
          </a:prstGeom>
          <a:ln w="19050" cap="rnd">
            <a:solidFill>
              <a:srgbClr val="FF5B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 rot="21552">
            <a:off x="11728890" y="480475"/>
            <a:ext cx="6077219" cy="0"/>
          </a:xfrm>
          <a:prstGeom prst="line">
            <a:avLst/>
          </a:prstGeom>
          <a:ln w="19050" cap="rnd">
            <a:solidFill>
              <a:srgbClr val="FF5B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3417121" y="2537189"/>
            <a:ext cx="1981350" cy="104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sz="5200" b="1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03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20025" y="933725"/>
            <a:ext cx="15247950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1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Cuprins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20025" y="3770276"/>
            <a:ext cx="47203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FF5B5B"/>
                </a:solidFill>
                <a:latin typeface="Arimo Bold"/>
                <a:ea typeface="Arimo Bold"/>
                <a:cs typeface="Arimo Bold"/>
                <a:sym typeface="Arimo Bold"/>
              </a:rPr>
              <a:t>Introducere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89525" y="2537189"/>
            <a:ext cx="1981350" cy="104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sz="5200" b="1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047603" y="3770276"/>
            <a:ext cx="472035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FF5B5B"/>
                </a:solidFill>
                <a:latin typeface="Arimo Bold"/>
                <a:ea typeface="Arimo Bold"/>
                <a:cs typeface="Arimo Bold"/>
                <a:sym typeface="Arimo Bold"/>
              </a:rPr>
              <a:t>Descrierea metodelor propuse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83825" y="3770276"/>
            <a:ext cx="47203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FF5B5B"/>
                </a:solidFill>
                <a:latin typeface="Arimo Bold"/>
                <a:ea typeface="Arimo Bold"/>
                <a:cs typeface="Arimo Bold"/>
                <a:sym typeface="Arimo Bold"/>
              </a:rPr>
              <a:t>State of the art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153323" y="2537189"/>
            <a:ext cx="1981350" cy="104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sz="5200" b="1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880200" y="7321052"/>
            <a:ext cx="47203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FF5B5B"/>
                </a:solidFill>
                <a:latin typeface="Arimo Bold"/>
                <a:ea typeface="Arimo Bold"/>
                <a:cs typeface="Arimo Bold"/>
                <a:sym typeface="Arimo Bold"/>
              </a:rPr>
              <a:t>Rezultate obținute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49700" y="6091877"/>
            <a:ext cx="1981350" cy="104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sz="5200" b="1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04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368775" y="7321052"/>
            <a:ext cx="47203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FF5B5B"/>
                </a:solidFill>
                <a:latin typeface="Arimo Bold"/>
                <a:ea typeface="Arimo Bold"/>
                <a:cs typeface="Arimo Bold"/>
                <a:sym typeface="Arimo Bold"/>
              </a:rPr>
              <a:t>Concluzii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738275" y="6091877"/>
            <a:ext cx="1981350" cy="104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sz="5200" b="1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358583">
            <a:off x="-1124065" y="2042775"/>
            <a:ext cx="3162530" cy="0"/>
          </a:xfrm>
          <a:prstGeom prst="line">
            <a:avLst/>
          </a:prstGeom>
          <a:ln w="19050" cap="rnd">
            <a:solidFill>
              <a:srgbClr val="FF5B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>
            <a:off x="14737835" y="7914634"/>
            <a:ext cx="6077100" cy="38100"/>
          </a:xfrm>
          <a:prstGeom prst="line">
            <a:avLst/>
          </a:prstGeom>
          <a:ln w="19050" cap="rnd">
            <a:solidFill>
              <a:srgbClr val="FF5B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520025" y="2809875"/>
            <a:ext cx="1524795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1.Organul studiat : Creierul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20025" y="914675"/>
            <a:ext cx="15247950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1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Introducere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20025" y="3467100"/>
            <a:ext cx="1524795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l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Creierul uman are o structură complexă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20025" y="6486525"/>
            <a:ext cx="15247950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l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Imaginile din baza de date au fost obținute folosind imagistica prin rezonanță magnetică (IRM).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20025" y="4124325"/>
            <a:ext cx="1524795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2.Ce este meningiomul?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20025" y="4781550"/>
            <a:ext cx="15247950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l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Meningiomul este o tumoare care se dezvoltă din meninge, membrana protectoare care învelește creierul și măduva spinării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20025" y="5829300"/>
            <a:ext cx="1524795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3. Ce metoda imagistică folosim?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93057" y="-3149563"/>
            <a:ext cx="8033081" cy="6188503"/>
          </a:xfrm>
          <a:custGeom>
            <a:avLst/>
            <a:gdLst/>
            <a:ahLst/>
            <a:cxnLst/>
            <a:rect l="l" t="t" r="r" b="b"/>
            <a:pathLst>
              <a:path w="8033081" h="6188503">
                <a:moveTo>
                  <a:pt x="0" y="0"/>
                </a:moveTo>
                <a:lnTo>
                  <a:pt x="8033080" y="0"/>
                </a:lnTo>
                <a:lnTo>
                  <a:pt x="8033080" y="6188502"/>
                </a:lnTo>
                <a:lnTo>
                  <a:pt x="0" y="61885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 rot="5358583">
            <a:off x="-1124065" y="8217975"/>
            <a:ext cx="3162530" cy="0"/>
          </a:xfrm>
          <a:prstGeom prst="line">
            <a:avLst/>
          </a:prstGeom>
          <a:ln w="19050" cap="rnd">
            <a:solidFill>
              <a:srgbClr val="FF5B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4" name="Group 4"/>
          <p:cNvGrpSpPr/>
          <p:nvPr/>
        </p:nvGrpSpPr>
        <p:grpSpPr>
          <a:xfrm>
            <a:off x="2665500" y="3233550"/>
            <a:ext cx="2257800" cy="2257800"/>
            <a:chOff x="0" y="0"/>
            <a:chExt cx="3010400" cy="3010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10408" cy="3010408"/>
            </a:xfrm>
            <a:custGeom>
              <a:avLst/>
              <a:gdLst/>
              <a:ahLst/>
              <a:cxnLst/>
              <a:rect l="l" t="t" r="r" b="b"/>
              <a:pathLst>
                <a:path w="3010408" h="3010408">
                  <a:moveTo>
                    <a:pt x="0" y="1505204"/>
                  </a:moveTo>
                  <a:cubicBezTo>
                    <a:pt x="0" y="673862"/>
                    <a:pt x="673862" y="0"/>
                    <a:pt x="1505204" y="0"/>
                  </a:cubicBezTo>
                  <a:cubicBezTo>
                    <a:pt x="2336546" y="0"/>
                    <a:pt x="3010408" y="673862"/>
                    <a:pt x="3010408" y="1505204"/>
                  </a:cubicBezTo>
                  <a:cubicBezTo>
                    <a:pt x="3010408" y="2336546"/>
                    <a:pt x="2336546" y="3010408"/>
                    <a:pt x="1505204" y="3010408"/>
                  </a:cubicBezTo>
                  <a:cubicBezTo>
                    <a:pt x="673862" y="3010408"/>
                    <a:pt x="0" y="2336546"/>
                    <a:pt x="0" y="1505204"/>
                  </a:cubicBezTo>
                  <a:close/>
                </a:path>
              </a:pathLst>
            </a:custGeom>
            <a:solidFill>
              <a:srgbClr val="666666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015100" y="3233550"/>
            <a:ext cx="2257800" cy="2257800"/>
            <a:chOff x="0" y="0"/>
            <a:chExt cx="3010400" cy="3010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10408" cy="3010408"/>
            </a:xfrm>
            <a:custGeom>
              <a:avLst/>
              <a:gdLst/>
              <a:ahLst/>
              <a:cxnLst/>
              <a:rect l="l" t="t" r="r" b="b"/>
              <a:pathLst>
                <a:path w="3010408" h="3010408">
                  <a:moveTo>
                    <a:pt x="0" y="1505204"/>
                  </a:moveTo>
                  <a:cubicBezTo>
                    <a:pt x="0" y="673862"/>
                    <a:pt x="673862" y="0"/>
                    <a:pt x="1505204" y="0"/>
                  </a:cubicBezTo>
                  <a:cubicBezTo>
                    <a:pt x="2336546" y="0"/>
                    <a:pt x="3010408" y="673862"/>
                    <a:pt x="3010408" y="1505204"/>
                  </a:cubicBezTo>
                  <a:cubicBezTo>
                    <a:pt x="3010408" y="2336546"/>
                    <a:pt x="2336546" y="3010408"/>
                    <a:pt x="1505204" y="3010408"/>
                  </a:cubicBezTo>
                  <a:cubicBezTo>
                    <a:pt x="673862" y="3010408"/>
                    <a:pt x="0" y="2336546"/>
                    <a:pt x="0" y="1505204"/>
                  </a:cubicBezTo>
                  <a:close/>
                </a:path>
              </a:pathLst>
            </a:custGeom>
            <a:solidFill>
              <a:srgbClr val="666666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364700" y="3233550"/>
            <a:ext cx="2257800" cy="2257800"/>
            <a:chOff x="0" y="0"/>
            <a:chExt cx="3010400" cy="3010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010408" cy="3010408"/>
            </a:xfrm>
            <a:custGeom>
              <a:avLst/>
              <a:gdLst/>
              <a:ahLst/>
              <a:cxnLst/>
              <a:rect l="l" t="t" r="r" b="b"/>
              <a:pathLst>
                <a:path w="3010408" h="3010408">
                  <a:moveTo>
                    <a:pt x="0" y="1505204"/>
                  </a:moveTo>
                  <a:cubicBezTo>
                    <a:pt x="0" y="673862"/>
                    <a:pt x="673862" y="0"/>
                    <a:pt x="1505204" y="0"/>
                  </a:cubicBezTo>
                  <a:cubicBezTo>
                    <a:pt x="2336546" y="0"/>
                    <a:pt x="3010408" y="673862"/>
                    <a:pt x="3010408" y="1505204"/>
                  </a:cubicBezTo>
                  <a:cubicBezTo>
                    <a:pt x="3010408" y="2336546"/>
                    <a:pt x="2336546" y="3010408"/>
                    <a:pt x="1505204" y="3010408"/>
                  </a:cubicBezTo>
                  <a:cubicBezTo>
                    <a:pt x="673862" y="3010408"/>
                    <a:pt x="0" y="2336546"/>
                    <a:pt x="0" y="1505204"/>
                  </a:cubicBezTo>
                  <a:close/>
                </a:path>
              </a:pathLst>
            </a:custGeom>
            <a:solidFill>
              <a:srgbClr val="666666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Freeform 10"/>
          <p:cNvSpPr/>
          <p:nvPr/>
        </p:nvSpPr>
        <p:spPr>
          <a:xfrm>
            <a:off x="3031548" y="3742250"/>
            <a:ext cx="1525705" cy="1267722"/>
          </a:xfrm>
          <a:custGeom>
            <a:avLst/>
            <a:gdLst/>
            <a:ahLst/>
            <a:cxnLst/>
            <a:rect l="l" t="t" r="r" b="b"/>
            <a:pathLst>
              <a:path w="1525705" h="1267722">
                <a:moveTo>
                  <a:pt x="0" y="0"/>
                </a:moveTo>
                <a:lnTo>
                  <a:pt x="1525704" y="0"/>
                </a:lnTo>
                <a:lnTo>
                  <a:pt x="1525704" y="1267722"/>
                </a:lnTo>
                <a:lnTo>
                  <a:pt x="0" y="12677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8420628" y="3650919"/>
            <a:ext cx="1446735" cy="1423061"/>
          </a:xfrm>
          <a:custGeom>
            <a:avLst/>
            <a:gdLst/>
            <a:ahLst/>
            <a:cxnLst/>
            <a:rect l="l" t="t" r="r" b="b"/>
            <a:pathLst>
              <a:path w="1446735" h="1423061">
                <a:moveTo>
                  <a:pt x="0" y="0"/>
                </a:moveTo>
                <a:lnTo>
                  <a:pt x="1446736" y="0"/>
                </a:lnTo>
                <a:lnTo>
                  <a:pt x="1446736" y="1423062"/>
                </a:lnTo>
                <a:lnTo>
                  <a:pt x="0" y="1423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>
            <a:off x="13781830" y="3650442"/>
            <a:ext cx="1423539" cy="1423539"/>
          </a:xfrm>
          <a:custGeom>
            <a:avLst/>
            <a:gdLst/>
            <a:ahLst/>
            <a:cxnLst/>
            <a:rect l="l" t="t" r="r" b="b"/>
            <a:pathLst>
              <a:path w="1423539" h="1423539">
                <a:moveTo>
                  <a:pt x="0" y="0"/>
                </a:moveTo>
                <a:lnTo>
                  <a:pt x="1423540" y="0"/>
                </a:lnTo>
                <a:lnTo>
                  <a:pt x="1423540" y="1423539"/>
                </a:lnTo>
                <a:lnTo>
                  <a:pt x="0" y="14235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TextBox 13"/>
          <p:cNvSpPr txBox="1"/>
          <p:nvPr/>
        </p:nvSpPr>
        <p:spPr>
          <a:xfrm>
            <a:off x="1520025" y="924200"/>
            <a:ext cx="152479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>
                <a:solidFill>
                  <a:srgbClr val="FF5B5B"/>
                </a:solidFill>
                <a:latin typeface="Arimo Bold"/>
                <a:ea typeface="Arimo Bold"/>
                <a:cs typeface="Arimo Bold"/>
                <a:sym typeface="Arimo Bold"/>
              </a:rPr>
              <a:t>STATE OF </a:t>
            </a:r>
            <a:r>
              <a:rPr lang="en-US" sz="3600" b="1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THE ART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20025" y="7441800"/>
            <a:ext cx="4548750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Prag global</a:t>
            </a:r>
          </a:p>
          <a:p>
            <a:pPr marL="604520" lvl="1" indent="-302260" algn="l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Prag local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20025" y="5908904"/>
            <a:ext cx="454875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FF5B5B"/>
                </a:solidFill>
                <a:latin typeface="Arimo Bold"/>
                <a:ea typeface="Arimo Bold"/>
                <a:cs typeface="Arimo Bold"/>
                <a:sym typeface="Arimo Bold"/>
              </a:rPr>
              <a:t>Tehnica bazată pe prag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19215" y="5908904"/>
            <a:ext cx="454875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FF5B5B"/>
                </a:solidFill>
                <a:latin typeface="Arimo Bold"/>
                <a:ea typeface="Arimo Bold"/>
                <a:cs typeface="Arimo Bold"/>
                <a:sym typeface="Arimo Bold"/>
              </a:rPr>
              <a:t>Metode nesupervizate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69621" y="7441800"/>
            <a:ext cx="4548750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ANN</a:t>
            </a:r>
          </a:p>
          <a:p>
            <a:pPr marL="604519" lvl="1" indent="-302260" algn="l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KNN</a:t>
            </a:r>
          </a:p>
          <a:p>
            <a:pPr marL="604520" lvl="1" indent="-302260" algn="l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SVM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869621" y="5908904"/>
            <a:ext cx="45487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FF5B5B"/>
                </a:solidFill>
                <a:latin typeface="Arimo Bold"/>
                <a:ea typeface="Arimo Bold"/>
                <a:cs typeface="Arimo Bold"/>
                <a:sym typeface="Arimo Bold"/>
              </a:rPr>
              <a:t>Metode supervizate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21552">
            <a:off x="-2548410" y="6767775"/>
            <a:ext cx="6077219" cy="0"/>
          </a:xfrm>
          <a:prstGeom prst="line">
            <a:avLst/>
          </a:prstGeom>
          <a:ln w="19050" cap="rnd">
            <a:solidFill>
              <a:srgbClr val="FF5B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8888008" y="2298850"/>
            <a:ext cx="9685500" cy="2103900"/>
            <a:chOff x="0" y="0"/>
            <a:chExt cx="12914000" cy="2805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913995" cy="2805176"/>
            </a:xfrm>
            <a:custGeom>
              <a:avLst/>
              <a:gdLst/>
              <a:ahLst/>
              <a:cxnLst/>
              <a:rect l="l" t="t" r="r" b="b"/>
              <a:pathLst>
                <a:path w="12913995" h="2805176">
                  <a:moveTo>
                    <a:pt x="25400" y="0"/>
                  </a:moveTo>
                  <a:lnTo>
                    <a:pt x="12888595" y="0"/>
                  </a:lnTo>
                  <a:cubicBezTo>
                    <a:pt x="12902564" y="0"/>
                    <a:pt x="12913995" y="11430"/>
                    <a:pt x="12913995" y="25400"/>
                  </a:cubicBezTo>
                  <a:lnTo>
                    <a:pt x="12913995" y="2779776"/>
                  </a:lnTo>
                  <a:cubicBezTo>
                    <a:pt x="12913995" y="2793746"/>
                    <a:pt x="12902564" y="2805176"/>
                    <a:pt x="12888595" y="2805176"/>
                  </a:cubicBezTo>
                  <a:lnTo>
                    <a:pt x="25400" y="2805176"/>
                  </a:lnTo>
                  <a:cubicBezTo>
                    <a:pt x="11430" y="2805176"/>
                    <a:pt x="0" y="2793746"/>
                    <a:pt x="0" y="2779776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2779776"/>
                  </a:lnTo>
                  <a:lnTo>
                    <a:pt x="25400" y="2779776"/>
                  </a:lnTo>
                  <a:lnTo>
                    <a:pt x="25400" y="2754376"/>
                  </a:lnTo>
                  <a:lnTo>
                    <a:pt x="12888595" y="2754376"/>
                  </a:lnTo>
                  <a:lnTo>
                    <a:pt x="12888595" y="2779776"/>
                  </a:lnTo>
                  <a:lnTo>
                    <a:pt x="12863195" y="2779776"/>
                  </a:lnTo>
                  <a:lnTo>
                    <a:pt x="12863195" y="25400"/>
                  </a:lnTo>
                  <a:lnTo>
                    <a:pt x="12888595" y="25400"/>
                  </a:lnTo>
                  <a:lnTo>
                    <a:pt x="12888595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FF5B5B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06800" y="4711450"/>
            <a:ext cx="11166900" cy="2103900"/>
            <a:chOff x="0" y="0"/>
            <a:chExt cx="14889200" cy="28052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889226" cy="2805176"/>
            </a:xfrm>
            <a:custGeom>
              <a:avLst/>
              <a:gdLst/>
              <a:ahLst/>
              <a:cxnLst/>
              <a:rect l="l" t="t" r="r" b="b"/>
              <a:pathLst>
                <a:path w="14889226" h="2805176">
                  <a:moveTo>
                    <a:pt x="25400" y="0"/>
                  </a:moveTo>
                  <a:lnTo>
                    <a:pt x="14863826" y="0"/>
                  </a:lnTo>
                  <a:cubicBezTo>
                    <a:pt x="14877796" y="0"/>
                    <a:pt x="14889226" y="11430"/>
                    <a:pt x="14889226" y="25400"/>
                  </a:cubicBezTo>
                  <a:lnTo>
                    <a:pt x="14889226" y="2779776"/>
                  </a:lnTo>
                  <a:cubicBezTo>
                    <a:pt x="14889226" y="2793746"/>
                    <a:pt x="14877796" y="2805176"/>
                    <a:pt x="14863826" y="2805176"/>
                  </a:cubicBezTo>
                  <a:lnTo>
                    <a:pt x="25400" y="2805176"/>
                  </a:lnTo>
                  <a:cubicBezTo>
                    <a:pt x="11430" y="2805176"/>
                    <a:pt x="0" y="2793746"/>
                    <a:pt x="0" y="2779776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2779776"/>
                  </a:lnTo>
                  <a:lnTo>
                    <a:pt x="25400" y="2779776"/>
                  </a:lnTo>
                  <a:lnTo>
                    <a:pt x="25400" y="2754376"/>
                  </a:lnTo>
                  <a:lnTo>
                    <a:pt x="14863826" y="2754376"/>
                  </a:lnTo>
                  <a:lnTo>
                    <a:pt x="14863826" y="2779776"/>
                  </a:lnTo>
                  <a:lnTo>
                    <a:pt x="14838426" y="2779776"/>
                  </a:lnTo>
                  <a:lnTo>
                    <a:pt x="14838426" y="25400"/>
                  </a:lnTo>
                  <a:lnTo>
                    <a:pt x="14863826" y="25400"/>
                  </a:lnTo>
                  <a:lnTo>
                    <a:pt x="14863826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FF5B5B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891800" y="7124050"/>
            <a:ext cx="12681900" cy="2103900"/>
            <a:chOff x="0" y="0"/>
            <a:chExt cx="16909200" cy="2805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909162" cy="2805176"/>
            </a:xfrm>
            <a:custGeom>
              <a:avLst/>
              <a:gdLst/>
              <a:ahLst/>
              <a:cxnLst/>
              <a:rect l="l" t="t" r="r" b="b"/>
              <a:pathLst>
                <a:path w="16909162" h="2805176">
                  <a:moveTo>
                    <a:pt x="25400" y="0"/>
                  </a:moveTo>
                  <a:lnTo>
                    <a:pt x="16883762" y="0"/>
                  </a:lnTo>
                  <a:cubicBezTo>
                    <a:pt x="16897731" y="0"/>
                    <a:pt x="16909162" y="11430"/>
                    <a:pt x="16909162" y="25400"/>
                  </a:cubicBezTo>
                  <a:lnTo>
                    <a:pt x="16909162" y="2779776"/>
                  </a:lnTo>
                  <a:cubicBezTo>
                    <a:pt x="16909162" y="2793746"/>
                    <a:pt x="16897731" y="2805176"/>
                    <a:pt x="16883762" y="2805176"/>
                  </a:cubicBezTo>
                  <a:lnTo>
                    <a:pt x="25400" y="2805176"/>
                  </a:lnTo>
                  <a:cubicBezTo>
                    <a:pt x="11430" y="2805176"/>
                    <a:pt x="0" y="2793746"/>
                    <a:pt x="0" y="2779776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2779776"/>
                  </a:lnTo>
                  <a:lnTo>
                    <a:pt x="25400" y="2779776"/>
                  </a:lnTo>
                  <a:lnTo>
                    <a:pt x="25400" y="2754376"/>
                  </a:lnTo>
                  <a:lnTo>
                    <a:pt x="16883762" y="2754376"/>
                  </a:lnTo>
                  <a:lnTo>
                    <a:pt x="16883762" y="2779776"/>
                  </a:lnTo>
                  <a:lnTo>
                    <a:pt x="16858362" y="2779776"/>
                  </a:lnTo>
                  <a:lnTo>
                    <a:pt x="16858362" y="25400"/>
                  </a:lnTo>
                  <a:lnTo>
                    <a:pt x="16883762" y="25400"/>
                  </a:lnTo>
                  <a:lnTo>
                    <a:pt x="1688376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FF5B5B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20025" y="924200"/>
            <a:ext cx="75325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>
                <a:solidFill>
                  <a:srgbClr val="FF5B5B"/>
                </a:solidFill>
                <a:latin typeface="Arimo Bold"/>
                <a:ea typeface="Arimo Bold"/>
                <a:cs typeface="Arimo Bold"/>
                <a:sym typeface="Arimo Bold"/>
              </a:rPr>
              <a:t>Descrierea metodelor propuse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367999" y="3174578"/>
            <a:ext cx="8192263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Modificarea contrastului, liniară pe portiuni.Functia putere .Clipping       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102597" y="2449266"/>
            <a:ext cx="56653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 b="1">
                <a:solidFill>
                  <a:srgbClr val="FF5B5B"/>
                </a:solidFill>
                <a:latin typeface="Arimo Bold"/>
                <a:ea typeface="Arimo Bold"/>
                <a:cs typeface="Arimo Bold"/>
                <a:sym typeface="Arimo Bold"/>
              </a:rPr>
              <a:t>Îmbunătățirea imaginilor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102575" y="7995272"/>
            <a:ext cx="5665350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Erodarea &amp; Dilatarea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102589" y="7269960"/>
            <a:ext cx="56653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 b="1">
                <a:solidFill>
                  <a:srgbClr val="FF5B5B"/>
                </a:solidFill>
                <a:latin typeface="Arimo Bold"/>
                <a:ea typeface="Arimo Bold"/>
                <a:cs typeface="Arimo Bold"/>
                <a:sym typeface="Arimo Bold"/>
              </a:rPr>
              <a:t>Operații morfologice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102625" y="5584892"/>
            <a:ext cx="5665350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K-means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102629" y="4859614"/>
            <a:ext cx="56653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 b="1" dirty="0" err="1">
                <a:solidFill>
                  <a:srgbClr val="FF5B5B"/>
                </a:solidFill>
                <a:latin typeface="Arimo Bold"/>
                <a:ea typeface="Arimo Bold"/>
                <a:cs typeface="Arimo Bold"/>
                <a:sym typeface="Arimo Bold"/>
              </a:rPr>
              <a:t>Segmentare</a:t>
            </a:r>
            <a:endParaRPr lang="en-US" sz="3600" b="1" dirty="0">
              <a:solidFill>
                <a:srgbClr val="FF5B5B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0A926-DB55-EC15-F758-9D7C51DF1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D488E59-4855-85F7-C5D5-2033601BE31B}"/>
              </a:ext>
            </a:extLst>
          </p:cNvPr>
          <p:cNvSpPr/>
          <p:nvPr/>
        </p:nvSpPr>
        <p:spPr>
          <a:xfrm rot="5358583">
            <a:off x="-1124065" y="2042775"/>
            <a:ext cx="3162530" cy="0"/>
          </a:xfrm>
          <a:prstGeom prst="line">
            <a:avLst/>
          </a:prstGeom>
          <a:ln w="19050" cap="rnd">
            <a:solidFill>
              <a:srgbClr val="FF5B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8636C635-965C-3636-E1DB-78A4DC90C4AF}"/>
              </a:ext>
            </a:extLst>
          </p:cNvPr>
          <p:cNvSpPr/>
          <p:nvPr/>
        </p:nvSpPr>
        <p:spPr>
          <a:xfrm>
            <a:off x="14737835" y="7914634"/>
            <a:ext cx="6077100" cy="38100"/>
          </a:xfrm>
          <a:prstGeom prst="line">
            <a:avLst/>
          </a:prstGeom>
          <a:ln w="19050" cap="rnd">
            <a:solidFill>
              <a:srgbClr val="FF5B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F7BDB3A-9BA2-F096-CD9A-A8EEC3CB8DC9}"/>
              </a:ext>
            </a:extLst>
          </p:cNvPr>
          <p:cNvSpPr txBox="1"/>
          <p:nvPr/>
        </p:nvSpPr>
        <p:spPr>
          <a:xfrm>
            <a:off x="1520025" y="914675"/>
            <a:ext cx="15247950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1" dirty="0" err="1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Rezultate</a:t>
            </a:r>
            <a:r>
              <a:rPr lang="en-US" sz="5599" b="1" dirty="0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 – </a:t>
            </a:r>
            <a:r>
              <a:rPr lang="ro-RO" sz="5599" b="1" dirty="0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Î</a:t>
            </a:r>
            <a:r>
              <a:rPr lang="en-US" sz="5599" b="1" dirty="0" err="1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nbun</a:t>
            </a:r>
            <a:r>
              <a:rPr lang="ro-RO" sz="5599" b="1" dirty="0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ă</a:t>
            </a:r>
            <a:r>
              <a:rPr lang="en-US" sz="5599" b="1" dirty="0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t</a:t>
            </a:r>
            <a:r>
              <a:rPr lang="ro-RO" sz="5599" b="1" dirty="0" err="1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ăț</a:t>
            </a:r>
            <a:r>
              <a:rPr lang="en-US" sz="5599" b="1" dirty="0" err="1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irea</a:t>
            </a:r>
            <a:r>
              <a:rPr lang="en-US" sz="5599" b="1" dirty="0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5599" b="1" dirty="0" err="1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imaginilor</a:t>
            </a:r>
            <a:endParaRPr lang="en-US" sz="5599" b="1" dirty="0">
              <a:solidFill>
                <a:srgbClr val="434343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BD90ED02-C7BE-3767-9614-9562A016C788}"/>
              </a:ext>
            </a:extLst>
          </p:cNvPr>
          <p:cNvSpPr txBox="1"/>
          <p:nvPr/>
        </p:nvSpPr>
        <p:spPr>
          <a:xfrm>
            <a:off x="1635459" y="2552699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latin typeface="Cabin" panose="020B0604020202020204" charset="-18"/>
              </a:rPr>
              <a:t>Imagine originală</a:t>
            </a:r>
            <a:endParaRPr lang="en-GB" sz="2800" dirty="0">
              <a:latin typeface="Cabin" panose="020B0604020202020204" charset="-18"/>
            </a:endParaRP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7B11EC67-4A8B-1A2F-BF16-E8900AD59CE4}"/>
              </a:ext>
            </a:extLst>
          </p:cNvPr>
          <p:cNvSpPr txBox="1"/>
          <p:nvPr/>
        </p:nvSpPr>
        <p:spPr>
          <a:xfrm>
            <a:off x="6019800" y="2491973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latin typeface="Cabin" panose="020B0604020202020204" charset="-18"/>
              </a:rPr>
              <a:t>Modificarea contrastului</a:t>
            </a:r>
            <a:endParaRPr lang="en-GB" sz="2800" dirty="0">
              <a:latin typeface="Cabin" panose="020B0604020202020204" charset="-18"/>
            </a:endParaRPr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C4BEA9DE-1D8C-B2F9-B5DE-5A8DF421EA0C}"/>
              </a:ext>
            </a:extLst>
          </p:cNvPr>
          <p:cNvSpPr txBox="1"/>
          <p:nvPr/>
        </p:nvSpPr>
        <p:spPr>
          <a:xfrm>
            <a:off x="9788859" y="2552699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latin typeface="Cabin" panose="020B0604020202020204" charset="-18"/>
              </a:rPr>
              <a:t>Funcția putere</a:t>
            </a:r>
            <a:endParaRPr lang="en-GB" sz="2800" dirty="0">
              <a:latin typeface="Cabin" panose="020B0604020202020204" charset="-18"/>
            </a:endParaRPr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78F2BAC1-22BD-A324-7CB3-2DC496966A0E}"/>
              </a:ext>
            </a:extLst>
          </p:cNvPr>
          <p:cNvSpPr txBox="1"/>
          <p:nvPr/>
        </p:nvSpPr>
        <p:spPr>
          <a:xfrm>
            <a:off x="14173200" y="258258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err="1">
                <a:latin typeface="Cabin" panose="020B0604020202020204" charset="-18"/>
              </a:rPr>
              <a:t>Clipping</a:t>
            </a:r>
            <a:endParaRPr lang="en-GB" sz="2800" dirty="0">
              <a:latin typeface="Cabin" panose="020B0604020202020204" charset="-18"/>
            </a:endParaRPr>
          </a:p>
        </p:txBody>
      </p:sp>
      <p:pic>
        <p:nvPicPr>
          <p:cNvPr id="19" name="Picture 1" descr="A close-up of a brain scan&#10;&#10;Description automatically generated">
            <a:extLst>
              <a:ext uri="{FF2B5EF4-FFF2-40B4-BE49-F238E27FC236}">
                <a16:creationId xmlns:a16="http://schemas.microsoft.com/office/drawing/2014/main" id="{0F626E4C-2ECA-BE3E-2C94-50F44397E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852067"/>
            <a:ext cx="8156613" cy="3882234"/>
          </a:xfrm>
          <a:prstGeom prst="rect">
            <a:avLst/>
          </a:prstGeom>
        </p:spPr>
      </p:pic>
      <p:pic>
        <p:nvPicPr>
          <p:cNvPr id="22" name="Imagine 21">
            <a:extLst>
              <a:ext uri="{FF2B5EF4-FFF2-40B4-BE49-F238E27FC236}">
                <a16:creationId xmlns:a16="http://schemas.microsoft.com/office/drawing/2014/main" id="{146FD757-7730-20CA-DA4F-4A6F15543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3887893"/>
            <a:ext cx="3962902" cy="3882233"/>
          </a:xfrm>
          <a:prstGeom prst="rect">
            <a:avLst/>
          </a:prstGeom>
        </p:spPr>
      </p:pic>
      <p:pic>
        <p:nvPicPr>
          <p:cNvPr id="24" name="Imagine 23">
            <a:extLst>
              <a:ext uri="{FF2B5EF4-FFF2-40B4-BE49-F238E27FC236}">
                <a16:creationId xmlns:a16="http://schemas.microsoft.com/office/drawing/2014/main" id="{F22351A4-CCC4-3526-102B-606906C0F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8412" y="3749548"/>
            <a:ext cx="3911542" cy="3984753"/>
          </a:xfrm>
          <a:prstGeom prst="rect">
            <a:avLst/>
          </a:prstGeom>
        </p:spPr>
      </p:pic>
      <p:sp>
        <p:nvSpPr>
          <p:cNvPr id="25" name="CasetăText 24">
            <a:extLst>
              <a:ext uri="{FF2B5EF4-FFF2-40B4-BE49-F238E27FC236}">
                <a16:creationId xmlns:a16="http://schemas.microsoft.com/office/drawing/2014/main" id="{6C0D02C1-ABCD-91D0-08FA-A867CA0170EA}"/>
              </a:ext>
            </a:extLst>
          </p:cNvPr>
          <p:cNvSpPr txBox="1"/>
          <p:nvPr/>
        </p:nvSpPr>
        <p:spPr>
          <a:xfrm>
            <a:off x="1295400" y="8343900"/>
            <a:ext cx="152479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600" dirty="0">
                <a:latin typeface="Cabin" panose="020B0604020202020204" charset="-18"/>
              </a:rPr>
              <a:t>În urma comparațiilor am ales funcția putere</a:t>
            </a:r>
            <a:endParaRPr lang="en-GB" sz="2600" dirty="0">
              <a:latin typeface="Cabin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30749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1787E-52F7-BB25-4A48-1D7DD5B49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F426ECF-D758-EB28-CAE9-18320143696E}"/>
              </a:ext>
            </a:extLst>
          </p:cNvPr>
          <p:cNvSpPr/>
          <p:nvPr/>
        </p:nvSpPr>
        <p:spPr>
          <a:xfrm rot="5358583">
            <a:off x="-1124065" y="2042775"/>
            <a:ext cx="3162530" cy="0"/>
          </a:xfrm>
          <a:prstGeom prst="line">
            <a:avLst/>
          </a:prstGeom>
          <a:ln w="19050" cap="rnd">
            <a:solidFill>
              <a:srgbClr val="FF5B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3749D7BA-F6F0-044A-60AA-8EF373EFC64A}"/>
              </a:ext>
            </a:extLst>
          </p:cNvPr>
          <p:cNvSpPr/>
          <p:nvPr/>
        </p:nvSpPr>
        <p:spPr>
          <a:xfrm>
            <a:off x="14737835" y="7914634"/>
            <a:ext cx="6077100" cy="38100"/>
          </a:xfrm>
          <a:prstGeom prst="line">
            <a:avLst/>
          </a:prstGeom>
          <a:ln w="19050" cap="rnd">
            <a:solidFill>
              <a:srgbClr val="FF5B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BEC667D-7D13-A30A-0FFF-C747821868CE}"/>
              </a:ext>
            </a:extLst>
          </p:cNvPr>
          <p:cNvSpPr txBox="1"/>
          <p:nvPr/>
        </p:nvSpPr>
        <p:spPr>
          <a:xfrm>
            <a:off x="1520025" y="914675"/>
            <a:ext cx="15247950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1" dirty="0" err="1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Rezultate</a:t>
            </a:r>
            <a:r>
              <a:rPr lang="en-US" sz="5599" b="1" dirty="0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 – </a:t>
            </a:r>
            <a:r>
              <a:rPr lang="ro-RO" sz="5599" b="1" dirty="0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Segmentare</a:t>
            </a:r>
            <a:endParaRPr lang="en-US" sz="5599" b="1" dirty="0">
              <a:solidFill>
                <a:srgbClr val="434343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610B3583-A8A9-202F-FF29-7F349AAD1EA4}"/>
              </a:ext>
            </a:extLst>
          </p:cNvPr>
          <p:cNvSpPr txBox="1"/>
          <p:nvPr/>
        </p:nvSpPr>
        <p:spPr>
          <a:xfrm>
            <a:off x="1520025" y="2440688"/>
            <a:ext cx="10668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600" dirty="0">
                <a:latin typeface="Cabin" panose="020B0604020202020204" charset="-18"/>
              </a:rPr>
              <a:t>Folosind algoritmul k-</a:t>
            </a:r>
            <a:r>
              <a:rPr lang="ro-RO" sz="2600" dirty="0" err="1">
                <a:latin typeface="Cabin" panose="020B0604020202020204" charset="-18"/>
              </a:rPr>
              <a:t>means</a:t>
            </a:r>
            <a:endParaRPr lang="en-GB" sz="2600" dirty="0">
              <a:latin typeface="Cabin" panose="020B0604020202020204" charset="-18"/>
            </a:endParaRPr>
          </a:p>
        </p:txBody>
      </p:sp>
      <p:pic>
        <p:nvPicPr>
          <p:cNvPr id="10" name="Picture 1" descr="A close-up of a brain scan&#10;&#10;Description automatically generated">
            <a:extLst>
              <a:ext uri="{FF2B5EF4-FFF2-40B4-BE49-F238E27FC236}">
                <a16:creationId xmlns:a16="http://schemas.microsoft.com/office/drawing/2014/main" id="{B9604284-9414-E170-7E69-F88AF1BD7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77" y="3166848"/>
            <a:ext cx="12763498" cy="664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54B96-C8F8-E348-EE3D-E03704B98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054FEB6-6283-6D00-CBB2-6BB3E94C2387}"/>
              </a:ext>
            </a:extLst>
          </p:cNvPr>
          <p:cNvSpPr/>
          <p:nvPr/>
        </p:nvSpPr>
        <p:spPr>
          <a:xfrm rot="5358583">
            <a:off x="-1124065" y="2042775"/>
            <a:ext cx="3162530" cy="0"/>
          </a:xfrm>
          <a:prstGeom prst="line">
            <a:avLst/>
          </a:prstGeom>
          <a:ln w="19050" cap="rnd">
            <a:solidFill>
              <a:srgbClr val="FF5B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5A1C0F0D-1AD4-8C5D-F085-50423FD705DC}"/>
              </a:ext>
            </a:extLst>
          </p:cNvPr>
          <p:cNvSpPr/>
          <p:nvPr/>
        </p:nvSpPr>
        <p:spPr>
          <a:xfrm>
            <a:off x="12506250" y="8191500"/>
            <a:ext cx="6077100" cy="38100"/>
          </a:xfrm>
          <a:prstGeom prst="line">
            <a:avLst/>
          </a:prstGeom>
          <a:ln w="19050" cap="rnd">
            <a:solidFill>
              <a:srgbClr val="FF5B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A874F01-922E-36D4-1C03-2D717BD2C409}"/>
              </a:ext>
            </a:extLst>
          </p:cNvPr>
          <p:cNvSpPr txBox="1"/>
          <p:nvPr/>
        </p:nvSpPr>
        <p:spPr>
          <a:xfrm>
            <a:off x="1520025" y="914675"/>
            <a:ext cx="15247950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1" dirty="0" err="1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Rezultate</a:t>
            </a:r>
            <a:r>
              <a:rPr lang="en-US" sz="5599" b="1" dirty="0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 – </a:t>
            </a:r>
            <a:r>
              <a:rPr lang="ro-RO" sz="5599" b="1" dirty="0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Operații morfologice</a:t>
            </a:r>
            <a:endParaRPr lang="en-US" sz="5599" b="1" dirty="0">
              <a:solidFill>
                <a:srgbClr val="434343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FA58AED-19C7-A21B-4B05-EA87D1608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924300"/>
            <a:ext cx="14897370" cy="5292068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0C488061-8405-535A-782B-6EF79D06C99B}"/>
              </a:ext>
            </a:extLst>
          </p:cNvPr>
          <p:cNvSpPr txBox="1"/>
          <p:nvPr/>
        </p:nvSpPr>
        <p:spPr>
          <a:xfrm>
            <a:off x="1371600" y="2247900"/>
            <a:ext cx="13030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600" dirty="0">
                <a:latin typeface="Cabin" panose="020B0604020202020204" charset="-18"/>
              </a:rPr>
              <a:t>Am ales o combinația de între cele doua metode de prelucrare, dilatare și erodare.</a:t>
            </a:r>
          </a:p>
          <a:p>
            <a:endParaRPr lang="ro-RO" sz="2600" dirty="0">
              <a:latin typeface="Cabin" panose="020B0604020202020204" charset="-18"/>
            </a:endParaRPr>
          </a:p>
          <a:p>
            <a:r>
              <a:rPr lang="ro-RO" sz="2600" dirty="0">
                <a:latin typeface="Cabin" panose="020B0604020202020204" charset="-18"/>
              </a:rPr>
              <a:t>Mai întâi se face operația de dilatare asupra imaginii, după care urmează operația de erodare</a:t>
            </a:r>
          </a:p>
        </p:txBody>
      </p:sp>
    </p:spTree>
    <p:extLst>
      <p:ext uri="{BB962C8B-B14F-4D97-AF65-F5344CB8AC3E}">
        <p14:creationId xmlns:p14="http://schemas.microsoft.com/office/powerpoint/2010/main" val="82277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99765-8C10-521D-B12B-8F85FA9CB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A7DFE49-7C48-421B-D098-48E53D673A97}"/>
              </a:ext>
            </a:extLst>
          </p:cNvPr>
          <p:cNvSpPr/>
          <p:nvPr/>
        </p:nvSpPr>
        <p:spPr>
          <a:xfrm rot="5358583">
            <a:off x="-1124065" y="2042775"/>
            <a:ext cx="3162530" cy="0"/>
          </a:xfrm>
          <a:prstGeom prst="line">
            <a:avLst/>
          </a:prstGeom>
          <a:ln w="19050" cap="rnd">
            <a:solidFill>
              <a:srgbClr val="FF5B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6BC70C23-95A8-5679-638E-8F3EC2318D46}"/>
              </a:ext>
            </a:extLst>
          </p:cNvPr>
          <p:cNvSpPr/>
          <p:nvPr/>
        </p:nvSpPr>
        <p:spPr>
          <a:xfrm>
            <a:off x="14737835" y="7914634"/>
            <a:ext cx="6077100" cy="38100"/>
          </a:xfrm>
          <a:prstGeom prst="line">
            <a:avLst/>
          </a:prstGeom>
          <a:ln w="19050" cap="rnd">
            <a:solidFill>
              <a:srgbClr val="FF5B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D2462B7-EE3D-216B-BEDE-43057BD85052}"/>
              </a:ext>
            </a:extLst>
          </p:cNvPr>
          <p:cNvSpPr txBox="1"/>
          <p:nvPr/>
        </p:nvSpPr>
        <p:spPr>
          <a:xfrm>
            <a:off x="1520025" y="914675"/>
            <a:ext cx="15247950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1" dirty="0" err="1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Rezultate</a:t>
            </a:r>
            <a:r>
              <a:rPr lang="en-US" sz="5599" b="1" dirty="0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ro-RO" sz="5599" b="1" dirty="0">
                <a:solidFill>
                  <a:srgbClr val="434343"/>
                </a:solidFill>
                <a:latin typeface="Arimo Bold"/>
                <a:ea typeface="Arimo Bold"/>
                <a:cs typeface="Arimo Bold"/>
                <a:sym typeface="Arimo Bold"/>
              </a:rPr>
              <a:t>nesatisfăcătoare</a:t>
            </a:r>
            <a:endParaRPr lang="en-US" sz="5599" b="1" dirty="0">
              <a:solidFill>
                <a:srgbClr val="434343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44156D57-1C57-0F03-B20E-EA5DC5CB3995}"/>
              </a:ext>
            </a:extLst>
          </p:cNvPr>
          <p:cNvSpPr txBox="1"/>
          <p:nvPr/>
        </p:nvSpPr>
        <p:spPr>
          <a:xfrm>
            <a:off x="1635458" y="2552699"/>
            <a:ext cx="13718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latin typeface="Cabin" panose="020B0604020202020204" charset="-18"/>
              </a:rPr>
              <a:t>Dacă contrastul dintre tumoare și creier este asemănător, procesarea poate prezenta erori.</a:t>
            </a:r>
            <a:endParaRPr lang="en-GB" sz="2800" dirty="0">
              <a:latin typeface="Cabin" panose="020B0604020202020204" charset="-18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EC5C01C-2712-12C0-9C09-438EDF4F9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459" y="3897494"/>
            <a:ext cx="14706600" cy="56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2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369</Words>
  <Application>Microsoft Office PowerPoint</Application>
  <PresentationFormat>Custom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Arimo Bold</vt:lpstr>
      <vt:lpstr>Calibri</vt:lpstr>
      <vt:lpstr>Arial</vt:lpstr>
      <vt:lpstr>DejaVu Serif Bold</vt:lpstr>
      <vt:lpstr>Cabin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Copie a designului Brain Cancer by Slidesgo.pptx</dc:title>
  <cp:lastModifiedBy>Răducu-Ştefan STANCIU (126851)</cp:lastModifiedBy>
  <cp:revision>4</cp:revision>
  <dcterms:created xsi:type="dcterms:W3CDTF">2006-08-16T00:00:00Z</dcterms:created>
  <dcterms:modified xsi:type="dcterms:W3CDTF">2024-12-10T08:55:47Z</dcterms:modified>
  <dc:identifier>DAGY09lVWOc</dc:identifier>
</cp:coreProperties>
</file>