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Monadic computations in </a:t>
            </a:r>
            <a:r>
              <a:rPr lang="en-US" sz="4400" dirty="0" err="1" smtClean="0"/>
              <a:t>c++</a:t>
            </a:r>
            <a:r>
              <a:rPr lang="en-US" sz="4400" dirty="0" smtClean="0"/>
              <a:t>14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Radu Postelnicu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/>
          <a:lstStyle/>
          <a:p>
            <a:r>
              <a:rPr lang="en-US" dirty="0" smtClean="0"/>
              <a:t>Using tuples we can simulate the </a:t>
            </a:r>
            <a:r>
              <a:rPr lang="en-US" dirty="0"/>
              <a:t>M</a:t>
            </a:r>
            <a:r>
              <a:rPr lang="en-US" dirty="0" smtClean="0"/>
              <a:t>aybe type:</a:t>
            </a:r>
          </a:p>
          <a:p>
            <a:pPr lvl="1"/>
            <a:r>
              <a:rPr lang="en-US" sz="1600" dirty="0" smtClean="0"/>
              <a:t>Just a </a:t>
            </a:r>
            <a:r>
              <a:rPr lang="en-US" sz="1600" dirty="0" smtClean="0">
                <a:sym typeface="Wingdings" panose="05000000000000000000" pitchFamily="2" charset="2"/>
              </a:rPr>
              <a:t> (“just”, a)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Nothing  (“nothing”, 0)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0931" y="2531534"/>
            <a:ext cx="43444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#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define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then_maybe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maybe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maybe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"just"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ma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ma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just“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?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ma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: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"nothing"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3676" y="2412998"/>
            <a:ext cx="58855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" panose="020B0604020202020204" pitchFamily="34" charset="0"/>
              </a:rPr>
              <a:t>failingComputations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//propagates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failure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status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failingOp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"nothing"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increment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"just"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testFailingComputations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invalid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maybe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4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then_maybe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failingOp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then_maybe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increment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valid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maybe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4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then_maybe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increment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then_maybe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increment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"Invalid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operation: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“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invalid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&lt;&lt;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invalid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Valid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operation: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valid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&lt;&lt;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valid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02" y="4738166"/>
            <a:ext cx="4230172" cy="16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86" y="1456338"/>
            <a:ext cx="9971314" cy="4411062"/>
          </a:xfrm>
        </p:spPr>
        <p:txBody>
          <a:bodyPr/>
          <a:lstStyle/>
          <a:p>
            <a:r>
              <a:rPr lang="en-US" dirty="0" smtClean="0"/>
              <a:t>Either type can be simulated as follows:</a:t>
            </a:r>
          </a:p>
          <a:p>
            <a:pPr lvl="1"/>
            <a:r>
              <a:rPr lang="en-US" sz="1600" dirty="0" smtClean="0"/>
              <a:t>Left a </a:t>
            </a:r>
            <a:r>
              <a:rPr lang="en-US" sz="1600" dirty="0" smtClean="0">
                <a:sym typeface="Wingdings" panose="05000000000000000000" pitchFamily="2" charset="2"/>
              </a:rPr>
              <a:t> (“left”, (a,””))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Right err  (“right”, (0, err))</a:t>
            </a:r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76944"/>
            <a:ext cx="4328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140" y="4954936"/>
            <a:ext cx="72458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#define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then_either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either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endParaRPr lang="en-US" altLang="en-US" sz="1200" dirty="0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" panose="020B0604020202020204" pitchFamily="34" charset="0"/>
              </a:rPr>
              <a:t>either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"left"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left“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?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ea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: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"right"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)))(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ea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))));};</a:t>
            </a:r>
          </a:p>
          <a:p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18613" y="1616641"/>
            <a:ext cx="507703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" panose="020B0604020202020204" pitchFamily="34" charset="0"/>
              </a:rPr>
              <a:t>errorComputations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//propagates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error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failingOp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"right"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"Error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calling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8000"/>
                </a:solidFill>
                <a:latin typeface="Arial Unicode MS" panose="020B0604020202020204" pitchFamily="34" charset="-128"/>
              </a:rPr>
              <a:t>failingOp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()"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increment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"left"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testErrorComputations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invalid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either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4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then_either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failingOp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then_either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increment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valid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either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4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then_either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increment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then_either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increment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"Invalid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operation: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invalid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“</a:t>
            </a:r>
          </a:p>
          <a:p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                   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invalid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&lt;&lt;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invalid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"Valid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operation: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valid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“</a:t>
            </a:r>
          </a:p>
          <a:p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                   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valid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&lt;&lt;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valid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30" y="2743907"/>
            <a:ext cx="5077146" cy="14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7067"/>
            <a:ext cx="9601200" cy="4360333"/>
          </a:xfrm>
        </p:spPr>
        <p:txBody>
          <a:bodyPr/>
          <a:lstStyle/>
          <a:p>
            <a:r>
              <a:rPr lang="en-US" dirty="0" smtClean="0"/>
              <a:t>Logging mechanism can be simulated:</a:t>
            </a:r>
          </a:p>
          <a:p>
            <a:pPr lvl="1"/>
            <a:r>
              <a:rPr lang="en-US" sz="1600" dirty="0" smtClean="0"/>
              <a:t>Writer </a:t>
            </a:r>
            <a:r>
              <a:rPr lang="en-US" sz="1600" dirty="0" smtClean="0">
                <a:sym typeface="Wingdings" panose="05000000000000000000" pitchFamily="2" charset="2"/>
              </a:rPr>
              <a:t></a:t>
            </a:r>
            <a:r>
              <a:rPr lang="en-US" sz="1600" dirty="0" smtClean="0"/>
              <a:t> (a, log)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05226" y="2368488"/>
            <a:ext cx="48365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#define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then_writer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writer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endParaRPr lang="en-US" altLang="en-US" sz="1200" dirty="0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writer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r>
              <a:rPr lang="en-US" altLang="en-US" sz="1200" dirty="0" smtClean="0"/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wa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newWriter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wa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newWriter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wa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>
              <a:solidFill>
                <a:srgbClr val="C0C0C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                   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"\n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>
              <a:solidFill>
                <a:srgbClr val="C0C0C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                   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newWriter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75432" y="2368488"/>
            <a:ext cx="53992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" panose="020B0604020202020204" pitchFamily="34" charset="0"/>
              </a:rPr>
              <a:t>writerMonad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add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x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"1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add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called"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substract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"2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8000"/>
                </a:solidFill>
                <a:latin typeface="Arial Unicode MS" panose="020B0604020202020204" pitchFamily="34" charset="-128"/>
              </a:rPr>
              <a:t>substract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called"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finishComputation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"3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Computation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finished"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testLoggingComputations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logComp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writer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10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then_writer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add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3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then_writer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substract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then_writer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finishComputation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"Writer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monad: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logComp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"Writer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monad: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log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logComp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1" y="4353986"/>
            <a:ext cx="3781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8533"/>
            <a:ext cx="9601200" cy="4478867"/>
          </a:xfrm>
        </p:spPr>
        <p:txBody>
          <a:bodyPr/>
          <a:lstStyle/>
          <a:p>
            <a:r>
              <a:rPr lang="en-US" dirty="0" smtClean="0"/>
              <a:t>We can simulate a Reader monad as a function:</a:t>
            </a:r>
          </a:p>
          <a:p>
            <a:pPr lvl="1"/>
            <a:r>
              <a:rPr lang="en-US" sz="1600" dirty="0" smtClean="0"/>
              <a:t>Reader</a:t>
            </a:r>
            <a:r>
              <a:rPr lang="en-US" sz="1600" dirty="0" smtClean="0">
                <a:sym typeface="Wingdings" panose="05000000000000000000" pitchFamily="2" charset="2"/>
              </a:rPr>
              <a:t> </a:t>
            </a:r>
            <a:r>
              <a:rPr lang="en-US" sz="1600" dirty="0" smtClean="0"/>
              <a:t>f : </a:t>
            </a:r>
            <a:r>
              <a:rPr lang="en-US" sz="1600" dirty="0" err="1" smtClean="0"/>
              <a:t>env</a:t>
            </a:r>
            <a:r>
              <a:rPr lang="en-US" sz="1600" dirty="0" smtClean="0"/>
              <a:t> -&gt; a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20799" y="2568594"/>
            <a:ext cx="40575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#define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then_reader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endParaRPr lang="en-US" altLang="en-US" sz="1200" dirty="0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runReader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init_env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init_env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/*</a:t>
            </a:r>
            <a:r>
              <a:rPr lang="en-US" altLang="en-US" sz="1200" dirty="0" err="1">
                <a:solidFill>
                  <a:srgbClr val="008000"/>
                </a:solidFill>
                <a:latin typeface="Arial Unicode MS" panose="020B0604020202020204" pitchFamily="34" charset="-128"/>
              </a:rPr>
              <a:t>env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*/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ask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asks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ask</a:t>
            </a:r>
            <a:endParaRPr lang="en-US" altLang="en-US" sz="1200" dirty="0" smtClean="0">
              <a:solidFill>
                <a:srgbClr val="C0C0C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               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11707" y="1726064"/>
            <a:ext cx="61302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" panose="020B0604020202020204" pitchFamily="34" charset="0"/>
              </a:rPr>
              <a:t>readerMonad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latin typeface="Arial" panose="020B0604020202020204" pitchFamily="34" charset="0"/>
              </a:rPr>
              <a:t>    </a:t>
            </a:r>
            <a:r>
              <a:rPr lang="en-US" altLang="en-US" sz="1200" dirty="0" smtClean="0">
                <a:solidFill>
                  <a:srgbClr val="008000"/>
                </a:solidFill>
                <a:latin typeface="Arial" panose="020B0604020202020204" pitchFamily="34" charset="0"/>
              </a:rPr>
              <a:t>//example 1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greet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ask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then_reader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who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"Hello,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who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);};</a:t>
            </a:r>
          </a:p>
          <a:p>
            <a:r>
              <a:rPr lang="en-US" altLang="en-US" sz="1200" dirty="0" smtClean="0"/>
              <a:t> </a:t>
            </a:r>
          </a:p>
          <a:p>
            <a:r>
              <a:rPr lang="en-US" altLang="en-US" sz="1200" dirty="0" smtClean="0">
                <a:solidFill>
                  <a:srgbClr val="008000"/>
                </a:solidFill>
                <a:latin typeface="Arial" panose="020B0604020202020204" pitchFamily="34" charset="0"/>
              </a:rPr>
              <a:t>    //example 2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err="1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typedef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enum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CFG_0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CFG_1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CFG_2</a:t>
            </a:r>
            <a:r>
              <a:rPr lang="en-US" altLang="en-US" sz="1200" dirty="0" smtClean="0"/>
              <a:t>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ConfigTable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logWhichCfg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ask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then_reader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cfg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                    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"Used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8000"/>
                </a:solidFill>
                <a:latin typeface="Arial Unicode MS" panose="020B0604020202020204" pitchFamily="34" charset="-128"/>
              </a:rPr>
              <a:t>config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&lt;&lt;(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cfg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>
              <a:solidFill>
                <a:srgbClr val="C0C0C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                                                     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cfg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doSomethingForCFG_1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endParaRPr lang="en-US" altLang="en-US" sz="1200" dirty="0"/>
          </a:p>
          <a:p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 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asks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cfg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cfg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CFG_1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;})</a:t>
            </a:r>
            <a:endParaRPr lang="en-US" altLang="en-US" sz="1200" dirty="0"/>
          </a:p>
          <a:p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then_reader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isCFG_1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isCFG_1</a:t>
            </a:r>
            <a:endParaRPr lang="en-US" altLang="en-US" sz="1200" dirty="0" smtClean="0">
              <a:solidFill>
                <a:srgbClr val="C0C0C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                                                   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?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"Setup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ok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!"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>
              <a:solidFill>
                <a:srgbClr val="C0C0C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                                                   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"Error: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CFG_1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not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used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!!!"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);};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computation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logWhichCfg</a:t>
            </a:r>
            <a:endParaRPr lang="en-US" altLang="en-US" sz="1200" dirty="0"/>
          </a:p>
          <a:p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then_reader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doSomethingForCFG_1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09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0867"/>
            <a:ext cx="9601200" cy="4436533"/>
          </a:xfrm>
        </p:spPr>
        <p:txBody>
          <a:bodyPr/>
          <a:lstStyle/>
          <a:p>
            <a:r>
              <a:rPr lang="en-US" dirty="0" smtClean="0"/>
              <a:t>Testing the Reader monad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3267" y="1746803"/>
            <a:ext cx="66062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testReaderMonad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helloMonads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greet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"monads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!!"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helloMeetup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greet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"C++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meetup!!"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monad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greet: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&lt;&lt;(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helloMonads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monad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greet: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&lt;&lt;(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helloMeetup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errorComp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computation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CFG_2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monad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computation: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&lt;&lt;(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errorComp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endParaRPr lang="en-US" altLang="en-US" sz="1200" dirty="0">
              <a:solidFill>
                <a:srgbClr val="80800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successComp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runReader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computation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CFG_1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reader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monad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computation: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&lt;&lt;(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successComp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4396253"/>
            <a:ext cx="6041495" cy="22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5467"/>
            <a:ext cx="9601200" cy="4461933"/>
          </a:xfrm>
        </p:spPr>
        <p:txBody>
          <a:bodyPr/>
          <a:lstStyle/>
          <a:p>
            <a:r>
              <a:rPr lang="en-US" dirty="0" smtClean="0"/>
              <a:t>Lists can be simulated with tuples too:</a:t>
            </a:r>
          </a:p>
          <a:p>
            <a:pPr lvl="1"/>
            <a:r>
              <a:rPr lang="en-US" sz="1600" dirty="0" smtClean="0"/>
              <a:t>List a </a:t>
            </a:r>
            <a:r>
              <a:rPr lang="en-US" sz="1600" dirty="0" smtClean="0">
                <a:sym typeface="Wingdings" panose="05000000000000000000" pitchFamily="2" charset="2"/>
              </a:rPr>
              <a:t> (a, (a, (a, (…, (</a:t>
            </a:r>
            <a:r>
              <a:rPr lang="en-US" sz="1600" dirty="0" err="1" smtClean="0">
                <a:sym typeface="Wingdings" panose="05000000000000000000" pitchFamily="2" charset="2"/>
              </a:rPr>
              <a:t>nullptr</a:t>
            </a:r>
            <a:r>
              <a:rPr lang="en-US" sz="1600" dirty="0" smtClean="0">
                <a:sym typeface="Wingdings" panose="05000000000000000000" pitchFamily="2" charset="2"/>
              </a:rPr>
              <a:t>)))))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83" y="2248747"/>
            <a:ext cx="45865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none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make_list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nullptr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Type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...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Rest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make_list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make_list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Rest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...&gt;());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head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tail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endParaRPr lang="en-US" altLang="en-US" sz="1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cons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xs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xs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496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0067"/>
            <a:ext cx="9601200" cy="4487333"/>
          </a:xfrm>
        </p:spPr>
        <p:txBody>
          <a:bodyPr/>
          <a:lstStyle/>
          <a:p>
            <a:r>
              <a:rPr lang="en-US" dirty="0" smtClean="0"/>
              <a:t>What else can we define for a list?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833154"/>
            <a:ext cx="3698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map(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f(</a:t>
            </a:r>
            <a:r>
              <a:rPr lang="en-US" altLang="en-US" sz="1200" dirty="0">
                <a:latin typeface="Arial Unicode MS" panose="020B0604020202020204" pitchFamily="34" charset="-128"/>
              </a:rPr>
              <a:t>head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(result)(map(</a:t>
            </a:r>
            <a:r>
              <a:rPr lang="en-US" altLang="en-US" sz="1200" dirty="0">
                <a:latin typeface="Arial Unicode MS" panose="020B0604020202020204" pitchFamily="34" charset="-128"/>
              </a:rPr>
              <a:t>tail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endParaRPr lang="en-US" altLang="en-US" sz="1200" dirty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template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map(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nullptr_t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nullptr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21369" y="1833154"/>
            <a:ext cx="52148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" panose="020B0604020202020204" pitchFamily="34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foldLeft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foldLeft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tail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f,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f(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head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)));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endParaRPr lang="en-US" altLang="en-US" sz="1200" dirty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template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foldLeft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nullptr_t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foldRight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f(</a:t>
            </a:r>
            <a:r>
              <a:rPr lang="en-US" altLang="en-US" sz="1200" dirty="0">
                <a:latin typeface="Arial Unicode MS" panose="020B0604020202020204" pitchFamily="34" charset="-128"/>
              </a:rPr>
              <a:t>head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foldRight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tail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f,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endParaRPr lang="en-US" altLang="en-US" sz="1200" dirty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template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foldRight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nullptr_t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19199" y="4008015"/>
            <a:ext cx="4006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append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lst_a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lst_b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){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foldRight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lst_a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elem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acc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                   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elem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cons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acc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},</a:t>
            </a:r>
            <a:endParaRPr lang="en-US" altLang="en-US" sz="1200" dirty="0" smtClean="0">
              <a:solidFill>
                <a:srgbClr val="C0C0C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                          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lst_b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concat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foldLeft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append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nullptr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64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46200"/>
            <a:ext cx="9601200" cy="4521200"/>
          </a:xfrm>
        </p:spPr>
        <p:txBody>
          <a:bodyPr/>
          <a:lstStyle/>
          <a:p>
            <a:r>
              <a:rPr lang="en-US" dirty="0" smtClean="0"/>
              <a:t>Now we have everything we need to define the List monad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3002" y="1783079"/>
            <a:ext cx="44133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#define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then_list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list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endParaRPr lang="en-US" altLang="en-US" sz="1200" dirty="0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show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lst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){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_show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map(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elem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elem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;});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};</a:t>
            </a:r>
            <a:endParaRPr lang="en-US" altLang="en-US" sz="1200" dirty="0"/>
          </a:p>
          <a:p>
            <a:r>
              <a:rPr lang="en-US" altLang="en-US" sz="1200" dirty="0" smtClean="0">
                <a:latin typeface="Arial Unicode MS" panose="020B0604020202020204" pitchFamily="34" charset="-128"/>
              </a:rPr>
              <a:t>    _</a:t>
            </a:r>
            <a:r>
              <a:rPr lang="en-US" altLang="en-US" sz="1200" dirty="0">
                <a:latin typeface="Arial Unicode MS" panose="020B0604020202020204" pitchFamily="34" charset="-128"/>
              </a:rPr>
              <a:t>show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"nil"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mreturn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concat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(map(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55837" y="1757678"/>
            <a:ext cx="647004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" panose="020B0604020202020204" pitchFamily="34" charset="0"/>
              </a:rPr>
              <a:t>listMonad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every2Elements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lst_a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lst_b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lst_a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then_list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lst_b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lst_b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then_list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));};};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everySquare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lst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then_list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lst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then_list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testListMonad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cout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"List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monad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every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elements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from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list \n"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res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every2Elements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make_list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3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&gt;(),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make_list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4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5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6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&gt;());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::map(</a:t>
            </a:r>
            <a:r>
              <a:rPr lang="en-US" altLang="en-US" sz="1200" dirty="0">
                <a:latin typeface="Arial Unicode MS" panose="020B0604020202020204" pitchFamily="34" charset="-128"/>
              </a:rPr>
              <a:t>res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elem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                 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"("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elem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elem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)&lt;&lt;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")"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“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\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n"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>
              <a:solidFill>
                <a:srgbClr val="C0C0C0"/>
              </a:solidFill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                       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"List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monad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every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square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number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below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10: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list10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make_list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3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4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5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6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7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8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9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10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&gt;();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everysq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everySquare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list10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::map(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everysq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                                        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""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;});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4331224"/>
            <a:ext cx="4044421" cy="242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63133"/>
            <a:ext cx="9601200" cy="4504267"/>
          </a:xfrm>
        </p:spPr>
        <p:txBody>
          <a:bodyPr/>
          <a:lstStyle/>
          <a:p>
            <a:r>
              <a:rPr lang="en-US" dirty="0" smtClean="0"/>
              <a:t>State monad can be simulated as follows:</a:t>
            </a:r>
          </a:p>
          <a:p>
            <a:pPr lvl="1"/>
            <a:r>
              <a:rPr lang="en-US" sz="1600" dirty="0" smtClean="0"/>
              <a:t>State </a:t>
            </a:r>
            <a:r>
              <a:rPr lang="en-US" sz="1600" dirty="0" smtClean="0">
                <a:sym typeface="Wingdings" panose="05000000000000000000" pitchFamily="2" charset="2"/>
              </a:rPr>
              <a:t> f : s -&gt; (a, s)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10993" y="2012601"/>
            <a:ext cx="431239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#define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endParaRPr lang="en-US" altLang="en-US" sz="1200" dirty="0" smtClean="0">
              <a:solidFill>
                <a:srgbClr val="808000"/>
              </a:solidFill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" panose="020B0604020202020204" pitchFamily="34" charset="0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runState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init_state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init_state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temp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new_state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temp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new_state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temp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get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put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evalState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execState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tuple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18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37733"/>
            <a:ext cx="9601200" cy="4529667"/>
          </a:xfrm>
        </p:spPr>
        <p:txBody>
          <a:bodyPr/>
          <a:lstStyle/>
          <a:p>
            <a:r>
              <a:rPr lang="en-US" dirty="0" smtClean="0"/>
              <a:t>Let’s test the state monad: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9537" y="1820137"/>
            <a:ext cx="46971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Accumulate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add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get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sum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substract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get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half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get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/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2.0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accOperations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</a:rPr>
              <a:t>      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add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3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add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4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substract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half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;};};};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testAccumulate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evalState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accOperations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execState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accOperations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"Accumulate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state: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"Accumulate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result: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40" y="1820137"/>
            <a:ext cx="3895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 mathematics that study categories</a:t>
            </a:r>
          </a:p>
          <a:p>
            <a:pPr lvl="1"/>
            <a:r>
              <a:rPr lang="en-US" dirty="0" smtClean="0"/>
              <a:t>Practical applications in programming language theory (ex: monads)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0789"/>
            <a:ext cx="9601200" cy="4456611"/>
          </a:xfrm>
        </p:spPr>
        <p:txBody>
          <a:bodyPr/>
          <a:lstStyle/>
          <a:p>
            <a:r>
              <a:rPr lang="en-US" dirty="0" smtClean="0"/>
              <a:t>Let’s see if we can model a stack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808972"/>
            <a:ext cx="73372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Stack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pop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get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pop_result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head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tail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pop_result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pop_result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);};};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push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get</a:t>
            </a:r>
            <a:r>
              <a:rPr lang="en-US" altLang="en-US" sz="1200" dirty="0"/>
              <a:t>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put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cons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top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get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top_result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head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put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top_result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top_result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stackManip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push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push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push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3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push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4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push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5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pop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pop</a:t>
            </a:r>
            <a:r>
              <a:rPr lang="en-US" altLang="en-US" sz="1200" dirty="0"/>
              <a:t> </a:t>
            </a:r>
            <a:r>
              <a:rPr lang="en-US" altLang="en-US" sz="12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top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;};};};};};};};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addFirst2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pop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pop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x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push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                              </a:t>
            </a:r>
            <a:r>
              <a:rPr lang="en-US" altLang="en-US" sz="1200" dirty="0" err="1" smtClean="0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sum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);};};};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manipAndThenAddFirst2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/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stackManip</a:t>
            </a:r>
            <a:r>
              <a:rPr lang="en-US" altLang="en-US" sz="1200" dirty="0"/>
              <a:t> </a:t>
            </a:r>
            <a:r>
              <a:rPr lang="en-US" altLang="en-US" sz="12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then_state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addFirst2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;};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60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/>
          <a:lstStyle/>
          <a:p>
            <a:r>
              <a:rPr lang="en-US" dirty="0" smtClean="0"/>
              <a:t>Test the stack </a:t>
            </a:r>
            <a:r>
              <a:rPr lang="en-US" dirty="0" err="1" smtClean="0"/>
              <a:t>api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57475" y="1852748"/>
            <a:ext cx="44326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testStack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make_list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&gt;();</a:t>
            </a:r>
          </a:p>
          <a:p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evalState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manipAndThenAddFirst2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execState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manipAndThenAddFirst2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lst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//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is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(&lt;result&gt;,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&lt;state</a:t>
            </a:r>
            <a:r>
              <a:rPr lang="en-US" altLang="en-US" sz="1200" dirty="0" smtClean="0">
                <a:solidFill>
                  <a:srgbClr val="008000"/>
                </a:solidFill>
                <a:latin typeface="Arial Unicode MS" panose="020B0604020202020204" pitchFamily="34" charset="-128"/>
              </a:rPr>
              <a:t>&gt;)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"Stack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state: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list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>
                <a:latin typeface="Arial Unicode MS" panose="020B0604020202020204" pitchFamily="34" charset="-128"/>
              </a:rPr>
              <a:t>show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state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</a:t>
            </a:r>
            <a:r>
              <a:rPr lang="en-US" altLang="en-US" sz="1200" dirty="0" err="1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"Stack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result: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17" y="4051300"/>
            <a:ext cx="4076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US" dirty="0" smtClean="0"/>
              <a:t>A continuation can be modeled as:</a:t>
            </a:r>
          </a:p>
          <a:p>
            <a:pPr lvl="1"/>
            <a:r>
              <a:rPr lang="en-US" sz="1600" dirty="0" err="1" smtClean="0"/>
              <a:t>Cont</a:t>
            </a:r>
            <a:r>
              <a:rPr lang="en-US" sz="1600" dirty="0" smtClean="0">
                <a:sym typeface="Wingdings" panose="05000000000000000000" pitchFamily="2" charset="2"/>
              </a:rPr>
              <a:t> f : (g : a -&gt; r) -&gt; 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19458" y="2171700"/>
            <a:ext cx="38459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800080"/>
                </a:solidFill>
                <a:latin typeface="Arial" panose="020B0604020202020204" pitchFamily="34" charset="0"/>
              </a:rPr>
              <a:t>continuationMonad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testContinuation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runCont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ca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ca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val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ca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ca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f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ca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([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f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7000"/>
            <a:ext cx="9601200" cy="4470400"/>
          </a:xfrm>
        </p:spPr>
        <p:txBody>
          <a:bodyPr/>
          <a:lstStyle/>
          <a:p>
            <a:r>
              <a:rPr lang="en-US" dirty="0" smtClean="0"/>
              <a:t>Test the </a:t>
            </a:r>
            <a:r>
              <a:rPr lang="en-US" dirty="0"/>
              <a:t>C</a:t>
            </a:r>
            <a:r>
              <a:rPr lang="en-US" dirty="0" smtClean="0"/>
              <a:t>ontinuation monad: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9917" y="2405504"/>
            <a:ext cx="9152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	 auto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computation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10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         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         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/</a:t>
            </a:r>
            <a:r>
              <a:rPr lang="en-US" altLang="en-US" sz="1200" dirty="0">
                <a:latin typeface="Arial Unicode MS" panose="020B0604020202020204" pitchFamily="34" charset="-128"/>
              </a:rPr>
              <a:t>b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);};};</a:t>
            </a:r>
            <a:r>
              <a:rPr lang="en-US" altLang="en-US" sz="1200" dirty="0"/>
              <a:t> </a:t>
            </a:r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latin typeface="Arial Unicode MS" panose="020B0604020202020204" pitchFamily="34" charset="-128"/>
              </a:rPr>
              <a:t>           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runCont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computation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res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continuation: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is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res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;});</a:t>
            </a:r>
            <a:r>
              <a:rPr lang="en-US" altLang="en-US" sz="1200" dirty="0"/>
              <a:t> </a:t>
            </a:r>
          </a:p>
          <a:p>
            <a:endParaRPr lang="en-US" altLang="en-US" sz="1200" dirty="0">
              <a:latin typeface="Arial Unicode MS" panose="020B0604020202020204" pitchFamily="34" charset="-128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	 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compExposeContinuation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/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10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                              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                              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/*do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extra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work*/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/</a:t>
            </a:r>
            <a:r>
              <a:rPr lang="en-US" altLang="en-US" sz="1200" dirty="0">
                <a:latin typeface="Arial Unicode MS" panose="020B0604020202020204" pitchFamily="34" charset="-128"/>
              </a:rPr>
              <a:t>b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);};};};</a:t>
            </a:r>
            <a:r>
              <a:rPr lang="en-US" altLang="en-US" sz="1200" dirty="0"/>
              <a:t> </a:t>
            </a:r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   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runCont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compExposeContinuation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res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continuation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expose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8000"/>
                </a:solidFill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is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res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;});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 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compIgnoreContinuation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exHandler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mreturn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10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mreturn</a:t>
            </a:r>
            <a:r>
              <a:rPr lang="en-US" altLang="en-US" sz="120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bind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[=]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b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exHandler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cont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a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/</a:t>
            </a:r>
            <a:r>
              <a:rPr lang="en-US" altLang="en-US" sz="1200" dirty="0">
                <a:latin typeface="Arial Unicode MS" panose="020B0604020202020204" pitchFamily="34" charset="-128"/>
              </a:rPr>
              <a:t>b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);};};};};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        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runCont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 smtClean="0">
                <a:latin typeface="Arial Unicode MS" panose="020B0604020202020204" pitchFamily="34" charset="-128"/>
              </a:rPr>
              <a:t>compIgnoreContinuation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continuation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Exception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division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by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0!!"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;}),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[]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res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cout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"Test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continuation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8000"/>
                </a:solidFill>
                <a:latin typeface="Arial Unicode MS" panose="020B0604020202020204" pitchFamily="34" charset="-128"/>
              </a:rPr>
              <a:t>compIgnoreContinuation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: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Result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is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latin typeface="Arial Unicode MS" panose="020B0604020202020204" pitchFamily="34" charset="-128"/>
              </a:rPr>
              <a:t>res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sz="1200" dirty="0" err="1">
                <a:latin typeface="Arial Unicode MS" panose="020B0604020202020204" pitchFamily="34" charset="-128"/>
              </a:rPr>
              <a:t>endl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;});</a:t>
            </a:r>
            <a:r>
              <a:rPr lang="en-US" altLang="en-US" sz="1200" dirty="0"/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 smtClean="0">
                <a:latin typeface="Arial Unicode MS" panose="020B0604020202020204" pitchFamily="34" charset="-128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548" y="1407411"/>
            <a:ext cx="4852988" cy="15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/>
          <a:lstStyle/>
          <a:p>
            <a:r>
              <a:rPr lang="en-US" dirty="0" smtClean="0"/>
              <a:t>IO monad</a:t>
            </a:r>
          </a:p>
          <a:p>
            <a:r>
              <a:rPr lang="en-US" dirty="0" smtClean="0"/>
              <a:t>Threading monad</a:t>
            </a:r>
          </a:p>
          <a:p>
            <a:r>
              <a:rPr lang="en-US" dirty="0" smtClean="0"/>
              <a:t>Macro monad</a:t>
            </a:r>
          </a:p>
          <a:p>
            <a:r>
              <a:rPr lang="en-US" dirty="0" smtClean="0"/>
              <a:t>Parser monad</a:t>
            </a:r>
          </a:p>
          <a:p>
            <a:r>
              <a:rPr lang="en-US" dirty="0" smtClean="0"/>
              <a:t>Every generic data type that implements </a:t>
            </a:r>
            <a:r>
              <a:rPr lang="en-US" b="1" dirty="0" smtClean="0"/>
              <a:t>return</a:t>
            </a:r>
            <a:r>
              <a:rPr lang="en-US" dirty="0" smtClean="0"/>
              <a:t> and </a:t>
            </a:r>
            <a:r>
              <a:rPr lang="en-US" b="1" i="1" dirty="0" smtClean="0"/>
              <a:t>&gt;&gt;=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All in the name of referential transparency</a:t>
            </a:r>
          </a:p>
          <a:p>
            <a:pPr lvl="2"/>
            <a:r>
              <a:rPr lang="en-US" i="1" dirty="0" smtClean="0"/>
              <a:t>E(a, s</a:t>
            </a:r>
            <a:r>
              <a:rPr lang="en-US" i="1" baseline="-25000" dirty="0" smtClean="0"/>
              <a:t>1</a:t>
            </a:r>
            <a:r>
              <a:rPr lang="en-US" i="1" dirty="0" smtClean="0"/>
              <a:t>) == E(a, s</a:t>
            </a:r>
            <a:r>
              <a:rPr lang="en-US" i="1" baseline="-25000" dirty="0" smtClean="0"/>
              <a:t>2</a:t>
            </a:r>
            <a:r>
              <a:rPr lang="en-US" i="1" dirty="0" smtClean="0"/>
              <a:t>) where s</a:t>
            </a:r>
            <a:r>
              <a:rPr lang="en-US" i="1" baseline="-25000" dirty="0" smtClean="0"/>
              <a:t>1</a:t>
            </a:r>
            <a:r>
              <a:rPr lang="en-US" i="1" dirty="0"/>
              <a:t> </a:t>
            </a:r>
            <a:r>
              <a:rPr lang="en-US" i="1" dirty="0" smtClean="0"/>
              <a:t>, s</a:t>
            </a:r>
            <a:r>
              <a:rPr lang="en-US" i="1" baseline="-25000" dirty="0"/>
              <a:t>2</a:t>
            </a:r>
            <a:r>
              <a:rPr lang="en-US" i="1" dirty="0" smtClean="0"/>
              <a:t> are the states of the system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533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category is an algebraic structure who contains “objects” that are linked by “arrows</a:t>
                </a:r>
                <a:r>
                  <a:rPr lang="en-US" dirty="0" smtClean="0"/>
                  <a:t>” (morphisms) </a:t>
                </a:r>
                <a:r>
                  <a:rPr lang="en-US" dirty="0"/>
                  <a:t>following two basic properties: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Associative</m:t>
                    </m:r>
                    <m:r>
                      <m:rPr>
                        <m:nor/>
                      </m:rPr>
                      <a:rPr lang="en-US" i="0"/>
                      <m:t> </m:t>
                    </m:r>
                    <m:r>
                      <m:rPr>
                        <m:nor/>
                      </m:rPr>
                      <a:rPr lang="en-US" i="0"/>
                      <m:t>composition</m:t>
                    </m:r>
                    <m:r>
                      <m:rPr>
                        <m:nor/>
                      </m:rPr>
                      <a:rPr lang="en-US" i="0"/>
                      <m:t> </m:t>
                    </m:r>
                    <m:r>
                      <m:rPr>
                        <m:nor/>
                      </m:rPr>
                      <a:rPr lang="en-US" i="0"/>
                      <m:t>of</m:t>
                    </m:r>
                    <m:r>
                      <m:rPr>
                        <m:nor/>
                      </m:rPr>
                      <a:rPr lang="en-US" i="0"/>
                      <m:t> </m:t>
                    </m:r>
                    <m:r>
                      <m:rPr>
                        <m:nor/>
                      </m:rPr>
                      <a:rPr lang="en-US" i="0"/>
                      <m:t>the</m:t>
                    </m:r>
                    <m:r>
                      <m:rPr>
                        <m:nor/>
                      </m:rPr>
                      <a:rPr lang="en-US" i="0"/>
                      <m:t> “</m:t>
                    </m:r>
                    <m:r>
                      <m:rPr>
                        <m:nor/>
                      </m:rPr>
                      <a:rPr lang="en-US" i="0"/>
                      <m:t>arrows</m:t>
                    </m:r>
                    <m:r>
                      <m:rPr>
                        <m:nor/>
                      </m:rPr>
                      <a:rPr lang="en-US" i="0"/>
                      <m:t>”</m:t>
                    </m:r>
                  </m:oMath>
                </a14:m>
                <a:endParaRPr lang="en-US" i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Existence</m:t>
                    </m:r>
                    <m:r>
                      <m:rPr>
                        <m:nor/>
                      </m:rPr>
                      <a:rPr lang="en-US" i="0"/>
                      <m:t> </m:t>
                    </m:r>
                    <m:r>
                      <m:rPr>
                        <m:nor/>
                      </m:rPr>
                      <a:rPr lang="en-US" i="0"/>
                      <m:t>of</m:t>
                    </m:r>
                    <m:r>
                      <m:rPr>
                        <m:nor/>
                      </m:rPr>
                      <a:rPr lang="en-US" i="0"/>
                      <m:t> </m:t>
                    </m:r>
                    <m:r>
                      <m:rPr>
                        <m:nor/>
                      </m:rPr>
                      <a:rPr lang="en-US" i="0"/>
                      <m:t>the</m:t>
                    </m:r>
                    <m:r>
                      <m:rPr>
                        <m:nor/>
                      </m:rPr>
                      <a:rPr lang="en-US" i="0"/>
                      <m:t> </m:t>
                    </m:r>
                    <m:r>
                      <m:rPr>
                        <m:nor/>
                      </m:rPr>
                      <a:rPr lang="en-US" i="0"/>
                      <m:t>identity</m:t>
                    </m:r>
                    <m:r>
                      <m:rPr>
                        <m:nor/>
                      </m:rPr>
                      <a:rPr lang="en-US" i="0"/>
                      <m:t>  “</m:t>
                    </m:r>
                    <m:r>
                      <m:rPr>
                        <m:nor/>
                      </m:rPr>
                      <a:rPr lang="en-US" i="0"/>
                      <m:t>arrow</m:t>
                    </m:r>
                    <m:r>
                      <m:rPr>
                        <m:nor/>
                      </m:rPr>
                      <a:rPr lang="en-US" i="0"/>
                      <m:t>”</m:t>
                    </m:r>
                  </m:oMath>
                </a14:m>
                <a:endParaRPr lang="en-US" dirty="0" smtClean="0"/>
              </a:p>
              <a:p>
                <a:pPr marL="530352" lvl="1" indent="0">
                  <a:buNone/>
                </a:pPr>
                <a:endParaRPr lang="en-US" dirty="0" smtClean="0"/>
              </a:p>
              <a:p>
                <a:pPr marL="530352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60802" y="3958164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53466" y="4097865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4" y="408939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6131" y="489373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8" idx="2"/>
            <a:endCxn id="13" idx="3"/>
          </p:cNvCxnSpPr>
          <p:nvPr/>
        </p:nvCxnSpPr>
        <p:spPr>
          <a:xfrm flipH="1">
            <a:off x="4131731" y="4467197"/>
            <a:ext cx="499535" cy="6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8" idx="1"/>
          </p:cNvCxnSpPr>
          <p:nvPr/>
        </p:nvCxnSpPr>
        <p:spPr>
          <a:xfrm>
            <a:off x="3556004" y="4274064"/>
            <a:ext cx="897462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3" y="4669367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97203" y="4593167"/>
            <a:ext cx="7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º f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3" idx="1"/>
          </p:cNvCxnSpPr>
          <p:nvPr/>
        </p:nvCxnSpPr>
        <p:spPr>
          <a:xfrm>
            <a:off x="3378204" y="4458730"/>
            <a:ext cx="397927" cy="6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1"/>
            <a:endCxn id="12" idx="0"/>
          </p:cNvCxnSpPr>
          <p:nvPr/>
        </p:nvCxnSpPr>
        <p:spPr>
          <a:xfrm rot="10800000" flipH="1">
            <a:off x="3200404" y="4089398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8" idx="3"/>
            <a:endCxn id="8" idx="0"/>
          </p:cNvCxnSpPr>
          <p:nvPr/>
        </p:nvCxnSpPr>
        <p:spPr>
          <a:xfrm flipH="1" flipV="1">
            <a:off x="4631266" y="4097865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3" idx="3"/>
            <a:endCxn id="13" idx="2"/>
          </p:cNvCxnSpPr>
          <p:nvPr/>
        </p:nvCxnSpPr>
        <p:spPr>
          <a:xfrm flipH="1">
            <a:off x="3953931" y="5078398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90807" y="3805762"/>
                <a:ext cx="56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7" y="3805762"/>
                <a:ext cx="56726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0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12268" y="3780362"/>
                <a:ext cx="474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8" y="3780362"/>
                <a:ext cx="47413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2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013202" y="5456765"/>
                <a:ext cx="440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02" y="5456765"/>
                <a:ext cx="44026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095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3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20" grpId="0"/>
      <p:bldP spid="21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55533"/>
          </a:xfrm>
        </p:spPr>
        <p:txBody>
          <a:bodyPr/>
          <a:lstStyle/>
          <a:p>
            <a:r>
              <a:rPr lang="en-US" dirty="0" smtClean="0"/>
              <a:t>A mapping between two categories such that: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3468" y="3585631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76132" y="372533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23070" y="3716865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98797" y="4521199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41" name="Straight Arrow Connector 40"/>
          <p:cNvCxnSpPr>
            <a:stCxn id="38" idx="2"/>
            <a:endCxn id="40" idx="3"/>
          </p:cNvCxnSpPr>
          <p:nvPr/>
        </p:nvCxnSpPr>
        <p:spPr>
          <a:xfrm flipH="1">
            <a:off x="3454397" y="4094664"/>
            <a:ext cx="499535" cy="6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8" idx="1"/>
          </p:cNvCxnSpPr>
          <p:nvPr/>
        </p:nvCxnSpPr>
        <p:spPr>
          <a:xfrm>
            <a:off x="2878670" y="3901531"/>
            <a:ext cx="897462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42269" y="4296834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19869" y="4220634"/>
            <a:ext cx="7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º f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9" idx="2"/>
            <a:endCxn id="40" idx="1"/>
          </p:cNvCxnSpPr>
          <p:nvPr/>
        </p:nvCxnSpPr>
        <p:spPr>
          <a:xfrm>
            <a:off x="2700870" y="4086197"/>
            <a:ext cx="397927" cy="6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1"/>
            <a:endCxn id="39" idx="0"/>
          </p:cNvCxnSpPr>
          <p:nvPr/>
        </p:nvCxnSpPr>
        <p:spPr>
          <a:xfrm rot="10800000" flipH="1">
            <a:off x="2523070" y="3716865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8" idx="3"/>
            <a:endCxn id="38" idx="0"/>
          </p:cNvCxnSpPr>
          <p:nvPr/>
        </p:nvCxnSpPr>
        <p:spPr>
          <a:xfrm flipH="1" flipV="1">
            <a:off x="3953932" y="3725332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0" idx="3"/>
            <a:endCxn id="40" idx="2"/>
          </p:cNvCxnSpPr>
          <p:nvPr/>
        </p:nvCxnSpPr>
        <p:spPr>
          <a:xfrm flipH="1">
            <a:off x="3276597" y="4705865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13473" y="3433229"/>
                <a:ext cx="56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73" y="3433229"/>
                <a:ext cx="5672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7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34934" y="3407829"/>
                <a:ext cx="474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34" y="3407829"/>
                <a:ext cx="47413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2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335868" y="5084232"/>
                <a:ext cx="440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868" y="5084232"/>
                <a:ext cx="44026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8500548" y="3585630"/>
            <a:ext cx="50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F(f)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093211" y="3725331"/>
            <a:ext cx="63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F(B)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840149" y="3716864"/>
            <a:ext cx="62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F(A)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415877" y="4521198"/>
            <a:ext cx="6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F(C)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5" idx="2"/>
            <a:endCxn id="97" idx="3"/>
          </p:cNvCxnSpPr>
          <p:nvPr/>
        </p:nvCxnSpPr>
        <p:spPr>
          <a:xfrm flipH="1">
            <a:off x="9059349" y="4094663"/>
            <a:ext cx="351359" cy="6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6" idx="3"/>
            <a:endCxn id="95" idx="1"/>
          </p:cNvCxnSpPr>
          <p:nvPr/>
        </p:nvCxnSpPr>
        <p:spPr>
          <a:xfrm>
            <a:off x="8466680" y="3901530"/>
            <a:ext cx="626531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321817" y="4296833"/>
            <a:ext cx="5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F(g)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383883" y="4246034"/>
            <a:ext cx="19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F(g º f) = F(g) </a:t>
            </a:r>
            <a:r>
              <a:rPr lang="en-US" dirty="0"/>
              <a:t>º</a:t>
            </a:r>
            <a:r>
              <a:rPr lang="en-US" dirty="0" smtClean="0"/>
              <a:t> F(f)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96" idx="2"/>
            <a:endCxn id="97" idx="1"/>
          </p:cNvCxnSpPr>
          <p:nvPr/>
        </p:nvCxnSpPr>
        <p:spPr>
          <a:xfrm>
            <a:off x="8153415" y="4086196"/>
            <a:ext cx="262462" cy="6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96" idx="1"/>
            <a:endCxn id="96" idx="0"/>
          </p:cNvCxnSpPr>
          <p:nvPr/>
        </p:nvCxnSpPr>
        <p:spPr>
          <a:xfrm rot="10800000" flipH="1">
            <a:off x="7840149" y="3716864"/>
            <a:ext cx="313266" cy="184666"/>
          </a:xfrm>
          <a:prstGeom prst="curvedConnector4">
            <a:avLst>
              <a:gd name="adj1" fmla="val -72973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95" idx="3"/>
            <a:endCxn id="95" idx="0"/>
          </p:cNvCxnSpPr>
          <p:nvPr/>
        </p:nvCxnSpPr>
        <p:spPr>
          <a:xfrm flipH="1" flipV="1">
            <a:off x="9410708" y="3725331"/>
            <a:ext cx="317496" cy="184666"/>
          </a:xfrm>
          <a:prstGeom prst="curvedConnector4">
            <a:avLst>
              <a:gd name="adj1" fmla="val -7200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97" idx="3"/>
            <a:endCxn id="97" idx="2"/>
          </p:cNvCxnSpPr>
          <p:nvPr/>
        </p:nvCxnSpPr>
        <p:spPr>
          <a:xfrm flipH="1">
            <a:off x="8737613" y="4705864"/>
            <a:ext cx="321736" cy="184666"/>
          </a:xfrm>
          <a:prstGeom prst="curvedConnector4">
            <a:avLst>
              <a:gd name="adj1" fmla="val -71052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069686" y="3111493"/>
                <a:ext cx="139699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F(1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) = 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16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baseline="-16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86" y="3111493"/>
                <a:ext cx="1396994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3930" t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660481" y="3145360"/>
                <a:ext cx="15748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F(1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= 1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16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16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481" y="3145360"/>
                <a:ext cx="157480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3488" t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652947" y="5084231"/>
                <a:ext cx="13885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F(1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= 1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16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16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947" y="5084231"/>
                <a:ext cx="1388523" cy="1015663"/>
              </a:xfrm>
              <a:prstGeom prst="rect">
                <a:avLst/>
              </a:prstGeom>
              <a:blipFill rotWithShape="0">
                <a:blip r:embed="rId7"/>
                <a:stretch>
                  <a:fillRect l="-3509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5139266" y="4021662"/>
            <a:ext cx="1041400" cy="369332"/>
          </a:xfrm>
          <a:prstGeom prst="rightArrow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477931" y="364913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0" name="Oval 129"/>
          <p:cNvSpPr/>
          <p:nvPr/>
        </p:nvSpPr>
        <p:spPr>
          <a:xfrm>
            <a:off x="1473200" y="2719400"/>
            <a:ext cx="3602590" cy="3317333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223001" y="2380730"/>
            <a:ext cx="5452528" cy="34697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3039533" y="2942159"/>
                <a:ext cx="474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3" y="2942159"/>
                <a:ext cx="47413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1688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8644484" y="2620425"/>
                <a:ext cx="1185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= F(C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4" y="2620425"/>
                <a:ext cx="118531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10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1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3" grpId="0"/>
      <p:bldP spid="44" grpId="0"/>
      <p:bldP spid="49" grpId="0"/>
      <p:bldP spid="50" grpId="0"/>
      <p:bldP spid="51" grpId="0"/>
      <p:bldP spid="94" grpId="0"/>
      <p:bldP spid="95" grpId="0"/>
      <p:bldP spid="96" grpId="0"/>
      <p:bldP spid="97" grpId="0"/>
      <p:bldP spid="100" grpId="0"/>
      <p:bldP spid="101" grpId="0"/>
      <p:bldP spid="106" grpId="0"/>
      <p:bldP spid="107" grpId="0"/>
      <p:bldP spid="108" grpId="0"/>
      <p:bldP spid="127" grpId="0" animBg="1"/>
      <p:bldP spid="128" grpId="0"/>
      <p:bldP spid="130" grpId="0" animBg="1"/>
      <p:bldP spid="131" grpId="0" animBg="1"/>
      <p:bldP spid="133" grpId="0"/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way of transforming one </a:t>
            </a:r>
            <a:r>
              <a:rPr lang="en-US" dirty="0" err="1" smtClean="0"/>
              <a:t>functor</a:t>
            </a:r>
            <a:r>
              <a:rPr lang="en-US" dirty="0" smtClean="0"/>
              <a:t> into another: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48467" y="3420533"/>
            <a:ext cx="1642533" cy="16679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31012" y="3395132"/>
            <a:ext cx="1642533" cy="16679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605866" y="3556000"/>
            <a:ext cx="1617134" cy="3302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614331" y="4351869"/>
            <a:ext cx="1617134" cy="3302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64663" y="3208865"/>
            <a:ext cx="5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594" y="4758265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76333" y="3886200"/>
            <a:ext cx="0" cy="4656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49601" y="3958160"/>
                <a:ext cx="474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1" y="3958160"/>
                <a:ext cx="474133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1688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32150" y="3958158"/>
                <a:ext cx="45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150" y="3958158"/>
                <a:ext cx="45718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317063" y="3869268"/>
            <a:ext cx="5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9400"/>
            <a:ext cx="9601200" cy="4953000"/>
          </a:xfrm>
        </p:spPr>
        <p:txBody>
          <a:bodyPr/>
          <a:lstStyle/>
          <a:p>
            <a:r>
              <a:rPr lang="en-US" dirty="0" smtClean="0"/>
              <a:t>Monad is basically an </a:t>
            </a:r>
            <a:r>
              <a:rPr lang="en-US" dirty="0" err="1" smtClean="0"/>
              <a:t>endofunctor</a:t>
            </a:r>
            <a:r>
              <a:rPr lang="en-US" dirty="0" smtClean="0"/>
              <a:t> (a </a:t>
            </a:r>
            <a:r>
              <a:rPr lang="en-US" dirty="0" err="1" smtClean="0"/>
              <a:t>functor</a:t>
            </a:r>
            <a:r>
              <a:rPr lang="en-US" dirty="0" smtClean="0"/>
              <a:t> mapping a category to itself) together with two natural transformations</a:t>
            </a:r>
          </a:p>
          <a:p>
            <a:r>
              <a:rPr lang="en-US" dirty="0" smtClean="0"/>
              <a:t>Monad is a monoid (M, </a:t>
            </a:r>
            <a:r>
              <a:rPr lang="el-GR" i="1" dirty="0"/>
              <a:t>μ</a:t>
            </a:r>
            <a:r>
              <a:rPr lang="en-US" dirty="0" smtClean="0"/>
              <a:t>) where </a:t>
            </a:r>
            <a:r>
              <a:rPr lang="el-GR" i="1" dirty="0" smtClean="0"/>
              <a:t>η</a:t>
            </a:r>
            <a:r>
              <a:rPr lang="en-US" i="1" dirty="0" smtClean="0"/>
              <a:t> </a:t>
            </a:r>
            <a:r>
              <a:rPr lang="en-US" dirty="0" smtClean="0"/>
              <a:t>is the identity transformation and </a:t>
            </a:r>
            <a:r>
              <a:rPr lang="el-GR" i="1" dirty="0" smtClean="0"/>
              <a:t>μ</a:t>
            </a:r>
            <a:r>
              <a:rPr lang="en-US" i="1" dirty="0" smtClean="0"/>
              <a:t> </a:t>
            </a:r>
            <a:r>
              <a:rPr lang="en-US" dirty="0" smtClean="0"/>
              <a:t>is the binary operation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0669" y="3721098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3" y="3860799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0271" y="385233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5998" y="465666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8" name="Straight Arrow Connector 7"/>
          <p:cNvCxnSpPr>
            <a:stCxn id="5" idx="2"/>
            <a:endCxn id="7" idx="3"/>
          </p:cNvCxnSpPr>
          <p:nvPr/>
        </p:nvCxnSpPr>
        <p:spPr>
          <a:xfrm flipH="1">
            <a:off x="3911598" y="4230131"/>
            <a:ext cx="499535" cy="6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3335871" y="4036998"/>
            <a:ext cx="897462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9470" y="4432301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7070" y="4356101"/>
            <a:ext cx="7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º 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2"/>
            <a:endCxn id="7" idx="1"/>
          </p:cNvCxnSpPr>
          <p:nvPr/>
        </p:nvCxnSpPr>
        <p:spPr>
          <a:xfrm>
            <a:off x="3158071" y="4221664"/>
            <a:ext cx="397927" cy="6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1"/>
            <a:endCxn id="6" idx="0"/>
          </p:cNvCxnSpPr>
          <p:nvPr/>
        </p:nvCxnSpPr>
        <p:spPr>
          <a:xfrm rot="10800000" flipH="1">
            <a:off x="2980271" y="3852332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  <a:endCxn id="5" idx="0"/>
          </p:cNvCxnSpPr>
          <p:nvPr/>
        </p:nvCxnSpPr>
        <p:spPr>
          <a:xfrm flipH="1" flipV="1">
            <a:off x="4411133" y="3860799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7" idx="2"/>
          </p:cNvCxnSpPr>
          <p:nvPr/>
        </p:nvCxnSpPr>
        <p:spPr>
          <a:xfrm flipH="1">
            <a:off x="3733798" y="4841332"/>
            <a:ext cx="177800" cy="184666"/>
          </a:xfrm>
          <a:prstGeom prst="curvedConnector4">
            <a:avLst>
              <a:gd name="adj1" fmla="val -12857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0674" y="3568696"/>
                <a:ext cx="56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74" y="3568696"/>
                <a:ext cx="5672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7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2135" y="3543296"/>
                <a:ext cx="474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35" y="3543296"/>
                <a:ext cx="47413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2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93069" y="5219699"/>
                <a:ext cx="440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69" y="5219699"/>
                <a:ext cx="44026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1930401" y="2939534"/>
            <a:ext cx="3602590" cy="3317333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96734" y="3077626"/>
                <a:ext cx="474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734" y="3077626"/>
                <a:ext cx="47413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1688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rved Left Arrow 21"/>
          <p:cNvSpPr/>
          <p:nvPr/>
        </p:nvSpPr>
        <p:spPr>
          <a:xfrm>
            <a:off x="5659991" y="3639295"/>
            <a:ext cx="825474" cy="1178240"/>
          </a:xfrm>
          <a:prstGeom prst="curvedLeftArrow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4737" y="3970864"/>
            <a:ext cx="208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(m, </a:t>
            </a:r>
            <a:r>
              <a:rPr lang="el-GR" i="1" dirty="0" smtClean="0"/>
              <a:t>η</a:t>
            </a:r>
            <a:r>
              <a:rPr lang="en-US" dirty="0"/>
              <a:t>,</a:t>
            </a:r>
            <a:r>
              <a:rPr lang="en-US" i="1" dirty="0" smtClean="0"/>
              <a:t> </a:t>
            </a:r>
            <a:r>
              <a:rPr lang="el-GR" i="1" dirty="0" smtClean="0"/>
              <a:t>μ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1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6" grpId="0"/>
      <p:bldP spid="17" grpId="0"/>
      <p:bldP spid="18" grpId="0"/>
      <p:bldP spid="19" grpId="0" animBg="1"/>
      <p:bldP spid="20" grpId="0"/>
      <p:bldP spid="22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708400"/>
          </a:xfrm>
        </p:spPr>
        <p:txBody>
          <a:bodyPr/>
          <a:lstStyle/>
          <a:p>
            <a:r>
              <a:rPr lang="en-US" dirty="0" smtClean="0"/>
              <a:t>In functional programming a monad is a structure (design pattern) that defines </a:t>
            </a:r>
            <a:r>
              <a:rPr lang="en-US" dirty="0"/>
              <a:t>how functions, actions, inputs, and outputs are used together to build a computer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Monads can be visualized as a value with an associated context (“box”)</a:t>
            </a:r>
          </a:p>
          <a:p>
            <a:pPr lvl="1"/>
            <a:r>
              <a:rPr lang="en-US" dirty="0" smtClean="0"/>
              <a:t>This means we need:</a:t>
            </a:r>
          </a:p>
          <a:p>
            <a:pPr lvl="2"/>
            <a:r>
              <a:rPr lang="en-US" dirty="0" smtClean="0"/>
              <a:t>A way to put a value in a box: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 way to bind (chain) multiple boxes (bind </a:t>
            </a:r>
            <a:r>
              <a:rPr lang="en-US" dirty="0" smtClean="0">
                <a:sym typeface="Wingdings" panose="05000000000000000000" pitchFamily="2" charset="2"/>
              </a:rPr>
              <a:t> take the value from the box, apply f then put the result back in the box</a:t>
            </a:r>
            <a:r>
              <a:rPr lang="en-US" dirty="0" smtClean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1941" y="4402667"/>
            <a:ext cx="121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a =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389" y="4385730"/>
            <a:ext cx="694267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29675" y="4394195"/>
            <a:ext cx="3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4122" y="5401730"/>
            <a:ext cx="694267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8" y="5410195"/>
            <a:ext cx="3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4546" y="5418667"/>
            <a:ext cx="126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&gt;&gt;= f : a -&gt;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93724" y="5401730"/>
            <a:ext cx="694267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80010" y="5410195"/>
            <a:ext cx="3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88016" y="5410202"/>
            <a:ext cx="33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01257" y="5393262"/>
            <a:ext cx="694267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87543" y="5401727"/>
            <a:ext cx="3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1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 animBg="1"/>
      <p:bldP spid="12" grpId="0"/>
      <p:bldP spid="13" grpId="0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this associated context in which we can abstract:</a:t>
            </a:r>
          </a:p>
          <a:p>
            <a:pPr lvl="1"/>
            <a:r>
              <a:rPr lang="en-US" dirty="0" smtClean="0"/>
              <a:t>Propagation of failure status (Maybe monad)</a:t>
            </a:r>
          </a:p>
          <a:p>
            <a:pPr lvl="1"/>
            <a:r>
              <a:rPr lang="en-US" dirty="0" smtClean="0"/>
              <a:t>Propagation of error (Either monad)</a:t>
            </a:r>
          </a:p>
          <a:p>
            <a:pPr lvl="1"/>
            <a:r>
              <a:rPr lang="en-US" dirty="0" smtClean="0"/>
              <a:t>Logging mechanism (Writer monad)</a:t>
            </a:r>
          </a:p>
          <a:p>
            <a:pPr lvl="1"/>
            <a:r>
              <a:rPr lang="en-US" dirty="0" smtClean="0"/>
              <a:t>Simulate global state/configuration (Reader monad)</a:t>
            </a:r>
          </a:p>
          <a:p>
            <a:pPr lvl="1"/>
            <a:r>
              <a:rPr lang="en-US" dirty="0" smtClean="0"/>
              <a:t>Non-deterministic computations (List monad)</a:t>
            </a:r>
          </a:p>
          <a:p>
            <a:pPr lvl="1"/>
            <a:r>
              <a:rPr lang="en-US" dirty="0" smtClean="0"/>
              <a:t>Simulate state mutations (State monad)</a:t>
            </a:r>
          </a:p>
          <a:p>
            <a:pPr lvl="1"/>
            <a:r>
              <a:rPr lang="en-US" dirty="0" smtClean="0"/>
              <a:t>Continuation passing computations (Continuation monad)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need some little helpers: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5801" y="2997199"/>
            <a:ext cx="30903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namespace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" panose="020B0604020202020204" pitchFamily="34" charset="0"/>
              </a:rPr>
              <a:t>tuple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pair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_1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_1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_2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	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>
                <a:latin typeface="Arial Unicode MS" panose="020B0604020202020204" pitchFamily="34" charset="-128"/>
              </a:rPr>
              <a:t>_1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latin typeface="Arial Unicode MS" panose="020B0604020202020204" pitchFamily="34" charset="-128"/>
              </a:rPr>
              <a:t>_2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accessor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accessor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latin typeface="Arial Unicode MS" panose="020B0604020202020204" pitchFamily="34" charset="-128"/>
              </a:rPr>
              <a:t>_1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sz="1200" dirty="0">
                <a:latin typeface="Arial Unicode MS" panose="020B0604020202020204" pitchFamily="34" charset="-128"/>
              </a:rPr>
              <a:t>_2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first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p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([]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_1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	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_1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latin typeface="Arial Unicode MS" panose="020B0604020202020204" pitchFamily="34" charset="-128"/>
              </a:rPr>
              <a:t>_1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 smtClean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 smtClean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});</a:t>
            </a:r>
            <a:r>
              <a:rPr lang="en-US" altLang="en-US" sz="1200" dirty="0" smtClean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second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_2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latin typeface="Arial Unicode MS" panose="020B0604020202020204" pitchFamily="34" charset="-128"/>
              </a:rPr>
              <a:t>_2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});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55744" y="2980262"/>
            <a:ext cx="51900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808000"/>
                </a:solidFill>
                <a:latin typeface="Arial" panose="020B0604020202020204" pitchFamily="34" charset="0"/>
              </a:rPr>
              <a:t>template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200" dirty="0" err="1">
                <a:solidFill>
                  <a:srgbClr val="808000"/>
                </a:solidFill>
                <a:latin typeface="Arial" panose="020B0604020202020204" pitchFamily="34" charset="0"/>
              </a:rPr>
              <a:t>typename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" panose="020B0604020202020204" pitchFamily="34" charset="0"/>
              </a:rPr>
              <a:t>typename</a:t>
            </a:r>
            <a:r>
              <a:rPr lang="en-US" altLang="en-US" sz="12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" panose="020B0604020202020204" pitchFamily="34" charset="0"/>
              </a:rPr>
              <a:t>op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struct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</a:t>
            </a:r>
            <a:r>
              <a:rPr lang="en-US" altLang="en-US" sz="1200" dirty="0" err="1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const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&amp;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 smtClean="0">
                <a:solidFill>
                  <a:srgbClr val="800000"/>
                </a:solidFill>
                <a:latin typeface="Arial Unicode MS" panose="020B0604020202020204" pitchFamily="34" charset="-128"/>
              </a:rPr>
              <a:t>left_operand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</a:t>
            </a:r>
            <a:r>
              <a:rPr lang="en-US" altLang="en-US" sz="1200" dirty="0" err="1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const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op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&amp;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00"/>
                </a:solidFill>
                <a:latin typeface="Arial Unicode MS" panose="020B0604020202020204" pitchFamily="34" charset="-128"/>
              </a:rPr>
              <a:t>operation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   Left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const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&amp;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left_operand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/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const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op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&amp;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operation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: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left_operand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left_operand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00"/>
                </a:solidFill>
                <a:latin typeface="Arial Unicode MS" panose="020B0604020202020204" pitchFamily="34" charset="-128"/>
              </a:rPr>
              <a:t>operation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(operation)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{}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1200" dirty="0" smtClean="0"/>
              <a:t> </a:t>
            </a:r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template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typename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typename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op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operator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const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&amp;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left_operand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op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&amp;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operation)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op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left_operand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operation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r>
              <a:rPr lang="en-US" altLang="en-US" sz="1200" dirty="0" smtClean="0"/>
              <a:t> </a:t>
            </a:r>
          </a:p>
          <a:p>
            <a:r>
              <a:rPr lang="en-US" altLang="en-US" sz="1200" dirty="0">
                <a:latin typeface="Arial Unicode MS" panose="020B0604020202020204" pitchFamily="34" charset="-128"/>
              </a:rPr>
              <a:t/>
            </a:r>
            <a:br>
              <a:rPr lang="en-US" altLang="en-US" sz="1200" dirty="0">
                <a:latin typeface="Arial Unicode MS" panose="020B0604020202020204" pitchFamily="34" charset="-128"/>
              </a:rPr>
            </a:br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template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typename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typename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op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typename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0080"/>
                </a:solidFill>
                <a:latin typeface="Arial Unicode MS" panose="020B0604020202020204" pitchFamily="34" charset="-128"/>
              </a:rPr>
              <a:t>right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operator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left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op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leftStruct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/>
              <a:t> </a:t>
            </a:r>
            <a:r>
              <a:rPr lang="en-US" altLang="en-US" sz="1200" dirty="0" err="1">
                <a:solidFill>
                  <a:srgbClr val="808000"/>
                </a:solidFill>
                <a:latin typeface="Arial Unicode MS" panose="020B0604020202020204" pitchFamily="34" charset="-128"/>
              </a:rPr>
              <a:t>const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800080"/>
                </a:solidFill>
                <a:latin typeface="Arial Unicode MS" panose="020B0604020202020204" pitchFamily="34" charset="-128"/>
              </a:rPr>
              <a:t>right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&amp;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right_operand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200" dirty="0"/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return</a:t>
            </a:r>
            <a:r>
              <a:rPr lang="en-US" altLang="en-US" sz="12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leftStruct.</a:t>
            </a:r>
            <a:r>
              <a:rPr lang="en-US" altLang="en-US" sz="1200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operation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leftStruct.</a:t>
            </a:r>
            <a:r>
              <a:rPr lang="en-US" altLang="en-US" sz="1200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left_operand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sz="12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right_operand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200" dirty="0" smtClean="0"/>
          </a:p>
          <a:p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74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466</TotalTime>
  <Words>1192</Words>
  <Application>Microsoft Office PowerPoint</Application>
  <PresentationFormat>Widescreen</PresentationFormat>
  <Paragraphs>452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Cambria Math</vt:lpstr>
      <vt:lpstr>Franklin Gothic Book</vt:lpstr>
      <vt:lpstr>Wingdings</vt:lpstr>
      <vt:lpstr>Crop</vt:lpstr>
      <vt:lpstr>Monadic computations in c++14</vt:lpstr>
      <vt:lpstr>Category theory</vt:lpstr>
      <vt:lpstr>Category</vt:lpstr>
      <vt:lpstr>Functor</vt:lpstr>
      <vt:lpstr>Natural transformation</vt:lpstr>
      <vt:lpstr>Monad</vt:lpstr>
      <vt:lpstr>Monad</vt:lpstr>
      <vt:lpstr>Monad</vt:lpstr>
      <vt:lpstr>Monad</vt:lpstr>
      <vt:lpstr>Maybe</vt:lpstr>
      <vt:lpstr>Either</vt:lpstr>
      <vt:lpstr>Writer</vt:lpstr>
      <vt:lpstr>Reader</vt:lpstr>
      <vt:lpstr>Reader</vt:lpstr>
      <vt:lpstr>List</vt:lpstr>
      <vt:lpstr>List</vt:lpstr>
      <vt:lpstr>List</vt:lpstr>
      <vt:lpstr>State</vt:lpstr>
      <vt:lpstr>State</vt:lpstr>
      <vt:lpstr>State</vt:lpstr>
      <vt:lpstr>State</vt:lpstr>
      <vt:lpstr>Continuation</vt:lpstr>
      <vt:lpstr>Continuation</vt:lpstr>
      <vt:lpstr>Other monads</vt:lpstr>
      <vt:lpstr>Q&amp;A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Monadic computations in c++14</dc:title>
  <dc:creator>Radu Postelnicu</dc:creator>
  <cp:lastModifiedBy>Radu Postelnicu</cp:lastModifiedBy>
  <cp:revision>163</cp:revision>
  <dcterms:created xsi:type="dcterms:W3CDTF">2017-05-25T07:00:14Z</dcterms:created>
  <dcterms:modified xsi:type="dcterms:W3CDTF">2017-05-26T07:08:38Z</dcterms:modified>
</cp:coreProperties>
</file>