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High </a:t>
            </a:r>
            <a:r>
              <a:rPr lang="en-US" sz="4800" smtClean="0"/>
              <a:t>order functions </a:t>
            </a:r>
            <a:r>
              <a:rPr lang="en-US" sz="4800" dirty="0" smtClean="0"/>
              <a:t>computations in </a:t>
            </a:r>
            <a:r>
              <a:rPr lang="en-US" sz="4800" dirty="0" err="1" smtClean="0"/>
              <a:t>c++</a:t>
            </a:r>
            <a:r>
              <a:rPr lang="en-US" sz="4800" dirty="0" smtClean="0"/>
              <a:t> 14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Radu Postelnicu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19666"/>
            <a:ext cx="9601200" cy="1485900"/>
          </a:xfrm>
        </p:spPr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conditional expressions can be modeled using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1044" y="2768579"/>
            <a:ext cx="2599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truef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y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1320" y="2717785"/>
            <a:ext cx="3378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falsef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y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y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7977" y="4250249"/>
            <a:ext cx="3539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ifte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boolean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 err="1">
                <a:latin typeface="Arial Unicode MS" panose="020B0604020202020204" pitchFamily="34" charset="-128"/>
              </a:rPr>
              <a:t>boolean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t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 err="1">
                <a:latin typeface="Arial Unicode MS" panose="020B0604020202020204" pitchFamily="34" charset="-128"/>
              </a:rPr>
              <a:t>boolean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boolean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2856" y="4284111"/>
            <a:ext cx="3539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isZero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([]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u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falsef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})(</a:t>
            </a:r>
            <a:r>
              <a:rPr lang="en-US" altLang="en-US" dirty="0" err="1">
                <a:latin typeface="Arial Unicode MS" panose="020B0604020202020204" pitchFamily="34" charset="-128"/>
              </a:rPr>
              <a:t>truef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do any computation we need a way to visualize the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977" y="2887112"/>
            <a:ext cx="3539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6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toNumRepr</a:t>
            </a:r>
            <a:r>
              <a:rPr lang="en-US" altLang="en-US" sz="16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16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sz="16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sz="16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fn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1600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sz="1600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6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6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fn</a:t>
            </a: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([]</a:t>
            </a:r>
            <a:r>
              <a:rPr lang="en-US" altLang="en-US" sz="16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600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sz="16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>
                <a:latin typeface="Arial Unicode MS" panose="020B0604020202020204" pitchFamily="34" charset="-128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sz="1600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en-US" sz="1600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sz="1600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>
                <a:latin typeface="Arial Unicode MS" panose="020B0604020202020204" pitchFamily="34" charset="-128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</a:t>
            </a:r>
            <a:r>
              <a:rPr lang="en-US" altLang="en-US" sz="1600" dirty="0">
                <a:solidFill>
                  <a:srgbClr val="00008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})(</a:t>
            </a:r>
            <a:r>
              <a:rPr lang="en-US" altLang="en-US" sz="1600" dirty="0">
                <a:solidFill>
                  <a:srgbClr val="000080"/>
                </a:solidFill>
                <a:latin typeface="Arial Unicode MS" panose="020B0604020202020204" pitchFamily="34" charset="-128"/>
              </a:rPr>
              <a:t>0</a:t>
            </a: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sz="16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do a random computation?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about a factorial? Actually we can’t do it because </a:t>
            </a:r>
            <a:r>
              <a:rPr lang="en-US" dirty="0" err="1" smtClean="0"/>
              <a:t>c++</a:t>
            </a:r>
            <a:r>
              <a:rPr lang="en-US" dirty="0" smtClean="0"/>
              <a:t> still has only strict evaluation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781" y="2626830"/>
            <a:ext cx="595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random_computation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ifte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isZero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(</a:t>
            </a:r>
            <a:r>
              <a:rPr lang="en-US" altLang="en-US" dirty="0">
                <a:latin typeface="Arial Unicode MS" panose="020B0604020202020204" pitchFamily="34" charset="-128"/>
              </a:rPr>
              <a:t>add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increment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))(</a:t>
            </a:r>
            <a:r>
              <a:rPr lang="en-US" altLang="en-US" dirty="0">
                <a:latin typeface="Arial Unicode MS" panose="020B0604020202020204" pitchFamily="34" charset="-128"/>
              </a:rPr>
              <a:t>three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 (</a:t>
            </a:r>
            <a:r>
              <a:rPr lang="en-US" altLang="en-US" dirty="0" err="1">
                <a:latin typeface="Arial Unicode MS" panose="020B0604020202020204" pitchFamily="34" charset="-128"/>
              </a:rPr>
              <a:t>mul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decrement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))(</a:t>
            </a:r>
            <a:r>
              <a:rPr lang="en-US" altLang="en-US" dirty="0">
                <a:latin typeface="Arial Unicode MS" panose="020B0604020202020204" pitchFamily="34" charset="-128"/>
              </a:rPr>
              <a:t>three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7737" y="2668599"/>
            <a:ext cx="4713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toNumRepr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/>
              <a:t>random_computation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zero</a:t>
            </a:r>
            <a:r>
              <a:rPr lang="en-US" dirty="0">
                <a:solidFill>
                  <a:srgbClr val="000000"/>
                </a:solidFill>
              </a:rPr>
              <a:t>))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4</a:t>
            </a:r>
          </a:p>
          <a:p>
            <a:r>
              <a:rPr lang="en-US" dirty="0" err="1" smtClean="0"/>
              <a:t>toNumRepr</a:t>
            </a:r>
            <a:r>
              <a:rPr lang="en-US" dirty="0" smtClean="0"/>
              <a:t>(</a:t>
            </a:r>
            <a:r>
              <a:rPr lang="en-US" dirty="0" err="1" smtClean="0"/>
              <a:t>random_computation</a:t>
            </a:r>
            <a:r>
              <a:rPr lang="en-US" dirty="0" smtClean="0"/>
              <a:t>(two))  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en-US" dirty="0" smtClean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8045" y="4768902"/>
            <a:ext cx="595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fact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fn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ifte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isZero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(</a:t>
            </a:r>
            <a:r>
              <a:rPr lang="en-US" altLang="en-US" dirty="0">
                <a:latin typeface="Arial Unicode MS" panose="020B0604020202020204" pitchFamily="34" charset="-128"/>
              </a:rPr>
              <a:t>one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  (</a:t>
            </a:r>
            <a:r>
              <a:rPr lang="en-US" altLang="en-US" dirty="0" err="1">
                <a:latin typeface="Arial Unicode MS" panose="020B0604020202020204" pitchFamily="34" charset="-128"/>
              </a:rPr>
              <a:t>mul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dirty="0">
                <a:latin typeface="Arial Unicode MS" panose="020B0604020202020204" pitchFamily="34" charset="-128"/>
              </a:rPr>
              <a:t>fact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decrement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))));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Maybe we can find another way by composing the right functions</a:t>
                </a:r>
              </a:p>
              <a:p>
                <a:pPr lvl="1"/>
                <a:r>
                  <a:rPr lang="en-US" dirty="0"/>
                  <a:t>We noticed that </a:t>
                </a:r>
                <a:r>
                  <a:rPr lang="en-US" b="1" i="0" dirty="0"/>
                  <a:t>add</a:t>
                </a:r>
                <a:r>
                  <a:rPr lang="en-US" dirty="0"/>
                  <a:t> or </a:t>
                </a:r>
                <a:r>
                  <a:rPr lang="en-US" b="1" i="0" dirty="0"/>
                  <a:t>sub</a:t>
                </a:r>
                <a:r>
                  <a:rPr lang="en-US" dirty="0"/>
                  <a:t> are implemented by composing a number of times the </a:t>
                </a:r>
                <a:r>
                  <a:rPr lang="en-US" b="1" i="0" dirty="0"/>
                  <a:t>increment</a:t>
                </a:r>
                <a:r>
                  <a:rPr lang="en-US" dirty="0"/>
                  <a:t> or </a:t>
                </a:r>
                <a:r>
                  <a:rPr lang="en-US" b="1" i="0" dirty="0"/>
                  <a:t>decrement</a:t>
                </a:r>
                <a:r>
                  <a:rPr lang="en-US" dirty="0"/>
                  <a:t> and then apply the resulting function on the other parameter</a:t>
                </a:r>
              </a:p>
              <a:p>
                <a:pPr lvl="2"/>
                <a:r>
                  <a:rPr lang="en-US" b="1" i="1" dirty="0" smtClean="0"/>
                  <a:t>fn2(increment)(fn1)</a:t>
                </a:r>
              </a:p>
              <a:p>
                <a:pPr lvl="2"/>
                <a:r>
                  <a:rPr lang="en-US" b="1" i="1" dirty="0"/>
                  <a:t>f</a:t>
                </a:r>
                <a:r>
                  <a:rPr lang="en-US" b="1" i="1" dirty="0" smtClean="0"/>
                  <a:t>n2(decrement)(fn1)</a:t>
                </a:r>
              </a:p>
              <a:p>
                <a:r>
                  <a:rPr lang="en-US" dirty="0" smtClean="0"/>
                  <a:t>So, our factorial should be similar:</a:t>
                </a:r>
              </a:p>
              <a:p>
                <a:pPr lvl="2"/>
                <a:r>
                  <a:rPr lang="en-US" b="1" i="1" dirty="0" err="1" smtClean="0"/>
                  <a:t>fn</a:t>
                </a:r>
                <a:r>
                  <a:rPr lang="en-US" b="1" i="1" dirty="0" smtClean="0"/>
                  <a:t>(</a:t>
                </a:r>
                <a:r>
                  <a:rPr lang="el-GR" b="1" i="1" dirty="0" smtClean="0"/>
                  <a:t>α</a:t>
                </a:r>
                <a:r>
                  <a:rPr lang="en-US" b="1" i="1" dirty="0" smtClean="0"/>
                  <a:t>)(</a:t>
                </a:r>
                <a:r>
                  <a:rPr lang="el-GR" b="1" i="1" dirty="0" smtClean="0"/>
                  <a:t>β</a:t>
                </a:r>
                <a:r>
                  <a:rPr lang="en-US" b="1" i="1" dirty="0" smtClean="0"/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i="1" dirty="0"/>
                          <m:t>(</m:t>
                        </m:r>
                        <m:r>
                          <m:rPr>
                            <m:nor/>
                          </m:rPr>
                          <a:rPr lang="el-GR" b="1" i="1" dirty="0"/>
                          <m:t>α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/>
                          <m:t>. </m:t>
                        </m:r>
                        <m:r>
                          <m:rPr>
                            <m:nor/>
                          </m:rPr>
                          <a:rPr lang="el-GR" b="1" i="1" dirty="0"/>
                          <m:t>α</m:t>
                        </m:r>
                        <m:r>
                          <m:rPr>
                            <m:nor/>
                          </m:rPr>
                          <a:rPr lang="en-US" b="1" i="1" dirty="0"/>
                          <m:t> . </m:t>
                        </m:r>
                        <m:r>
                          <m:rPr>
                            <m:nor/>
                          </m:rPr>
                          <a:rPr lang="en-US" b="1" i="1" dirty="0"/>
                          <m:t>… </m:t>
                        </m:r>
                        <m:r>
                          <m:rPr>
                            <m:nor/>
                          </m:rPr>
                          <a:rPr lang="en-US" b="1" i="1" dirty="0"/>
                          <m:t>. </m:t>
                        </m:r>
                        <m:r>
                          <m:rPr>
                            <m:nor/>
                          </m:rPr>
                          <a:rPr lang="el-GR" b="1" i="1" dirty="0"/>
                          <m:t>α</m:t>
                        </m:r>
                        <m:r>
                          <m:rPr>
                            <m:nor/>
                          </m:rPr>
                          <a:rPr lang="en-US" b="1" i="1" dirty="0"/>
                          <m:t>)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𝒕𝒊𝒎𝒆𝒔</m:t>
                        </m:r>
                      </m:sub>
                    </m:sSub>
                  </m:oMath>
                </a14:m>
                <a:r>
                  <a:rPr lang="en-US" b="1" i="1" dirty="0" smtClean="0"/>
                  <a:t>(</a:t>
                </a:r>
                <a:r>
                  <a:rPr lang="el-GR" b="1" i="1" dirty="0"/>
                  <a:t>β</a:t>
                </a:r>
                <a:r>
                  <a:rPr lang="en-US" b="1" i="1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361" r="-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2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other words </a:t>
            </a:r>
            <a:r>
              <a:rPr lang="el-GR" b="1" i="1" dirty="0" smtClean="0"/>
              <a:t>α</a:t>
            </a:r>
            <a:r>
              <a:rPr lang="en-US" dirty="0" smtClean="0"/>
              <a:t> should compose the multiplications with incremental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should have 2 input parameters and 2 output parameters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1 input tuple and 1 output tuple</a:t>
            </a:r>
          </a:p>
          <a:p>
            <a:pPr marL="987552" lvl="2" indent="0">
              <a:buNone/>
            </a:pPr>
            <a:endParaRPr lang="en-US" dirty="0" smtClean="0"/>
          </a:p>
          <a:p>
            <a:pPr marL="987552" lvl="2" indent="0">
              <a:buNone/>
            </a:pPr>
            <a:endParaRPr lang="en-US" dirty="0" smtClean="0"/>
          </a:p>
          <a:p>
            <a:pPr marL="987552" lvl="2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marL="987552" lvl="2" indent="0">
              <a:buNone/>
            </a:pPr>
            <a:endParaRPr lang="en-US" dirty="0" smtClean="0"/>
          </a:p>
          <a:p>
            <a:r>
              <a:rPr lang="en-US" dirty="0" smtClean="0"/>
              <a:t>This means </a:t>
            </a:r>
            <a:r>
              <a:rPr lang="el-GR" b="1" i="1" dirty="0" smtClean="0"/>
              <a:t>β</a:t>
            </a:r>
            <a:r>
              <a:rPr lang="en-US" dirty="0" smtClean="0"/>
              <a:t> will be </a:t>
            </a:r>
            <a:r>
              <a:rPr lang="en-US" b="1" i="1" dirty="0" smtClean="0"/>
              <a:t>pair(</a:t>
            </a:r>
            <a:r>
              <a:rPr lang="en-US" b="1" i="1" dirty="0" err="1" smtClean="0"/>
              <a:t>mul</a:t>
            </a:r>
            <a:r>
              <a:rPr lang="en-US" b="1" i="1" dirty="0" smtClean="0"/>
              <a:t>(one))(one)  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07043" y="3369715"/>
            <a:ext cx="2777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pair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 err="1">
                <a:latin typeface="Arial Unicode MS" panose="020B0604020202020204" pitchFamily="34" charset="-128"/>
              </a:rPr>
              <a:t>x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dirty="0" err="1">
                <a:latin typeface="Arial Unicode MS" panose="020B0604020202020204" pitchFamily="34" charset="-128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z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z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dirty="0">
                <a:latin typeface="Arial Unicode MS" panose="020B0604020202020204" pitchFamily="34" charset="-128"/>
              </a:rPr>
              <a:t>y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4318" y="3369714"/>
            <a:ext cx="2624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first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([]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y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};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});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3928" y="3378179"/>
            <a:ext cx="2810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second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([]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y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y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});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4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our factorial will look like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Where for example </a:t>
            </a:r>
            <a:r>
              <a:rPr lang="en-US" b="1" dirty="0" smtClean="0"/>
              <a:t>three(</a:t>
            </a:r>
            <a:r>
              <a:rPr lang="el-GR" b="1" dirty="0"/>
              <a:t>α</a:t>
            </a:r>
            <a:r>
              <a:rPr lang="en-US" b="1" dirty="0" smtClean="0"/>
              <a:t>)(</a:t>
            </a:r>
            <a:r>
              <a:rPr lang="el-GR" b="1" dirty="0"/>
              <a:t>β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smtClean="0"/>
              <a:t>pair((</a:t>
            </a:r>
            <a:r>
              <a:rPr lang="en-US" b="1" dirty="0" err="1" smtClean="0"/>
              <a:t>mul</a:t>
            </a:r>
            <a:r>
              <a:rPr lang="en-US" b="1" dirty="0" smtClean="0"/>
              <a:t>(</a:t>
            </a:r>
            <a:r>
              <a:rPr lang="en-US" b="1" dirty="0" err="1" smtClean="0"/>
              <a:t>mul</a:t>
            </a:r>
            <a:r>
              <a:rPr lang="en-US" b="1" dirty="0" smtClean="0"/>
              <a:t>(</a:t>
            </a:r>
            <a:r>
              <a:rPr lang="en-US" b="1" dirty="0" err="1" smtClean="0"/>
              <a:t>mul</a:t>
            </a:r>
            <a:r>
              <a:rPr lang="en-US" b="1" dirty="0" smtClean="0"/>
              <a:t>(one</a:t>
            </a:r>
            <a:r>
              <a:rPr lang="en-US" b="1" dirty="0"/>
              <a:t>)(two))(three</a:t>
            </a:r>
            <a:r>
              <a:rPr lang="en-US" b="1" dirty="0" smtClean="0"/>
              <a:t>))), three) </a:t>
            </a:r>
          </a:p>
          <a:p>
            <a:r>
              <a:rPr lang="en-US" dirty="0" smtClean="0"/>
              <a:t>Because the resulting composed function applied to the initial tuple returns a tuple we extract the first member (which is the multiplication composition) and apply it to </a:t>
            </a:r>
            <a:r>
              <a:rPr lang="en-US" b="1" i="1" dirty="0" smtClean="0"/>
              <a:t>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9511" y="2726246"/>
            <a:ext cx="7907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fact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first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smtClean="0">
                <a:latin typeface="Arial Unicode MS" panose="020B0604020202020204" pitchFamily="34" charset="-128"/>
              </a:rPr>
              <a:t>decrement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)([]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pair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mul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first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dirty="0">
                <a:latin typeface="Arial Unicode MS" panose="020B0604020202020204" pitchFamily="34" charset="-128"/>
              </a:rPr>
              <a:t>increment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second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p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)))))(</a:t>
            </a:r>
            <a:r>
              <a:rPr lang="en-US" altLang="en-US" dirty="0">
                <a:latin typeface="Arial Unicode MS" panose="020B0604020202020204" pitchFamily="34" charset="-128"/>
              </a:rPr>
              <a:t>increment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second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p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)));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})(</a:t>
            </a:r>
            <a:r>
              <a:rPr lang="en-US" altLang="en-US" dirty="0">
                <a:latin typeface="Arial Unicode MS" panose="020B0604020202020204" pitchFamily="34" charset="-128"/>
              </a:rPr>
              <a:t>pair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>
                <a:latin typeface="Arial Unicode MS" panose="020B0604020202020204" pitchFamily="34" charset="-128"/>
              </a:rPr>
              <a:t>mul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one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))(</a:t>
            </a:r>
            <a:r>
              <a:rPr lang="en-US" altLang="en-US" dirty="0">
                <a:latin typeface="Arial Unicode MS" panose="020B0604020202020204" pitchFamily="34" charset="-128"/>
              </a:rPr>
              <a:t>one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)))(</a:t>
            </a:r>
            <a:r>
              <a:rPr lang="en-US" altLang="en-US" dirty="0">
                <a:latin typeface="Arial Unicode MS" panose="020B0604020202020204" pitchFamily="34" charset="-128"/>
              </a:rPr>
              <a:t>one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put it to a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9510" y="3149579"/>
            <a:ext cx="7408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[f]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f(f(f(f(f(f(f(f(f(f(x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))))))))));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r>
              <a:rPr lang="en-US" altLang="en-US" dirty="0" smtClean="0"/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/>
            </a:r>
            <a:br>
              <a:rPr lang="en-US" altLang="en-US" dirty="0">
                <a:latin typeface="Arial Unicode MS" panose="020B0604020202020204" pitchFamily="34" charset="-128"/>
              </a:rPr>
            </a:br>
            <a:r>
              <a:rPr lang="en-US" altLang="en-US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dirty="0" err="1">
                <a:latin typeface="Arial Unicode MS" panose="020B0604020202020204" pitchFamily="34" charset="-128"/>
              </a:rPr>
              <a:t>cout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dirty="0">
                <a:solidFill>
                  <a:srgbClr val="008000"/>
                </a:solidFill>
                <a:latin typeface="Arial Unicode MS" panose="020B0604020202020204" pitchFamily="34" charset="-128"/>
              </a:rPr>
              <a:t>"Factorial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 Unicode MS" panose="020B0604020202020204" pitchFamily="34" charset="-128"/>
              </a:rPr>
              <a:t>result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 Unicode MS" panose="020B0604020202020204" pitchFamily="34" charset="-128"/>
              </a:rPr>
              <a:t>for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 Unicode MS" panose="020B0604020202020204" pitchFamily="34" charset="-128"/>
              </a:rPr>
              <a:t>10: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&lt;&lt;</a:t>
            </a:r>
            <a:r>
              <a:rPr lang="en-US" altLang="en-US" dirty="0" err="1">
                <a:latin typeface="Arial Unicode MS" panose="020B0604020202020204" pitchFamily="34" charset="-128"/>
              </a:rPr>
              <a:t>toNumRepr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fact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(ten))&lt;&lt;</a:t>
            </a:r>
            <a:r>
              <a:rPr lang="en-US" altLang="en-US" dirty="0" err="1">
                <a:solidFill>
                  <a:srgbClr val="800080"/>
                </a:solidFill>
                <a:latin typeface="Arial Unicode MS" panose="020B0604020202020204" pitchFamily="34" charset="-128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::</a:t>
            </a:r>
            <a:r>
              <a:rPr lang="en-US" altLang="en-US" dirty="0" err="1">
                <a:latin typeface="Arial Unicode MS" panose="020B0604020202020204" pitchFamily="34" charset="-128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22" y="2123552"/>
            <a:ext cx="5667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we can achieve complete computability using only functions.</a:t>
            </a:r>
          </a:p>
          <a:p>
            <a:r>
              <a:rPr lang="en-US" dirty="0" smtClean="0"/>
              <a:t>This is how functional programming started</a:t>
            </a:r>
          </a:p>
          <a:p>
            <a:r>
              <a:rPr lang="en-US" dirty="0" err="1" smtClean="0"/>
              <a:t>Untyped</a:t>
            </a:r>
            <a:r>
              <a:rPr lang="en-US" dirty="0" smtClean="0"/>
              <a:t>/typed </a:t>
            </a:r>
            <a:r>
              <a:rPr lang="en-US" dirty="0" err="1" smtClean="0"/>
              <a:t>lamda</a:t>
            </a:r>
            <a:r>
              <a:rPr lang="en-US" dirty="0" smtClean="0"/>
              <a:t> calculus + numeric, </a:t>
            </a:r>
            <a:r>
              <a:rPr lang="en-US" dirty="0" err="1" smtClean="0"/>
              <a:t>boolean</a:t>
            </a:r>
            <a:r>
              <a:rPr lang="en-US" dirty="0" smtClean="0"/>
              <a:t> native support = most of functional programming today</a:t>
            </a:r>
          </a:p>
        </p:txBody>
      </p:sp>
    </p:spTree>
    <p:extLst>
      <p:ext uri="{BB962C8B-B14F-4D97-AF65-F5344CB8AC3E}">
        <p14:creationId xmlns:p14="http://schemas.microsoft.com/office/powerpoint/2010/main" val="2055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What?</a:t>
            </a:r>
          </a:p>
          <a:p>
            <a:r>
              <a:rPr lang="en-US" sz="3200" dirty="0" smtClean="0"/>
              <a:t>Why?</a:t>
            </a:r>
          </a:p>
          <a:p>
            <a:r>
              <a:rPr lang="en-US" sz="3200" dirty="0" smtClean="0"/>
              <a:t>When?</a:t>
            </a:r>
          </a:p>
          <a:p>
            <a:r>
              <a:rPr lang="en-US" sz="3200" dirty="0" smtClean="0"/>
              <a:t>How?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04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paradigm based on lambda calculus (Alonzo Church – 1930s)</a:t>
            </a:r>
          </a:p>
          <a:p>
            <a:pPr lvl="1"/>
            <a:r>
              <a:rPr lang="en-US" dirty="0" smtClean="0"/>
              <a:t>Formal system in mathematical logic for expressing computations using algebra of functions	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Function definition (function currying, </a:t>
            </a: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composition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Function </a:t>
            </a:r>
            <a:r>
              <a:rPr lang="en-US" dirty="0" smtClean="0"/>
              <a:t>application (variable binding and substitution)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345267"/>
                <a:ext cx="9601200" cy="3581400"/>
              </a:xfrm>
            </p:spPr>
            <p:txBody>
              <a:bodyPr/>
              <a:lstStyle/>
              <a:p>
                <a:r>
                  <a:rPr lang="en-US" dirty="0" smtClean="0"/>
                  <a:t>Program </a:t>
                </a:r>
                <a:r>
                  <a:rPr lang="en-US" dirty="0" smtClean="0"/>
                  <a:t>in execution as </a:t>
                </a:r>
                <a:r>
                  <a:rPr lang="en-US" dirty="0" smtClean="0"/>
                  <a:t>a dynamical system with states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̇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Functional programming’s proposal:</a:t>
                </a:r>
              </a:p>
              <a:p>
                <a:pPr marL="530352" lvl="1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345267"/>
                <a:ext cx="9601200" cy="3581400"/>
              </a:xfrm>
              <a:blipFill rotWithShape="0">
                <a:blip r:embed="rId2"/>
                <a:stretch>
                  <a:fillRect l="-571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904995" y="4597399"/>
            <a:ext cx="1651904" cy="1126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Side effect unit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318000" y="4597399"/>
            <a:ext cx="4216400" cy="1126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39067" y="5155254"/>
            <a:ext cx="767155" cy="6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19500" y="4873825"/>
            <a:ext cx="77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7163" y="5161697"/>
            <a:ext cx="9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29667" y="4775207"/>
            <a:ext cx="970350" cy="760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Functional unit 1</a:t>
            </a:r>
            <a:endParaRPr lang="en-US" sz="1050" dirty="0"/>
          </a:p>
        </p:txBody>
      </p:sp>
      <p:sp>
        <p:nvSpPr>
          <p:cNvPr id="14" name="Rounded Rectangle 13"/>
          <p:cNvSpPr/>
          <p:nvPr/>
        </p:nvSpPr>
        <p:spPr>
          <a:xfrm>
            <a:off x="5744630" y="4783679"/>
            <a:ext cx="970350" cy="760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Functional unit 2</a:t>
            </a:r>
            <a:endParaRPr lang="en-US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7340605" y="4783674"/>
            <a:ext cx="970350" cy="7600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Functional unit n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6798738" y="4868338"/>
            <a:ext cx="53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88002" y="4214916"/>
            <a:ext cx="1591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Functional unit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72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1" grpId="0" animBg="1"/>
      <p:bldP spid="14" grpId="0" animBg="1"/>
      <p:bldP spid="15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3908397"/>
              </a:xfrm>
            </p:spPr>
            <p:txBody>
              <a:bodyPr/>
              <a:lstStyle/>
              <a:p>
                <a:r>
                  <a:rPr lang="en-US" i="1" dirty="0" smtClean="0"/>
                  <a:t>“All problems in computer science can be solved by another level of indirection” 	</a:t>
                </a:r>
                <a:r>
                  <a:rPr lang="en-US" b="1" i="1" dirty="0" smtClean="0"/>
                  <a:t>							</a:t>
                </a:r>
                <a:r>
                  <a:rPr lang="en-US" b="1" dirty="0" smtClean="0"/>
                  <a:t>David J. Wheeler</a:t>
                </a:r>
                <a:endParaRPr lang="en-US" dirty="0" smtClean="0"/>
              </a:p>
              <a:p>
                <a:r>
                  <a:rPr lang="en-US" dirty="0" smtClean="0"/>
                  <a:t>Scalability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compose abstract units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build and work with abstractions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change </a:t>
                </a:r>
                <a:r>
                  <a:rPr lang="en-US" dirty="0"/>
                  <a:t>representation</a:t>
                </a:r>
                <a:endParaRPr lang="en-US" dirty="0" smtClean="0"/>
              </a:p>
              <a:p>
                <a:pPr marL="530352" lvl="1" indent="0">
                  <a:buNone/>
                </a:pPr>
                <a:r>
                  <a:rPr lang="en-US" dirty="0" smtClean="0"/>
                  <a:t>				Ex: Surface of the yellow square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3908397"/>
              </a:xfrm>
              <a:blipFill rotWithShape="0">
                <a:blip r:embed="rId2"/>
                <a:stretch>
                  <a:fillRect l="-571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rot="18800997">
            <a:off x="2724156" y="4090977"/>
            <a:ext cx="1578284" cy="1506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2423760" y="4866333"/>
            <a:ext cx="1126067" cy="1069004"/>
          </a:xfrm>
          <a:prstGeom prst="triangle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3760" y="5731937"/>
            <a:ext cx="217842" cy="1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3535" y="5134974"/>
            <a:ext cx="2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8997" y="5867400"/>
            <a:ext cx="2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41602" y="4920542"/>
                <a:ext cx="1659467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2" y="4920542"/>
                <a:ext cx="1659467" cy="4019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095499" y="460861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8.00000000002…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52067" y="4707467"/>
                <a:ext cx="2167466" cy="490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4707467"/>
                <a:ext cx="2167466" cy="4901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6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basic form of computation is expressed in numbers</a:t>
            </a:r>
          </a:p>
          <a:p>
            <a:pPr lvl="1"/>
            <a:r>
              <a:rPr lang="en-US" dirty="0" smtClean="0"/>
              <a:t>A natural number </a:t>
            </a:r>
            <a:r>
              <a:rPr lang="en-US" b="1" i="0" dirty="0" smtClean="0"/>
              <a:t>N</a:t>
            </a:r>
            <a:r>
              <a:rPr lang="en-US" dirty="0" smtClean="0"/>
              <a:t> is expressed as </a:t>
            </a:r>
            <a:r>
              <a:rPr lang="en-US" b="1" i="0" dirty="0" smtClean="0"/>
              <a:t>N</a:t>
            </a:r>
            <a:r>
              <a:rPr lang="en-US" dirty="0" smtClean="0"/>
              <a:t> applications of </a:t>
            </a:r>
            <a:r>
              <a:rPr lang="en-US" b="1" i="0" dirty="0" smtClean="0"/>
              <a:t>(+1)</a:t>
            </a:r>
            <a:r>
              <a:rPr lang="en-US" dirty="0" smtClean="0"/>
              <a:t> over </a:t>
            </a:r>
            <a:r>
              <a:rPr lang="en-US" b="1" i="0" dirty="0" smtClean="0"/>
              <a:t>0</a:t>
            </a:r>
          </a:p>
          <a:p>
            <a:pPr lvl="1"/>
            <a:r>
              <a:rPr lang="en-US" dirty="0" smtClean="0"/>
              <a:t>If we note </a:t>
            </a:r>
            <a:r>
              <a:rPr lang="en-US" b="1" i="0" dirty="0" smtClean="0"/>
              <a:t>(+1)</a:t>
            </a:r>
            <a:r>
              <a:rPr lang="en-US" dirty="0" smtClean="0"/>
              <a:t> with </a:t>
            </a:r>
            <a:r>
              <a:rPr lang="en-US" b="1" i="0" dirty="0" smtClean="0"/>
              <a:t>f</a:t>
            </a:r>
            <a:r>
              <a:rPr lang="en-US" dirty="0" smtClean="0"/>
              <a:t> and </a:t>
            </a:r>
            <a:r>
              <a:rPr lang="en-US" b="1" i="0" dirty="0" smtClean="0"/>
              <a:t>0</a:t>
            </a:r>
            <a:r>
              <a:rPr lang="en-US" dirty="0" smtClean="0"/>
              <a:t> with </a:t>
            </a:r>
            <a:r>
              <a:rPr lang="en-US" b="1" i="0" dirty="0" smtClean="0"/>
              <a:t>x </a:t>
            </a:r>
            <a:r>
              <a:rPr lang="en-US" dirty="0" smtClean="0"/>
              <a:t>we have</a:t>
            </a:r>
            <a:r>
              <a:rPr lang="en-US" b="1" i="0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pPr marL="530352" lvl="1" indent="0">
              <a:buNone/>
            </a:pPr>
            <a:r>
              <a:rPr lang="en-US" b="1" i="0" dirty="0"/>
              <a:t>(define (zero f)  (lambda (x)    x</a:t>
            </a:r>
            <a:r>
              <a:rPr lang="en-US" b="1" i="0" dirty="0" smtClean="0"/>
              <a:t>))</a:t>
            </a:r>
          </a:p>
          <a:p>
            <a:pPr marL="530352" lvl="1" indent="0">
              <a:buNone/>
            </a:pPr>
            <a:r>
              <a:rPr lang="en-US" b="1" i="0" dirty="0"/>
              <a:t>(define (one f)  (lambda (x)    (f x</a:t>
            </a:r>
            <a:r>
              <a:rPr lang="en-US" b="1" i="0" dirty="0" smtClean="0"/>
              <a:t>)))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0443" y="4233327"/>
            <a:ext cx="2633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zero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dirty="0"/>
          </a:p>
          <a:p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dirty="0" smtClean="0"/>
          </a:p>
          <a:p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};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2908" y="4250261"/>
            <a:ext cx="2607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one</a:t>
            </a:r>
            <a:r>
              <a:rPr lang="en-US" altLang="en-US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[f]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dirty="0"/>
          </a:p>
          <a:p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f(x)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dirty="0" smtClean="0"/>
          </a:p>
          <a:p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};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63924" y="4250261"/>
            <a:ext cx="2607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two</a:t>
            </a:r>
            <a:r>
              <a:rPr lang="en-US" altLang="en-US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[f]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){</a:t>
            </a:r>
            <a:endParaRPr lang="en-US" altLang="en-US" dirty="0"/>
          </a:p>
          <a:p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f(f(x))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  <a:endParaRPr lang="en-US" altLang="en-US" dirty="0" smtClean="0"/>
          </a:p>
          <a:p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};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with numbers:</a:t>
            </a:r>
          </a:p>
          <a:p>
            <a:pPr lvl="1"/>
            <a:r>
              <a:rPr lang="en-US" dirty="0" smtClean="0"/>
              <a:t>Increment, decrement, add, subtract, multiply 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442" y="3217321"/>
            <a:ext cx="3124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increment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[](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err="1" smtClean="0">
                <a:latin typeface="Arial Unicode MS" panose="020B0604020202020204" pitchFamily="34" charset="-128"/>
              </a:rPr>
              <a:t>fn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smtClean="0">
                <a:latin typeface="Arial Unicode MS" panose="020B0604020202020204" pitchFamily="34" charset="-128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dirty="0" smtClean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};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5983" y="3217319"/>
            <a:ext cx="3378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add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fn1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latin typeface="Arial Unicode MS" panose="020B0604020202020204" pitchFamily="34" charset="-128"/>
              </a:rPr>
              <a:t>fn1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fn2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fn2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smtClean="0">
                <a:latin typeface="Arial Unicode MS" panose="020B0604020202020204" pitchFamily="34" charset="-128"/>
              </a:rPr>
              <a:t>increment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dirty="0">
                <a:latin typeface="Arial Unicode MS" panose="020B0604020202020204" pitchFamily="34" charset="-128"/>
              </a:rPr>
              <a:t>fn1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};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1861" y="3200386"/>
            <a:ext cx="3852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mul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fn1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latin typeface="Arial Unicode MS" panose="020B0604020202020204" pitchFamily="34" charset="-128"/>
              </a:rPr>
              <a:t>fn1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fn2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latin typeface="Arial Unicode MS" panose="020B0604020202020204" pitchFamily="34" charset="-128"/>
              </a:rPr>
              <a:t>fn1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fn2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fn1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fn2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1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mathematical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Decrement – the idea is to find a way to omit the first application of </a:t>
            </a:r>
            <a:r>
              <a:rPr lang="en-US" b="1" i="1" dirty="0"/>
              <a:t>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907" y="2785522"/>
            <a:ext cx="6011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decrement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err="1">
                <a:latin typeface="Arial Unicode MS" panose="020B0604020202020204" pitchFamily="34" charset="-128"/>
              </a:rPr>
              <a:t>fn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([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g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,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g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h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            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h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g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latin typeface="Arial Unicode MS" panose="020B0604020202020204" pitchFamily="34" charset="-128"/>
              </a:rPr>
              <a:t>f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}) ([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u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;}) ([]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;});</a:t>
            </a:r>
            <a:endParaRPr lang="en-US" altLang="en-US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};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0263" y="2853265"/>
            <a:ext cx="5308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decrement </a:t>
            </a:r>
            <a:r>
              <a:rPr lang="en-US" dirty="0"/>
              <a:t>two f x =</a:t>
            </a:r>
          </a:p>
          <a:p>
            <a:r>
              <a:rPr lang="en-US" dirty="0"/>
              <a:t> </a:t>
            </a:r>
            <a:r>
              <a:rPr lang="en-US" dirty="0" smtClean="0"/>
              <a:t>   two </a:t>
            </a:r>
            <a:r>
              <a:rPr lang="en-US" dirty="0"/>
              <a:t>(\g h -&gt; h $ g f) (\_ -&gt; x) id = </a:t>
            </a:r>
          </a:p>
          <a:p>
            <a:r>
              <a:rPr lang="en-US" dirty="0" smtClean="0"/>
              <a:t>    (\</a:t>
            </a:r>
            <a:r>
              <a:rPr lang="en-US" dirty="0"/>
              <a:t>g h -&gt; h $ g f</a:t>
            </a:r>
            <a:r>
              <a:rPr lang="en-US" dirty="0" smtClean="0"/>
              <a:t>) . </a:t>
            </a:r>
            <a:r>
              <a:rPr lang="en-US" dirty="0"/>
              <a:t>(\g h -&gt; h $ g f) (\_ -&gt; x) id = </a:t>
            </a:r>
          </a:p>
          <a:p>
            <a:r>
              <a:rPr lang="en-US" dirty="0"/>
              <a:t> </a:t>
            </a:r>
            <a:r>
              <a:rPr lang="en-US" dirty="0" smtClean="0"/>
              <a:t>   (\</a:t>
            </a:r>
            <a:r>
              <a:rPr lang="en-US" dirty="0"/>
              <a:t>g h -&gt; h $ g f) </a:t>
            </a:r>
            <a:r>
              <a:rPr lang="en-US" dirty="0" smtClean="0"/>
              <a:t>(\</a:t>
            </a:r>
            <a:r>
              <a:rPr lang="en-US" dirty="0"/>
              <a:t>h -&gt; h $ (\_ -&gt; x) f) id =</a:t>
            </a:r>
          </a:p>
          <a:p>
            <a:r>
              <a:rPr lang="en-US" dirty="0" smtClean="0"/>
              <a:t>    (\</a:t>
            </a:r>
            <a:r>
              <a:rPr lang="en-US" dirty="0"/>
              <a:t>h -&gt; h $ (\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i</a:t>
            </a:r>
            <a:r>
              <a:rPr lang="en-US" dirty="0"/>
              <a:t> $ (\_ -&gt; x) f) f) id = </a:t>
            </a:r>
          </a:p>
          <a:p>
            <a:r>
              <a:rPr lang="en-US" dirty="0" smtClean="0"/>
              <a:t>    id </a:t>
            </a:r>
            <a:r>
              <a:rPr lang="en-US" dirty="0"/>
              <a:t>$ (\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i</a:t>
            </a:r>
            <a:r>
              <a:rPr lang="en-US" dirty="0"/>
              <a:t> $ (\_ -&gt; x) f) f = </a:t>
            </a:r>
          </a:p>
          <a:p>
            <a:r>
              <a:rPr lang="en-US" dirty="0" smtClean="0"/>
              <a:t>    (\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i</a:t>
            </a:r>
            <a:r>
              <a:rPr lang="en-US" dirty="0"/>
              <a:t> $ (\_ -&gt; x) f) f =</a:t>
            </a:r>
          </a:p>
          <a:p>
            <a:r>
              <a:rPr lang="en-US" dirty="0" smtClean="0"/>
              <a:t>    f </a:t>
            </a:r>
            <a:r>
              <a:rPr lang="en-US" dirty="0"/>
              <a:t>$ (\_ -&gt; x) f = </a:t>
            </a:r>
          </a:p>
          <a:p>
            <a:r>
              <a:rPr lang="en-US" dirty="0" smtClean="0"/>
              <a:t>    f </a:t>
            </a:r>
            <a:r>
              <a:rPr lang="en-US" dirty="0"/>
              <a:t>x = </a:t>
            </a:r>
          </a:p>
          <a:p>
            <a:r>
              <a:rPr lang="en-US" dirty="0" smtClean="0"/>
              <a:t>   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973" y="2743184"/>
            <a:ext cx="3462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sub</a:t>
            </a:r>
            <a:r>
              <a:rPr lang="en-US" altLang="en-US" dirty="0" smtClean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[]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" panose="020B0604020202020204" pitchFamily="34" charset="0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fn1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return</a:t>
            </a:r>
            <a:r>
              <a:rPr lang="en-US" altLang="en-US" dirty="0" smtClean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latin typeface="Arial Unicode MS" panose="020B0604020202020204" pitchFamily="34" charset="-128"/>
              </a:rPr>
              <a:t>fn1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auto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</a:rPr>
              <a:t>fn2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 {</a:t>
            </a: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808000"/>
                </a:solidFill>
                <a:latin typeface="Arial Unicode MS" panose="020B0604020202020204" pitchFamily="34" charset="-128"/>
              </a:rPr>
              <a:t>       return</a:t>
            </a:r>
            <a:r>
              <a:rPr lang="en-US" altLang="en-US" dirty="0">
                <a:solidFill>
                  <a:srgbClr val="C0C0C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fn2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dirty="0" smtClean="0">
                <a:latin typeface="Arial Unicode MS" panose="020B0604020202020204" pitchFamily="34" charset="-128"/>
              </a:rPr>
              <a:t>decrement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)(</a:t>
            </a:r>
            <a:r>
              <a:rPr lang="en-US" altLang="en-US" dirty="0">
                <a:latin typeface="Arial Unicode MS" panose="020B0604020202020204" pitchFamily="34" charset="-128"/>
              </a:rPr>
              <a:t>fn1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};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};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389</TotalTime>
  <Words>1271</Words>
  <Application>Microsoft Office PowerPoint</Application>
  <PresentationFormat>Widescreen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Cambria Math</vt:lpstr>
      <vt:lpstr>Franklin Gothic Book</vt:lpstr>
      <vt:lpstr>Wingdings</vt:lpstr>
      <vt:lpstr>Crop</vt:lpstr>
      <vt:lpstr>High order functions computations in c++ 14</vt:lpstr>
      <vt:lpstr>Functional programming</vt:lpstr>
      <vt:lpstr>What?</vt:lpstr>
      <vt:lpstr>Why?</vt:lpstr>
      <vt:lpstr>When?</vt:lpstr>
      <vt:lpstr>How?</vt:lpstr>
      <vt:lpstr>Basic mathematical operations</vt:lpstr>
      <vt:lpstr>Basic mathematical operations</vt:lpstr>
      <vt:lpstr>Basic mathematical operations</vt:lpstr>
      <vt:lpstr>Booleans</vt:lpstr>
      <vt:lpstr>Computations</vt:lpstr>
      <vt:lpstr>Computations</vt:lpstr>
      <vt:lpstr>Computations</vt:lpstr>
      <vt:lpstr>Computations</vt:lpstr>
      <vt:lpstr>Computations</vt:lpstr>
      <vt:lpstr>Computations</vt:lpstr>
      <vt:lpstr>Conclusions</vt:lpstr>
      <vt:lpstr>Q&amp;A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order function computations in c++ 14</dc:title>
  <dc:creator>Radu Postelnicu</dc:creator>
  <cp:lastModifiedBy>Radu Postelnicu</cp:lastModifiedBy>
  <cp:revision>67</cp:revision>
  <dcterms:created xsi:type="dcterms:W3CDTF">2016-11-23T17:50:40Z</dcterms:created>
  <dcterms:modified xsi:type="dcterms:W3CDTF">2016-11-24T15:57:18Z</dcterms:modified>
</cp:coreProperties>
</file>