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80" r:id="rId4"/>
    <p:sldId id="290" r:id="rId5"/>
    <p:sldId id="294" r:id="rId6"/>
    <p:sldId id="295" r:id="rId7"/>
    <p:sldId id="281" r:id="rId8"/>
    <p:sldId id="289" r:id="rId9"/>
    <p:sldId id="291" r:id="rId10"/>
    <p:sldId id="257" r:id="rId11"/>
    <p:sldId id="283" r:id="rId12"/>
    <p:sldId id="285" r:id="rId13"/>
    <p:sldId id="284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38" autoAdjust="0"/>
  </p:normalViewPr>
  <p:slideViewPr>
    <p:cSldViewPr>
      <p:cViewPr varScale="1">
        <p:scale>
          <a:sx n="52" d="100"/>
          <a:sy n="52" d="100"/>
        </p:scale>
        <p:origin x="17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8803-C116-4D4B-9746-19A8AC357658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3BBA2-7063-47E3-9CE3-E0E9648EF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9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intense weeks of programming - 45 hours on campus and possibly a few more at home learning many different aspects of programming from the very basics to quite sophisticated, albeit small, applications of programming.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3BBA2-7063-47E3-9CE3-E0E9648EF1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9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point is to get a taster of programming – knowing to program is essential for a computer scientists and programming is part of many if not most of our modules at City. So getting a sense of what programming involves, what it’s like, and what it lets you do as early as possible – in the first two weeks of term – is essential!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3BBA2-7063-47E3-9CE3-E0E9648EF1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 – how many have no experience, some exposure, experienced?</a:t>
            </a:r>
          </a:p>
          <a:p>
            <a:endParaRPr lang="en-GB" dirty="0"/>
          </a:p>
          <a:p>
            <a:r>
              <a:rPr lang="en-GB" dirty="0"/>
              <a:t>We acknowledge this spread – you don’t need to know anything, we start from complete scratch;  on the other hand if you’re a more experience programmer there will be plenty of opportunity to challenge yourself. </a:t>
            </a:r>
          </a:p>
          <a:p>
            <a:endParaRPr lang="en-GB" dirty="0"/>
          </a:p>
          <a:p>
            <a:r>
              <a:rPr lang="en-GB" dirty="0"/>
              <a:t>Don’t look over your shoulder at what others are doing – because you all start at different points it’s more important that you focus on your own learning. I have some great examples of students who came in knowing nothing about programming and by the end of year one they had developed into quite proficient ones.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Programming is a skill – just like riding a bike or a foreign language. We can tell you how things work but ultimately it’s all about the practice. </a:t>
            </a:r>
          </a:p>
          <a:p>
            <a:endParaRPr lang="en-GB" dirty="0"/>
          </a:p>
          <a:p>
            <a:r>
              <a:rPr lang="en-GB" dirty="0"/>
              <a:t>We don’t expect you to master programming in two weeks – if you know how to program by the end of year one that’s great, and if you’re a competent programmer by the end of your degree, and if you are an expert programmer only about 5 years from now… well, that’s the normal progression. That’s how long it typically takes to really master programming – many years. So, these two weeks are your first steps, just a taster really. </a:t>
            </a:r>
          </a:p>
          <a:p>
            <a:endParaRPr lang="en-GB" dirty="0"/>
          </a:p>
          <a:p>
            <a:r>
              <a:rPr lang="en-GB" dirty="0"/>
              <a:t>However far you get is fine!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3BBA2-7063-47E3-9CE3-E0E9648EF1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0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 – how many have no experience, some exposure, experienced?</a:t>
            </a:r>
          </a:p>
          <a:p>
            <a:endParaRPr lang="en-GB" dirty="0"/>
          </a:p>
          <a:p>
            <a:r>
              <a:rPr lang="en-GB" dirty="0"/>
              <a:t>We acknowledge this spread – you don’t need to know anything, we start from complete scratch;  on the other hand if you’re a more experience programmer there will be plenty of opportunity to challenge yourself. </a:t>
            </a:r>
          </a:p>
          <a:p>
            <a:endParaRPr lang="en-GB" dirty="0"/>
          </a:p>
          <a:p>
            <a:r>
              <a:rPr lang="en-GB" dirty="0"/>
              <a:t>Don’t look over your shoulder at what others are doing – because you all start at different points it’s more important that you focus on your own learning. I have some great examples of students who came in knowing nothing about programming and by the end of year one they had developed into quite proficient ones.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Programming is a skill – just like riding a bike or a foreign language. We can tell you how things work but ultimately it’s all about the practice. </a:t>
            </a:r>
          </a:p>
          <a:p>
            <a:endParaRPr lang="en-GB" dirty="0"/>
          </a:p>
          <a:p>
            <a:r>
              <a:rPr lang="en-GB" dirty="0"/>
              <a:t>We don’t expect you to master programming in two weeks – if you know how to program by the end of year one that’s great, and if you’re a competent programmer by the end of your degree, and if you are an expert programmer only about 5 years from now… well, that’s the normal progression. That’s how long it typically takes to really master programming – many years. So, these two weeks are your first steps, just a taster really. </a:t>
            </a:r>
          </a:p>
          <a:p>
            <a:endParaRPr lang="en-GB" dirty="0"/>
          </a:p>
          <a:p>
            <a:r>
              <a:rPr lang="en-GB" dirty="0"/>
              <a:t>However far you get is fine!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3BBA2-7063-47E3-9CE3-E0E9648EF1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3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 – how many have no experience, some exposure, experienced?</a:t>
            </a:r>
          </a:p>
          <a:p>
            <a:endParaRPr lang="en-GB" dirty="0"/>
          </a:p>
          <a:p>
            <a:r>
              <a:rPr lang="en-GB" dirty="0"/>
              <a:t>We acknowledge this spread – you don’t need to know anything, we start from complete scratch;  on the other hand if you’re a more experience programmer there will be plenty of opportunity to challenge yourself. </a:t>
            </a:r>
          </a:p>
          <a:p>
            <a:endParaRPr lang="en-GB" dirty="0"/>
          </a:p>
          <a:p>
            <a:r>
              <a:rPr lang="en-GB" dirty="0"/>
              <a:t>Don’t look over your shoulder at what others are doing – because you all start at different points it’s more important that you focus on your own learning. I have some great examples of students who came in knowing nothing about programming and by the end of year one they had developed into quite proficient ones.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Programming is a skill – just like riding a bike or a foreign language. We can tell you how things work but ultimately it’s all about the practice. </a:t>
            </a:r>
          </a:p>
          <a:p>
            <a:endParaRPr lang="en-GB" dirty="0"/>
          </a:p>
          <a:p>
            <a:r>
              <a:rPr lang="en-GB" dirty="0"/>
              <a:t>We don’t expect you to master programming in two weeks – if you know how to program by the end of year one that’s great, and if you’re a competent programmer by the end of your degree, and if you are an expert programmer only about 5 years from now… well, that’s the normal progression. That’s how long it typically takes to really master programming – many years. So, these two weeks are your first steps, just a taster really. </a:t>
            </a:r>
          </a:p>
          <a:p>
            <a:endParaRPr lang="en-GB" dirty="0"/>
          </a:p>
          <a:p>
            <a:r>
              <a:rPr lang="en-GB" dirty="0"/>
              <a:t>However far you get is fine!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3BBA2-7063-47E3-9CE3-E0E9648EF1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6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381" y="-76200"/>
            <a:ext cx="2577296" cy="1069975"/>
          </a:xfrm>
        </p:spPr>
        <p:txBody>
          <a:bodyPr>
            <a:normAutofit/>
          </a:bodyPr>
          <a:lstStyle/>
          <a:p>
            <a:pPr algn="l"/>
            <a:r>
              <a:rPr lang="en-US" sz="3200" spc="6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Welcome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4381" y="753083"/>
            <a:ext cx="2880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Radu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Jianu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radu.jianu@city.ac.uk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D70D1-123C-6A44-562E-038DD859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85" y="381000"/>
            <a:ext cx="4672288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FE39A-C397-A3F3-1325-8FB31979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56" y="3028685"/>
            <a:ext cx="3021182" cy="3059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E982B-8AEA-802D-4D51-83B9AB3073E2}"/>
              </a:ext>
            </a:extLst>
          </p:cNvPr>
          <p:cNvSpPr txBox="1"/>
          <p:nvPr/>
        </p:nvSpPr>
        <p:spPr>
          <a:xfrm>
            <a:off x="6400800" y="2667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Bootcamp’s Moodle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81F2-D70F-4FF8-CBF1-017041DB139C}"/>
              </a:ext>
            </a:extLst>
          </p:cNvPr>
          <p:cNvSpPr txBox="1"/>
          <p:nvPr/>
        </p:nvSpPr>
        <p:spPr>
          <a:xfrm>
            <a:off x="5867400" y="6087750"/>
            <a:ext cx="3021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No access? Email now: ug.cs@city.ac.uk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2218-191B-13F0-6EC8-7BB3EE012AB5}"/>
              </a:ext>
            </a:extLst>
          </p:cNvPr>
          <p:cNvSpPr txBox="1"/>
          <p:nvPr/>
        </p:nvSpPr>
        <p:spPr>
          <a:xfrm>
            <a:off x="1143000" y="3430491"/>
            <a:ext cx="2460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typewriter"/>
              </a:rPr>
              <a:t>Guest password:</a:t>
            </a:r>
          </a:p>
          <a:p>
            <a:r>
              <a:rPr lang="en-GB" sz="4000" b="0" i="0" dirty="0">
                <a:solidFill>
                  <a:schemeClr val="bg1"/>
                </a:solidFill>
                <a:effectLst/>
                <a:latin typeface="typewriter"/>
              </a:rPr>
              <a:t>yfizde3m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3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222422" y="7937"/>
            <a:ext cx="390353" cy="39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4CDD2-22C7-4AB9-8A60-96304A33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1" y="228600"/>
            <a:ext cx="7043738" cy="5519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0546B-3B20-9742-04AF-162FB49ABF48}"/>
              </a:ext>
            </a:extLst>
          </p:cNvPr>
          <p:cNvSpPr txBox="1"/>
          <p:nvPr/>
        </p:nvSpPr>
        <p:spPr>
          <a:xfrm>
            <a:off x="1225378" y="6096000"/>
            <a:ext cx="692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Example: ALG11 = College Building (A),  lower ground (LG), room 11 </a:t>
            </a:r>
          </a:p>
        </p:txBody>
      </p:sp>
    </p:spTree>
    <p:extLst>
      <p:ext uri="{BB962C8B-B14F-4D97-AF65-F5344CB8AC3E}">
        <p14:creationId xmlns:p14="http://schemas.microsoft.com/office/powerpoint/2010/main" val="18739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Radu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i="1" dirty="0">
                <a:solidFill>
                  <a:schemeClr val="bg1">
                    <a:lumMod val="95000"/>
                  </a:schemeClr>
                </a:solidFill>
              </a:rPr>
              <a:t>radu.jianu@city.ac.uk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194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 teach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Bootcamp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 in term 2</a:t>
            </a:r>
          </a:p>
        </p:txBody>
      </p:sp>
    </p:spTree>
    <p:extLst>
      <p:ext uri="{BB962C8B-B14F-4D97-AF65-F5344CB8AC3E}">
        <p14:creationId xmlns:p14="http://schemas.microsoft.com/office/powerpoint/2010/main" val="31057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Radu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i="1" dirty="0">
                <a:solidFill>
                  <a:schemeClr val="bg1">
                    <a:lumMod val="95000"/>
                  </a:schemeClr>
                </a:solidFill>
              </a:rPr>
              <a:t>radu.jianu@city.ac.uk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" y="4410075"/>
            <a:ext cx="294299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5800"/>
            <a:ext cx="2590800" cy="22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4004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752600"/>
            <a:ext cx="194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 teach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Bootcamp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 in term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43870"/>
            <a:ext cx="389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 research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visualization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175734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Radu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i="1" dirty="0">
                <a:solidFill>
                  <a:schemeClr val="bg1">
                    <a:lumMod val="95000"/>
                  </a:schemeClr>
                </a:solidFill>
              </a:rPr>
              <a:t>radu.jianu@city.ac.uk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130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Beyond City</a:t>
            </a:r>
          </a:p>
        </p:txBody>
      </p:sp>
    </p:spTree>
    <p:extLst>
      <p:ext uri="{BB962C8B-B14F-4D97-AF65-F5344CB8AC3E}">
        <p14:creationId xmlns:p14="http://schemas.microsoft.com/office/powerpoint/2010/main" val="30413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Radu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i="1" dirty="0">
                <a:solidFill>
                  <a:schemeClr val="bg1">
                    <a:lumMod val="95000"/>
                  </a:schemeClr>
                </a:solidFill>
              </a:rPr>
              <a:t>radu.jianu@city.ac.uk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1" y="1981200"/>
            <a:ext cx="130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Beyond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78E7C-C782-4627-B541-39B829A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788443"/>
            <a:ext cx="2209800" cy="2885985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352F486-C9B0-4D41-9A8A-63F984C8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88443"/>
            <a:ext cx="2679829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71989D0-F4AC-40E9-9D4D-F78C61F0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75" y="3048000"/>
            <a:ext cx="3212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1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1"/>
            <a:ext cx="7660913" cy="59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Bootcamp, an intense programming taster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0375" y="1210032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Two weeks and many hours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7810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1"/>
            <a:ext cx="7660913" cy="59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Bootcamp, an intense programming taster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0375" y="121003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Two weeks and many hours of programming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A taster of programming – an essential part of your computer science  degree</a:t>
            </a:r>
          </a:p>
        </p:txBody>
      </p:sp>
    </p:spTree>
    <p:extLst>
      <p:ext uri="{BB962C8B-B14F-4D97-AF65-F5344CB8AC3E}">
        <p14:creationId xmlns:p14="http://schemas.microsoft.com/office/powerpoint/2010/main" val="141484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7660913" cy="60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Have the right expectations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51508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We acknowledge your programming experience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is mixed – Bootcamp has something for everyone</a:t>
            </a:r>
          </a:p>
        </p:txBody>
      </p:sp>
    </p:spTree>
    <p:extLst>
      <p:ext uri="{BB962C8B-B14F-4D97-AF65-F5344CB8AC3E}">
        <p14:creationId xmlns:p14="http://schemas.microsoft.com/office/powerpoint/2010/main" val="16725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7660913" cy="60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Have the right expectations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51508"/>
            <a:ext cx="678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We acknowledge your programming experience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is mixed – Bootcamp has something for everyone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Programming is a skill – practice is essential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0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7660913" cy="60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Have the right expectations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51508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We acknowledge your programming experience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is mixed – Bootcamp has something for everyone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Programming is a skill – practice is essential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We don’t expect you to master programming in two weeks – however far you get is fine!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733832E-3B77-459B-B600-AC0A2F9F2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5530">
            <a:off x="2415968" y="3143397"/>
            <a:ext cx="809085" cy="1078779"/>
          </a:xfrm>
          <a:prstGeom prst="rect">
            <a:avLst/>
          </a:prstGeom>
        </p:spPr>
      </p:pic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4AlwMBIgACEQEDEQH/xAAcAAABBAMBAAAAAAAAAAAAAAABAgMEBwAFBgj/xAA1EAACAQMDAgMGAwkBAQAAAAABAgMABBEFEiEGMUFRYQcTFCJxgTJikRUzQkNSocHR8LFy/8QAGAEBAQEBAQAAAAAAAAAAAAAAAAEDAgT/xAAfEQEBAAMAAgIDAAAAAAAAAAAAAQIRIQMSEzFBUXH/2gAMAwEAAhEDEQA/AOvC0rbSwtECoEbaUFpYWlBaob21C1e+j021Mj5Lt8qADuf9Vswtc1rLpNqe2VgUjAUKFzg9/pUpOmrexnnxKwErs2WViOT9TS7iKKGJg1tbqfBHbt9MVtbW3X3S+6HysOcL+KnZ1tYtuIdzngLn8R+nlXLRXOtRXqxtNNMIozn5VTGfrmuNu7hskqWK59asHqeI3+oLawsXVOZSO27yFay/6aPw24KM4rn2kul9LZtxZuHiZWiK+8yMZ4/41c/SOq/tjRYZZCPiIxslAPiPH7/7qn7jTjBK3vV4U+Hia632cSvZdRfBMxCzxMNrHuw5H+a0jOrNKelDZUjbQ2105R9tDbUgp6UCtAxtrNlPbaG2gZ21lPFayoHQKIFKApQFFJApYWiBSgKBJBCnGM44rkYlS4v2edeC2Ao79+/0rsgK4nXdI1FNat0sADaTh2YLhXyOSN3fsTjHkalXH7dEbj3CKEnBPYKFGcfU8Cmvgbq9DkSrEp/HJ449K1lz03eyxn3en2MSDBHvpneQ+f0/U/aotz03eRPeBdTvLWCG0DGCO5cr71i2B83YYAOPUVnvdbYybblpND0mMpCGlnbk+7G5mP071o9d1W0is5C0U9uu3+ZC67fXOMU10TpMeo2kUrXpDQtmS2D7SW/N4mpusadoum21wZLt57t42EdqtyWLMR/TnA+4A864s67ltVveXsUz79yyI5wdv9jW76ZMcfUen3ffLBOPHKlRWovNHtLPZDGgbYgBcE8nHekWUk0CxPbSFHh5U55HNaTKMrjd6XltobaZ0a4e90mzupQBJLCrNjzxzUzbWrK8MlaBWnttArRDG2htp7bWbaBkrWU6VrKAilAVmKIFRWClCiBSgKDAKRLaRXexJg2AcqyMVZT5gjtToFHHFS/S43pu8tUtoR73Vb8qcAKrICfTIXOa1mqz6Xp2h3is7RlMmTcSzM2ByWPLHtzS9RgujqllMVMtvFk7VPd8cVIju11iykMunwoqMyGG8mVWyvoAft9ax3t6+RXnTmoW8t/Cs9hHd27LhviYA2w+GMiu4vP2cLFntLWCIY5WOMLz9q1Gt29xbpMbWTToypwiRKXJ4B45Hn/apfSMFxNazDWZY5HxlVjTAVf15Nc236dz9uE1vbIVkUc5INam2tfidRht4hgzOIvXk1vuqGWOVlQAAt8oHhzUj2a2XxGuXVxIUItMbQTzlh3x+vNdYTcY+TLV2siCBIIY4YhiONQij0AwKXil4o4r0PKbK0MU7ihigZK0NtPFaG2gaxWU5toUDdKAogUQKiiBSwKAFOKKAAUoCjRAqoMJH4G5B5yaIt4feuzRIWP8WKGKZnvDb7ifnC4zt5I8s1nljrrfDPfETW7dZFKqihvQVzK36WaXCCTBZPdg+niak6/1Ku0rFHIz9vw1XV9PdzyOzkqW49FFY2brf21COodSW51BjFyo4UfQYqLo3X9x0vcTRW1hbXMUhHvGYlXJHhkf6qBqWbKBpH/evwgPeuVnBIJJySc1rhHm8l3Xpro/qay6r0r46yVo2Vtk0L/ijb/IPga3mK84ezjqSXpvqK2PvAtndusN0rHA2k8N6bSc58s16SXDKGUhlPIIPBFasiMVmKcxWYqhorQ207ikkUDeKylkUKBgUsUFpYFcqwClgVi0oCqMxSgKIFct1f13pPTEbxSSC5v9uUtozyD4bj4CiF9a9W2/TNqkcarPqNx+4gz2H9TeQH960/s91G6fW76C/mMtxcwC4cnxZSAfsNwH0FVpos9z1N1NNd3sxkvXVpn4JEYA+VR6A4rqemr57HrnSmP84SRN/wDJXP8AgVMpx7/B4Z8OWd/iz7/Rba6Yt7qIbvGue1vQbHSdPnv5yFhhXc8rDCr5YHi3gPWrBhWM4YIvnnFUV7VOsP29qfwNjLnTbRjgqeJpP6voOw+58aymHsw+SxwuuXrX960zKUTOI0znaP8AdaibtjxqTcHLVFkz3Nba1xjbu7MP/CD3rvuiPaHqnTUcdncj47TV4ELHDxD8jeXoePpXBHmYeNSwfGiPT3T3Uel9R2nxGlXIk2/vIm+V4z+Zf89q22K8pWd9c6ddJdWNxJb3Mf4JI2wR/wB5VavR3tdWWSOy6pRYyeFvox8ufzr4fUfoKu0WuRQxSkdJY1kidXjdQyspyGB7EHyokcUDRFZSiKygjgUtaAFKA4qAilgUBTd9cizsbi5ILe5iaTHngZoK99qPXkmik6TozqL1lzNNjPuQewH5v/KpJ5WmdpJXZ3LbndjksfMmnNUv5tRvJ765YtNcOZHPqajqPlHm1FbTpfWH0HWlu1iE8citHLHnBZG8j5jAP2rsG1PT7rqnRn00tlWzlhgpk42n1rgbJA90T4Rjitxbv8Nd2068NHIrZHoQaXuOm2HmyxwuH4q4vaz1guk2UehWMoW8u4szuG5jj7Y9C3P2zVKSNmmeobmTUNau7iSWSR7mZn3ynLEE5GceQwOOOKUITHEoLliByT40xmuMrdospy+3z7/So7ZeQAVIlAALc7icemKjn5QznvRDcXMrGpIPFMxrtz5+NON3xQBuaQSPGldzim5O1B3ns49oc/TEyWGos0+ju3I7tbk/xL6ea/pz39A288N1bx3FtKksMqh45EOVZT2INePx4H1q3fYX1NcfFzdN3G6SBkaa3J/lEfiX6H+x+tBcbCjWNWV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0" descr="Radu Jian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9C73AEBC-E9B6-4C93-8375-C7BCEE3B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8586"/>
            <a:ext cx="931384" cy="99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B2B3A0A8-B394-4FE0-B8B0-A4B38FFF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78586"/>
            <a:ext cx="1007243" cy="9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8E7949-C1BC-4E8D-95B5-4E1D87326203}"/>
              </a:ext>
            </a:extLst>
          </p:cNvPr>
          <p:cNvSpPr txBox="1"/>
          <p:nvPr/>
        </p:nvSpPr>
        <p:spPr>
          <a:xfrm>
            <a:off x="2438400" y="2521186"/>
            <a:ext cx="736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Pranava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08C8F-896F-4C2C-9B0C-DC11AA1100C2}"/>
              </a:ext>
            </a:extLst>
          </p:cNvPr>
          <p:cNvSpPr txBox="1"/>
          <p:nvPr/>
        </p:nvSpPr>
        <p:spPr>
          <a:xfrm>
            <a:off x="1219200" y="4213045"/>
            <a:ext cx="575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Aidan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10F3F-E895-4319-AC7E-70EFF1B09C64}"/>
              </a:ext>
            </a:extLst>
          </p:cNvPr>
          <p:cNvSpPr txBox="1"/>
          <p:nvPr/>
        </p:nvSpPr>
        <p:spPr>
          <a:xfrm>
            <a:off x="1210595" y="5508445"/>
            <a:ext cx="787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Giacomo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D21C8-21D7-470E-B6DA-E422D5FBA296}"/>
              </a:ext>
            </a:extLst>
          </p:cNvPr>
          <p:cNvSpPr txBox="1"/>
          <p:nvPr/>
        </p:nvSpPr>
        <p:spPr>
          <a:xfrm>
            <a:off x="2455003" y="4066976"/>
            <a:ext cx="5597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130B4-F457-4DBF-8BA8-0B3E71C99C26}"/>
              </a:ext>
            </a:extLst>
          </p:cNvPr>
          <p:cNvSpPr txBox="1"/>
          <p:nvPr/>
        </p:nvSpPr>
        <p:spPr>
          <a:xfrm>
            <a:off x="2705100" y="5492986"/>
            <a:ext cx="664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Radu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D9D89-9256-44FC-A3DA-440BE4433942}"/>
              </a:ext>
            </a:extLst>
          </p:cNvPr>
          <p:cNvSpPr txBox="1"/>
          <p:nvPr/>
        </p:nvSpPr>
        <p:spPr>
          <a:xfrm>
            <a:off x="5425842" y="2890518"/>
            <a:ext cx="4893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Olga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27B33-0412-4194-9A11-CBB44BFF945E}"/>
              </a:ext>
            </a:extLst>
          </p:cNvPr>
          <p:cNvSpPr txBox="1"/>
          <p:nvPr/>
        </p:nvSpPr>
        <p:spPr>
          <a:xfrm>
            <a:off x="6806840" y="2890518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Charlie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8E476-3747-4397-BC9A-F2990203809A}"/>
              </a:ext>
            </a:extLst>
          </p:cNvPr>
          <p:cNvSpPr txBox="1"/>
          <p:nvPr/>
        </p:nvSpPr>
        <p:spPr>
          <a:xfrm>
            <a:off x="5334000" y="4133798"/>
            <a:ext cx="6145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Aravin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1AAFC85D-45A3-41DA-B196-AA51FECC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032205"/>
            <a:ext cx="761999" cy="9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C:\Users\Radu\Downloads\charlie.jpg">
            <a:extLst>
              <a:ext uri="{FF2B5EF4-FFF2-40B4-BE49-F238E27FC236}">
                <a16:creationId xmlns:a16="http://schemas.microsoft.com/office/drawing/2014/main" id="{BBC22BFC-4109-457C-B14C-2813F798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7787"/>
            <a:ext cx="942609" cy="9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1D8F27E-21B9-4A54-A1B6-18240F3D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42920"/>
            <a:ext cx="914400" cy="92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CA7061A-5B1A-4245-ADEB-BEE9D1476C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93585"/>
            <a:ext cx="885960" cy="11620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2E495F0-B9E6-4C7F-9B16-FB3BA8305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1530586"/>
            <a:ext cx="907676" cy="1028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F650A1-6C3E-41CA-A1C5-97B0AA2021CA}"/>
              </a:ext>
            </a:extLst>
          </p:cNvPr>
          <p:cNvSpPr txBox="1"/>
          <p:nvPr/>
        </p:nvSpPr>
        <p:spPr>
          <a:xfrm>
            <a:off x="1203337" y="2531589"/>
            <a:ext cx="575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Andy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AE7FC-2839-4733-9EB2-6BD6E534C5A9}"/>
              </a:ext>
            </a:extLst>
          </p:cNvPr>
          <p:cNvSpPr txBox="1"/>
          <p:nvPr/>
        </p:nvSpPr>
        <p:spPr>
          <a:xfrm>
            <a:off x="6886248" y="5398376"/>
            <a:ext cx="6575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Sevinj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1D559-FF8F-4AFC-89A2-A3EF15746606}"/>
              </a:ext>
            </a:extLst>
          </p:cNvPr>
          <p:cNvSpPr txBox="1"/>
          <p:nvPr/>
        </p:nvSpPr>
        <p:spPr>
          <a:xfrm>
            <a:off x="8001000" y="5352998"/>
            <a:ext cx="6575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Robab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Cefa Karabağ (@KarabagCefa) | Twitter">
            <a:extLst>
              <a:ext uri="{FF2B5EF4-FFF2-40B4-BE49-F238E27FC236}">
                <a16:creationId xmlns:a16="http://schemas.microsoft.com/office/drawing/2014/main" id="{242F006E-4240-47CB-8E00-9F15D0FC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24" y="1524000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419592A-0B18-430F-88EE-E3DC42B76C50}"/>
              </a:ext>
            </a:extLst>
          </p:cNvPr>
          <p:cNvSpPr txBox="1"/>
          <p:nvPr/>
        </p:nvSpPr>
        <p:spPr>
          <a:xfrm>
            <a:off x="3733800" y="2444986"/>
            <a:ext cx="575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Cefa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A person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B1F3AFC6-B369-432C-95E8-58B5180946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3" y="4279991"/>
            <a:ext cx="832406" cy="11653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BE6DF8-A090-4C52-8D71-7845BFBB9AAE}"/>
              </a:ext>
            </a:extLst>
          </p:cNvPr>
          <p:cNvSpPr txBox="1"/>
          <p:nvPr/>
        </p:nvSpPr>
        <p:spPr>
          <a:xfrm>
            <a:off x="3767601" y="4073761"/>
            <a:ext cx="727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Martin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18923C-495E-40D3-9898-1638843DF5A5}"/>
              </a:ext>
            </a:extLst>
          </p:cNvPr>
          <p:cNvSpPr txBox="1"/>
          <p:nvPr/>
        </p:nvSpPr>
        <p:spPr>
          <a:xfrm>
            <a:off x="3921024" y="5569186"/>
            <a:ext cx="727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Faris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E9E31-699A-E2EF-4014-CDF9E602CBB1}"/>
              </a:ext>
            </a:extLst>
          </p:cNvPr>
          <p:cNvSpPr txBox="1"/>
          <p:nvPr/>
        </p:nvSpPr>
        <p:spPr>
          <a:xfrm>
            <a:off x="5445024" y="5657798"/>
            <a:ext cx="727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Belen</a:t>
            </a:r>
          </a:p>
        </p:txBody>
      </p:sp>
      <p:pic>
        <p:nvPicPr>
          <p:cNvPr id="1026" name="Picture 2" descr="photo of Pranava Madhyastha">
            <a:extLst>
              <a:ext uri="{FF2B5EF4-FFF2-40B4-BE49-F238E27FC236}">
                <a16:creationId xmlns:a16="http://schemas.microsoft.com/office/drawing/2014/main" id="{A65D713C-68C4-6C20-3875-E7F27CB1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14" y="1524000"/>
            <a:ext cx="997186" cy="9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hoto of Belen Barros Pena">
            <a:extLst>
              <a:ext uri="{FF2B5EF4-FFF2-40B4-BE49-F238E27FC236}">
                <a16:creationId xmlns:a16="http://schemas.microsoft.com/office/drawing/2014/main" id="{B68DEF72-CB23-EC60-EB18-2B2B83E9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16" y="4652602"/>
            <a:ext cx="992784" cy="9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is Abou-Saleh">
            <a:extLst>
              <a:ext uri="{FF2B5EF4-FFF2-40B4-BE49-F238E27FC236}">
                <a16:creationId xmlns:a16="http://schemas.microsoft.com/office/drawing/2014/main" id="{F714A86C-D0C4-2F47-6E8B-A5B81FC0F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62" y="4590999"/>
            <a:ext cx="987018" cy="98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702BD9-684F-416D-8E2E-1AFCC9BD7102}"/>
              </a:ext>
            </a:extLst>
          </p:cNvPr>
          <p:cNvSpPr txBox="1">
            <a:spLocks/>
          </p:cNvSpPr>
          <p:nvPr/>
        </p:nvSpPr>
        <p:spPr>
          <a:xfrm>
            <a:off x="76200" y="76201"/>
            <a:ext cx="7660913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Bootcamp team – lots of support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B39F0F-AECD-404A-AEEE-F7F08F49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7660913" cy="60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Practicalities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E5EDA-E7AD-86A1-1E7B-618298C5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600200"/>
            <a:ext cx="3271838" cy="3312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06B14-27BE-FE3E-29C6-8C858404101A}"/>
              </a:ext>
            </a:extLst>
          </p:cNvPr>
          <p:cNvSpPr txBox="1"/>
          <p:nvPr/>
        </p:nvSpPr>
        <p:spPr>
          <a:xfrm>
            <a:off x="4267200" y="990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Bootcamp’s Moodle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F7D4C-C0C3-B356-43BB-45BC35566445}"/>
              </a:ext>
            </a:extLst>
          </p:cNvPr>
          <p:cNvSpPr txBox="1"/>
          <p:nvPr/>
        </p:nvSpPr>
        <p:spPr>
          <a:xfrm>
            <a:off x="4267200" y="5105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No access? Email now: 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</a:rPr>
              <a:t>ug.cs@city.ac.uk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AC83A-674D-92F5-540E-76058C513C16}"/>
              </a:ext>
            </a:extLst>
          </p:cNvPr>
          <p:cNvSpPr txBox="1"/>
          <p:nvPr/>
        </p:nvSpPr>
        <p:spPr>
          <a:xfrm>
            <a:off x="914400" y="2718023"/>
            <a:ext cx="2460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typewriter"/>
              </a:rPr>
              <a:t>Guest password:</a:t>
            </a:r>
          </a:p>
          <a:p>
            <a:r>
              <a:rPr lang="en-GB" sz="4000" b="0" i="0" dirty="0">
                <a:solidFill>
                  <a:schemeClr val="bg1"/>
                </a:solidFill>
                <a:effectLst/>
                <a:latin typeface="typewriter"/>
              </a:rPr>
              <a:t>yfizde3m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B39F0F-AECD-404A-AEEE-F7F08F49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7660913" cy="60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Practicalities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64E13-67E5-B11F-1544-C5612CFE2652}"/>
              </a:ext>
            </a:extLst>
          </p:cNvPr>
          <p:cNvSpPr txBox="1"/>
          <p:nvPr/>
        </p:nvSpPr>
        <p:spPr>
          <a:xfrm>
            <a:off x="533399" y="1351508"/>
            <a:ext cx="7660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(almost) Fully on-campus;  attendance mandatory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You need a laptop!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Know your group and schedule</a:t>
            </a:r>
          </a:p>
          <a:p>
            <a:pPr lvl="1"/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A wrap-up party with demos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Bootcamp is not assessed!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1132</Words>
  <Application>Microsoft Office PowerPoint</Application>
  <PresentationFormat>On-screen Show (4:3)</PresentationFormat>
  <Paragraphs>119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typewriter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Radu radu.jianu@city.ac.uk</vt:lpstr>
      <vt:lpstr>Radu radu.jianu@city.ac.uk</vt:lpstr>
      <vt:lpstr>Radu radu.jianu@city.ac.uk</vt:lpstr>
      <vt:lpstr>Radu radu.jianu@city.ac.uk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Bootcamp!</dc:title>
  <dc:creator>Radu</dc:creator>
  <cp:lastModifiedBy>Radu Jianu</cp:lastModifiedBy>
  <cp:revision>61</cp:revision>
  <dcterms:created xsi:type="dcterms:W3CDTF">2006-08-16T00:00:00Z</dcterms:created>
  <dcterms:modified xsi:type="dcterms:W3CDTF">2022-10-03T08:29:05Z</dcterms:modified>
</cp:coreProperties>
</file>