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CDD3-F030-4B17-9FB2-AA65310EE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BF7D-E038-4D14-8891-A28C0930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391C-A74B-4E6E-B16D-10606635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A0A0-9252-443F-A7F7-968A98FA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9681-7AC5-475B-8712-9CCC7213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D3FB-B923-497D-BE69-B922F7BF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ACC7-C5A3-4D0B-809C-1B2FE27B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FA5C-6B86-415B-8464-6CC5C3FC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690C-0540-49F5-BB73-BB37CBD1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96DD-7354-4F19-AE8C-38537B69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39469-34D9-48A3-BC42-E2094C610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B855A-02EA-4448-801E-28D69894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8E38-3085-499B-B4B8-88C20A67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7A81-E5F7-440C-8C36-C480EABE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B2FA-339F-4364-8A38-2FF04C9B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87CD-A5F3-4FE9-84C9-18532074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8E1F-50AE-4B2A-8170-E421C021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A4D7-C9CD-45F2-81E0-500B2A5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DA85-E822-4FA7-B233-677CAF9A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9BC-8736-4CAD-BCAD-242A80B5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24ED-9532-44CA-8449-BBB1F4CA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CE4F-FE74-417E-B466-EE5FD439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26A4-8C4C-404A-A15C-CB8BD32E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3E05-03D7-4F00-8ED6-1A160AB3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D312-D6B2-4602-A166-E24C863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5F0-C368-49D1-957A-D186DC1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36E8-235B-4E65-9975-60ABD1B05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155E-D624-4A09-8D58-8758380A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3183F-8110-4B63-BF7F-6B4326DD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EE8A-1D8F-4A49-BFFE-28EAF75E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94BA1-D41E-4360-8ED9-15B963D8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D621-1BD4-451B-98FF-33BC44CE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6757-AA66-4521-8C72-81C32AD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1DBC-A915-4857-80F6-FB8C4650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4E753-6841-42B5-95E0-510F5E856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F8BF5-8F21-49AA-9BEB-DBCC1FD2B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49089-D7BD-4B43-BA2E-9AEF9E8F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475A1-133E-4F26-BB97-84B4DCAB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6829E-922C-457E-85EB-087961E8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E67-4C82-43A1-9FB7-529A024F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626CA-366F-48A7-B658-0DB3054C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E3AB6-E6F8-4D57-9E3B-AED5DEC7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DAD0-200F-453F-BD22-92662D59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E6C2B-C102-4B0F-9653-6347DD1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E6D7B-4AB0-404D-9DF3-E58818B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57F4A-F14D-4BDF-AE6D-E560F54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2D2F-9C9A-497E-93AF-EAC0797B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6D7D-3A3C-4B75-B11D-6442F104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795D1-C2C2-4867-AD95-CA6EFC09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D9C6-F695-4593-B600-43D1D454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A198-A0AA-46DC-836F-C43EEC0A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27A67-18DD-4ADB-B7CB-BC382BC6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C8D-8702-41B9-8E56-F1003B90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F86FB-CFC4-451E-BE95-E1893878B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FA8E2-23FE-4A6A-9CA7-F8CE74D8E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78E6-C790-48F9-BD8A-A8D0475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FDCA1-56C2-4010-9EF4-078CED0C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A3D84-3D46-4537-AA3E-E7FD393E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D3912-4251-483C-A7CF-5F940564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EEF8-B9E6-4031-A11F-1BC7B4D5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DA04-63DF-4E07-BD59-179CBE601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133D-8B47-4387-A234-44EC096E5985}" type="datetimeFigureOut">
              <a:rPr lang="en-US" smtClean="0"/>
              <a:t>2020-02-21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3891-3F43-418B-B501-86E9BB0D4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D3E4-DD21-4EED-BB68-E9A208B0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53AB-599B-461B-94FE-5E709F77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2936-77F1-442D-9D5A-3A4D9460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– Text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2EBDA-BD57-4AC3-B068-652C520E9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Radu Manolescu</a:t>
            </a:r>
          </a:p>
          <a:p>
            <a:r>
              <a:rPr lang="en-US" dirty="0"/>
              <a:t>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47757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D48F-BD8D-4EC4-A0FC-5DD84A72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en-US" dirty="0"/>
              <a:t>Visualizing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2BA41-5222-4A58-B7D7-56E8A73A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3" y="3274761"/>
            <a:ext cx="4039164" cy="346758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817A40-364D-4632-B16A-244859546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58" y="1500326"/>
            <a:ext cx="5808102" cy="52402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E0C7BF-CAAC-4AA7-9334-90FA7E6FEF23}"/>
              </a:ext>
            </a:extLst>
          </p:cNvPr>
          <p:cNvSpPr txBox="1"/>
          <p:nvPr/>
        </p:nvSpPr>
        <p:spPr>
          <a:xfrm>
            <a:off x="497150" y="1518082"/>
            <a:ext cx="4039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 help users understand similarities between groups of cuisines.</a:t>
            </a:r>
          </a:p>
          <a:p>
            <a:endParaRPr lang="en-US" dirty="0"/>
          </a:p>
          <a:p>
            <a:r>
              <a:rPr lang="en-US" dirty="0"/>
              <a:t>In the zoomed-in image: Korean, Modern European, Scottish, British, French</a:t>
            </a:r>
          </a:p>
        </p:txBody>
      </p:sp>
    </p:spTree>
    <p:extLst>
      <p:ext uri="{BB962C8B-B14F-4D97-AF65-F5344CB8AC3E}">
        <p14:creationId xmlns:p14="http://schemas.microsoft.com/office/powerpoint/2010/main" val="36911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243C-0667-4150-9A85-53B2D5F6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Mining: Extract information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B82-FD21-47C7-ACDD-98A8ADDC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Examine a body of text and determine topics, similarity, clusters</a:t>
            </a:r>
          </a:p>
          <a:p>
            <a:r>
              <a:rPr lang="en-US" dirty="0"/>
              <a:t>Illustrated here with data from Yelp reviews</a:t>
            </a:r>
          </a:p>
          <a:p>
            <a:r>
              <a:rPr lang="en-US" dirty="0"/>
              <a:t>Restaurant reviews are tagged with the specific cuisine e.g. “Japanese” / “Asian Fusion” / “Thai”, etc.</a:t>
            </a:r>
          </a:p>
          <a:p>
            <a:pPr lvl="1"/>
            <a:r>
              <a:rPr lang="en-US" dirty="0"/>
              <a:t>Find the topics that run through the reviews</a:t>
            </a:r>
          </a:p>
          <a:p>
            <a:pPr lvl="1"/>
            <a:r>
              <a:rPr lang="en-US" dirty="0"/>
              <a:t>Find similarities between cuisines, and cuisine clusters</a:t>
            </a:r>
          </a:p>
          <a:p>
            <a:r>
              <a:rPr lang="en-US" dirty="0"/>
              <a:t>Our documents will be the concatenated reviews for each cuisine</a:t>
            </a:r>
          </a:p>
          <a:p>
            <a:r>
              <a:rPr lang="en-US" dirty="0"/>
              <a:t>These techniques are applicable at </a:t>
            </a:r>
            <a:r>
              <a:rPr lang="en-US" dirty="0" err="1"/>
              <a:t>BofA</a:t>
            </a:r>
            <a:r>
              <a:rPr lang="en-US" dirty="0"/>
              <a:t>: e.g.</a:t>
            </a:r>
          </a:p>
          <a:p>
            <a:pPr lvl="1"/>
            <a:r>
              <a:rPr lang="en-US" dirty="0"/>
              <a:t>take collection of digitized documents and categorize them</a:t>
            </a:r>
          </a:p>
          <a:p>
            <a:pPr lvl="1"/>
            <a:r>
              <a:rPr lang="en-US" dirty="0"/>
              <a:t>extract entities:  dates, the names of the parties, contract terms, etc.</a:t>
            </a:r>
          </a:p>
        </p:txBody>
      </p:sp>
    </p:spTree>
    <p:extLst>
      <p:ext uri="{BB962C8B-B14F-4D97-AF65-F5344CB8AC3E}">
        <p14:creationId xmlns:p14="http://schemas.microsoft.com/office/powerpoint/2010/main" val="1436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D566-47F7-4298-908C-E3962C7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57ED-FE42-4C36-957C-0B910326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text is generally pre-processed to reduce variability and noise</a:t>
            </a:r>
          </a:p>
          <a:p>
            <a:r>
              <a:rPr lang="en-US" dirty="0"/>
              <a:t>Split into words, convert to lower case, remove numbers</a:t>
            </a:r>
          </a:p>
          <a:p>
            <a:r>
              <a:rPr lang="en-US" dirty="0"/>
              <a:t>Lemmatize: walk, walked, walks, walking =&gt; walk</a:t>
            </a:r>
          </a:p>
          <a:p>
            <a:r>
              <a:rPr lang="en-US" dirty="0"/>
              <a:t>Similar: stemming – does not always produce actual words</a:t>
            </a:r>
          </a:p>
          <a:p>
            <a:r>
              <a:rPr lang="en-US" dirty="0"/>
              <a:t>Add bigrams and trigrams: “</a:t>
            </a:r>
            <a:r>
              <a:rPr lang="en-US" dirty="0" err="1"/>
              <a:t>california_roll</a:t>
            </a:r>
            <a:r>
              <a:rPr lang="en-US" dirty="0"/>
              <a:t>” vs “</a:t>
            </a:r>
            <a:r>
              <a:rPr lang="en-US" dirty="0" err="1"/>
              <a:t>california</a:t>
            </a:r>
            <a:r>
              <a:rPr lang="en-US" dirty="0"/>
              <a:t>”, “roll”</a:t>
            </a:r>
          </a:p>
          <a:p>
            <a:r>
              <a:rPr lang="en-US" dirty="0"/>
              <a:t>Remove words that appear in &lt; K documents, or &gt;50% of docs</a:t>
            </a:r>
          </a:p>
          <a:p>
            <a:r>
              <a:rPr lang="en-US" dirty="0"/>
              <a:t>The result is a standardized vocabulary for our body of text</a:t>
            </a:r>
          </a:p>
        </p:txBody>
      </p:sp>
    </p:spTree>
    <p:extLst>
      <p:ext uri="{BB962C8B-B14F-4D97-AF65-F5344CB8AC3E}">
        <p14:creationId xmlns:p14="http://schemas.microsoft.com/office/powerpoint/2010/main" val="6519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0640-D0A6-4A90-87A8-8B29CB6C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Bag-of-words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826A-2E71-4FB4-A972-8A4A6050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the standard vocabulary, we can represent any text relative to it</a:t>
            </a:r>
          </a:p>
          <a:p>
            <a:r>
              <a:rPr lang="en-US" dirty="0"/>
              <a:t>Vocabulary:</a:t>
            </a:r>
          </a:p>
          <a:p>
            <a:r>
              <a:rPr lang="en-US" dirty="0"/>
              <a:t>Sentence 1: “cat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has</a:t>
            </a:r>
            <a:r>
              <a:rPr lang="en-US" dirty="0"/>
              <a:t> claws” becomes (1,0,1)</a:t>
            </a:r>
          </a:p>
          <a:p>
            <a:r>
              <a:rPr lang="en-US" dirty="0"/>
              <a:t>Sentence 2: “dog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has</a:t>
            </a:r>
            <a:r>
              <a:rPr lang="en-US" dirty="0"/>
              <a:t> claws” becomes (0,1,1)</a:t>
            </a:r>
          </a:p>
          <a:p>
            <a:r>
              <a:rPr lang="en-US" dirty="0"/>
              <a:t>If our vocabulary has N words, any text becomes an N-dim vector</a:t>
            </a:r>
          </a:p>
          <a:p>
            <a:r>
              <a:rPr lang="en-US" dirty="0"/>
              <a:t>… and we know how to work with numeric vectors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7569F9-9391-4F4E-9735-BDE7C95A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52968"/>
              </p:ext>
            </p:extLst>
          </p:nvPr>
        </p:nvGraphicFramePr>
        <p:xfrm>
          <a:off x="2928025" y="2733473"/>
          <a:ext cx="1828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21974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7178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1068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64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03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1EEC-FF8D-4143-9ACE-3EE5E878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 based on Bag-of-Words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D90238-261B-45B3-8F8F-6270D5A6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matrix =&gt;</a:t>
            </a:r>
          </a:p>
          <a:p>
            <a:r>
              <a:rPr lang="en-US" dirty="0"/>
              <a:t>everything looks related</a:t>
            </a:r>
          </a:p>
          <a:p>
            <a:r>
              <a:rPr lang="en-US" dirty="0"/>
              <a:t>Not very informative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3B24C8-6628-4F0C-BBE2-E403BAD3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66" y="1420428"/>
            <a:ext cx="5583513" cy="54375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B225-3501-4483-832E-8AB8967B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9" y="3322135"/>
            <a:ext cx="3452983" cy="33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4FA5-BB17-415C-9368-E06C4922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Can we do better?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89B8-67B7-49EA-8827-06F62C9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 assume we have topics, which are probability distributions over sets of words</a:t>
            </a:r>
          </a:p>
          <a:p>
            <a:r>
              <a:rPr lang="en-US" dirty="0"/>
              <a:t>Assume each document is generated by drawing words from a number of topics</a:t>
            </a:r>
          </a:p>
          <a:p>
            <a:r>
              <a:rPr lang="en-US" dirty="0"/>
              <a:t>Latent Dirichlet Allocation (LDA): compute the topics and for each (document, topic) the probability that the document was generated by drawing from the topic</a:t>
            </a:r>
          </a:p>
          <a:p>
            <a:pPr lvl="1"/>
            <a:r>
              <a:rPr lang="en-US" dirty="0"/>
              <a:t>Topic0:ami,mon_ami,lobster_bisque,frites,porterhouse,french_onion</a:t>
            </a:r>
          </a:p>
          <a:p>
            <a:pPr lvl="1"/>
            <a:r>
              <a:rPr lang="en-US" dirty="0"/>
              <a:t>Topic1:frites,keller,joel_robuchon,picasso,escargot,french_onion</a:t>
            </a:r>
          </a:p>
          <a:p>
            <a:pPr lvl="1"/>
            <a:r>
              <a:rPr lang="en-US" dirty="0"/>
              <a:t>Topic2:spicy_tuna,miso_soup,hamachi,california_roll,shrimp_tempura,bento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7B6E-D3AC-4893-B754-4B522208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8CA8-1574-4D4A-BF53-4DEEB7CC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LDA model produces a number of topics (i.e. probability distributions of a set of words), each of which contains a number of words, ordered by their descending frequencies. For each cuisine and topic, it computes the probability that the cuisine's reviews were generated by sampling the topic.</a:t>
            </a:r>
          </a:p>
          <a:p>
            <a:r>
              <a:rPr lang="en-US" dirty="0"/>
              <a:t>For instance, for each cuisine, we get the topic probabilities like so: </a:t>
            </a:r>
          </a:p>
          <a:p>
            <a:pPr lvl="1"/>
            <a:r>
              <a:rPr lang="en-US" dirty="0"/>
              <a:t>list[(</a:t>
            </a:r>
            <a:r>
              <a:rPr lang="en-US" dirty="0" err="1"/>
              <a:t>topic_id</a:t>
            </a:r>
            <a:r>
              <a:rPr lang="en-US" dirty="0"/>
              <a:t>, probability)], e.g. [(2, 0.6096), (6, 0.0867), (9</a:t>
            </a:r>
            <a:r>
              <a:rPr lang="en-US"/>
              <a:t>, 0.303), </a:t>
            </a:r>
            <a:r>
              <a:rPr lang="en-US" dirty="0"/>
              <a:t>…]</a:t>
            </a:r>
          </a:p>
          <a:p>
            <a:r>
              <a:rPr lang="en-US" dirty="0"/>
              <a:t>Now, we can represent any document (i.e. cuisine) in the topic space, which is lower-dimensional (dozens vs thousands)</a:t>
            </a:r>
          </a:p>
        </p:txBody>
      </p:sp>
    </p:spTree>
    <p:extLst>
      <p:ext uri="{BB962C8B-B14F-4D97-AF65-F5344CB8AC3E}">
        <p14:creationId xmlns:p14="http://schemas.microsoft.com/office/powerpoint/2010/main" val="327738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746-5173-49DD-BA40-3F1A8D9F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15"/>
          </a:xfrm>
        </p:spPr>
        <p:txBody>
          <a:bodyPr/>
          <a:lstStyle/>
          <a:p>
            <a:r>
              <a:rPr lang="en-US" dirty="0"/>
              <a:t>Visualizing Cuisines, In Topic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848C5-0206-4ADC-899D-A334F396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67" y="1267640"/>
            <a:ext cx="6166634" cy="55903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54DAF1-3C20-4AE4-91B3-459DB703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" y="3313074"/>
            <a:ext cx="3285192" cy="3569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B1C4BB-F1C8-4039-94C3-2CB74D915A70}"/>
              </a:ext>
            </a:extLst>
          </p:cNvPr>
          <p:cNvSpPr txBox="1"/>
          <p:nvPr/>
        </p:nvSpPr>
        <p:spPr>
          <a:xfrm>
            <a:off x="692458" y="1690688"/>
            <a:ext cx="424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see correlations between cuisines, e.g. “Sushi Bars” – “Asian Fusion”</a:t>
            </a:r>
          </a:p>
        </p:txBody>
      </p:sp>
    </p:spTree>
    <p:extLst>
      <p:ext uri="{BB962C8B-B14F-4D97-AF65-F5344CB8AC3E}">
        <p14:creationId xmlns:p14="http://schemas.microsoft.com/office/powerpoint/2010/main" val="15768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8A2C-5657-480A-B0FA-B48C011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E4FF-5087-460C-BE47-D32D5741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refers to the task of grouping a set of objects in such a way that objects in the same group (called a </a:t>
            </a:r>
            <a:r>
              <a:rPr lang="en-US" b="1" dirty="0"/>
              <a:t>cluster</a:t>
            </a:r>
            <a:r>
              <a:rPr lang="en-US" dirty="0"/>
              <a:t>) are more similar (in some sense) to each other than to those in other groups (</a:t>
            </a:r>
            <a:r>
              <a:rPr lang="en-US" b="1" dirty="0"/>
              <a:t>clusters</a:t>
            </a:r>
            <a:r>
              <a:rPr lang="en-US" dirty="0"/>
              <a:t>).</a:t>
            </a:r>
          </a:p>
          <a:p>
            <a:r>
              <a:rPr lang="en-US" dirty="0"/>
              <a:t>Multiple algorithms exist, and multiple distance functions can be used to define what it means to say that two objects are “similar” / “close to each other”</a:t>
            </a:r>
          </a:p>
          <a:p>
            <a:r>
              <a:rPr lang="en-US" dirty="0"/>
              <a:t>In our case, clusters can guide users who are curious about a cuisine they have not tried </a:t>
            </a:r>
          </a:p>
          <a:p>
            <a:pPr lvl="1"/>
            <a:r>
              <a:rPr lang="en-US" dirty="0"/>
              <a:t>A cluster of cuisines can tell users which known cuisines are similar to the unfamiliar one</a:t>
            </a:r>
          </a:p>
        </p:txBody>
      </p:sp>
    </p:spTree>
    <p:extLst>
      <p:ext uri="{BB962C8B-B14F-4D97-AF65-F5344CB8AC3E}">
        <p14:creationId xmlns:p14="http://schemas.microsoft.com/office/powerpoint/2010/main" val="324478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726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Mining – Text Processing</vt:lpstr>
      <vt:lpstr>Data Mining: Extract information from text</vt:lpstr>
      <vt:lpstr>Step 1: text pre-processing</vt:lpstr>
      <vt:lpstr>Step 2: Bag-of-words representation</vt:lpstr>
      <vt:lpstr>Distance matrix based on Bag-of-Words</vt:lpstr>
      <vt:lpstr>Step 3: Can we do better? Topics</vt:lpstr>
      <vt:lpstr>Latent Dirichlet Allocation (LDA)</vt:lpstr>
      <vt:lpstr>Visualizing Cuisines, In Topic Space</vt:lpstr>
      <vt:lpstr>Step 4: Clustering</vt:lpstr>
      <vt:lpstr>Visualizing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Text Processing</dc:title>
  <dc:creator>Radu Manolescu</dc:creator>
  <cp:lastModifiedBy>Radu Manolescu</cp:lastModifiedBy>
  <cp:revision>28</cp:revision>
  <dcterms:created xsi:type="dcterms:W3CDTF">2020-02-18T00:44:18Z</dcterms:created>
  <dcterms:modified xsi:type="dcterms:W3CDTF">2020-02-21T06:04:39Z</dcterms:modified>
</cp:coreProperties>
</file>