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3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98B34-DB72-4EC0-9230-DB5042BB3EB5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1B3F3-E49D-44CD-BDBE-127D1106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3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1B3F3-E49D-44CD-BDBE-127D1106D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3CF1-7C20-4A45-9ED4-E1BB64E3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D14F-4E69-44E2-9A85-E4396B85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0A29-AE56-40F2-8108-5F1BA31A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A6B6-739A-47C2-9A35-58BCD39B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95C5-E9CE-4384-AEF1-EB3EE492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6AF-007F-46B8-8CFB-8F772F86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E08B-F0A3-4EBE-828F-281CDCFB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550B-C399-4FD0-9A45-37AA3A88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6443-B379-4718-ADD0-78E11DDA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B879-B42B-4FDC-9ABF-0042C988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CB061-8CFA-421F-97BE-65B1E4433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2C40A-BAEF-4909-B5FB-46AD1EF2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9A42-F13F-4DE7-B9C6-1F18EDA4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8A79-9AC7-4F14-B6E1-2113D38C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4E35-1232-4C65-8DED-5102C5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0941-E7DF-4194-9D6C-0CAFCD4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3F35-9B31-4FEC-8D36-74FDD25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F438-116B-4A72-85D1-EFE825A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0063-BADE-4137-B6E5-79F71E5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1965-852D-41E4-933F-D11380E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3E97-611F-4456-BE11-B0BB3FA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5F56-0FB4-4D48-BDDA-7DAB5C3A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D54C-593B-4B87-8978-2BF35CD0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371C-DF10-4090-A8BD-309B8E1A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32D9-B54D-4EC9-AF15-1DAD184A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A074-40AC-4E19-A4F0-8563CD1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95B-01C4-4FC8-924C-C1C372019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ADE9-8A14-4D77-8E6B-A012B6B0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1248-4D9A-406E-89EC-9A4AC8C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486D-4021-483E-B1BF-9A564B7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FCEC-89ED-4107-A53D-F45564D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A835-1B16-401F-8DF0-C7AE1C01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9F57-DBD2-4678-9803-42D2AB08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6359-DB7C-43E6-9A7C-BA9A9AED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D704-777E-44F7-A2AE-63AE4848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DFBD5-5A25-4689-B4BA-875C862B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B92B9-2018-402E-B54C-EF246A86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41991-DB43-4CA4-8FDF-04339FF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2EBEA-1A29-488C-9EB2-9128F105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879-2D38-4F39-B899-8FACB14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B0DA1-0A85-4E88-9CBD-D1650D2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3FE18-164B-44CD-A68C-0E5304BA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003C-B7C3-41AB-AA5D-DA11989C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5ED3A-F3DA-46E6-B5A0-EA2F0FF8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3C568-15A9-405D-BDBB-21003B4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E277D-32BB-4A6A-B290-523ED1E2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9589-D379-4729-8CD2-B25735F0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4597-5FEC-4C3C-9DC6-588D09E9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A001D-5C54-4B21-9D5D-2F34B95A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8D0D-E44C-408A-91CA-92188D7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C8AC-2D56-4688-920D-B3F0FAA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FC25B-9DF9-4279-8AD6-548CB17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C0A5-AD22-43F2-A42F-7E1A5D6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E790-3F26-462E-ABA7-1DD74608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AB21-6059-4D81-B27E-F65445C2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B4DF-94C4-4ACF-9891-FF9EAD9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7971-604E-49D2-BE91-25C3E95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F627-4981-4231-A14C-B6B091D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31566-E576-4590-AE92-987E5AAD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471-E6C6-49D1-B5C6-864430CE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3578-26CE-4A37-9105-66DDA6177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85BB-865C-428D-AC2C-ED149ADFC824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7330-83AE-4783-806B-96067568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B625-54F4-4DCD-B497-CEDF3648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1C8F-26BB-47EC-A5CD-2AE1673AD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05E4-CF72-445C-94F0-F2C3DA72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627"/>
            <a:ext cx="9144000" cy="1103050"/>
          </a:xfrm>
        </p:spPr>
        <p:txBody>
          <a:bodyPr/>
          <a:lstStyle/>
          <a:p>
            <a:r>
              <a:rPr lang="en-US" dirty="0" err="1"/>
              <a:t>Motrescu</a:t>
            </a:r>
            <a:r>
              <a:rPr lang="en-US" dirty="0"/>
              <a:t> Radu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1222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B8EB34-892F-4494-9C40-44F74E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Exemple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9756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D101-9A28-4A3C-BBBD-A3A26794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Introducere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5678-B709-4B52-A572-87A50960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Lucrul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al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lucrari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incercarii</a:t>
            </a:r>
            <a:r>
              <a:rPr lang="en-US" dirty="0"/>
              <a:t> de a </a:t>
            </a:r>
            <a:r>
              <a:rPr lang="en-US" dirty="0" err="1"/>
              <a:t>rezolva</a:t>
            </a:r>
            <a:r>
              <a:rPr lang="en-US" dirty="0"/>
              <a:t> “Cocktail Party Problem”.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la o </a:t>
            </a:r>
            <a:r>
              <a:rPr lang="en-US" dirty="0" err="1"/>
              <a:t>petrecere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vorbesc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vocilele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suprapuse</a:t>
            </a:r>
            <a:r>
              <a:rPr lang="en-US" dirty="0"/>
              <a:t> sunt </a:t>
            </a:r>
            <a:r>
              <a:rPr lang="en-US" dirty="0" err="1"/>
              <a:t>inregistrate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microfoane</a:t>
            </a:r>
            <a:r>
              <a:rPr lang="en-US" dirty="0"/>
              <a:t>.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vocile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inregistrarile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. Cum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? </a:t>
            </a:r>
            <a:r>
              <a:rPr lang="en-US" dirty="0" err="1"/>
              <a:t>Folosind</a:t>
            </a:r>
            <a:r>
              <a:rPr lang="en-US" dirty="0"/>
              <a:t> Blind Source Separation,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in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care le </a:t>
            </a:r>
            <a:r>
              <a:rPr lang="en-US" dirty="0" err="1"/>
              <a:t>compun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mixare</a:t>
            </a:r>
            <a:r>
              <a:rPr lang="en-US" dirty="0"/>
              <a:t> a </a:t>
            </a:r>
            <a:r>
              <a:rPr lang="en-US" dirty="0" err="1"/>
              <a:t>semnalelor</a:t>
            </a:r>
            <a:r>
              <a:rPr lang="en-US" dirty="0"/>
              <a:t>.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pe </a:t>
            </a:r>
            <a:r>
              <a:rPr lang="en-US" dirty="0" err="1"/>
              <a:t>semnale</a:t>
            </a:r>
            <a:r>
              <a:rPr lang="en-US" dirty="0"/>
              <a:t> audio,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recunoastere</a:t>
            </a:r>
            <a:r>
              <a:rPr lang="en-US" dirty="0"/>
              <a:t> de </a:t>
            </a:r>
            <a:r>
              <a:rPr lang="en-US" dirty="0" err="1"/>
              <a:t>voci</a:t>
            </a:r>
            <a:r>
              <a:rPr lang="en-US" dirty="0"/>
              <a:t>, </a:t>
            </a:r>
            <a:r>
              <a:rPr lang="en-US" dirty="0" err="1"/>
              <a:t>telecomunicatii</a:t>
            </a:r>
            <a:r>
              <a:rPr lang="en-US" dirty="0"/>
              <a:t>, feature extraction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procesare</a:t>
            </a:r>
            <a:r>
              <a:rPr lang="en-US" dirty="0"/>
              <a:t> de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6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E02-2A9E-45FB-9C7F-13924594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17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CB086-E71F-48E6-8A74-666A5EA06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Acestea sunt </a:t>
                </a:r>
                <a:r>
                  <a:rPr lang="en-US" dirty="0" err="1"/>
                  <a:t>informatiile</a:t>
                </a:r>
                <a:r>
                  <a:rPr lang="en-US" dirty="0"/>
                  <a:t> pe care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le </a:t>
                </a:r>
                <a:r>
                  <a:rPr lang="en-US" dirty="0" err="1"/>
                  <a:t>stiti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surse necunoscute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Un operator necunoscut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semnale observate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cu </a:t>
                </a:r>
                <a:r>
                  <a:rPr lang="en-US" dirty="0" err="1"/>
                  <a:t>relatia</a:t>
                </a:r>
                <a:r>
                  <a:rPr lang="en-US" dirty="0"/>
                  <a:t> </a:t>
                </a:r>
                <a:r>
                  <a:rPr lang="en-US" dirty="0" err="1"/>
                  <a:t>globala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/>
                  <a:t>unde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reprezinta</a:t>
                </a:r>
                <a:r>
                  <a:rPr lang="en-US" dirty="0"/>
                  <a:t> </a:t>
                </a:r>
                <a:r>
                  <a:rPr lang="en-US" dirty="0" err="1"/>
                  <a:t>coloana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Cum </a:t>
                </a:r>
                <a:r>
                  <a:rPr lang="en-US" dirty="0" err="1"/>
                  <a:t>arata</a:t>
                </a:r>
                <a:r>
                  <a:rPr lang="en-US" dirty="0"/>
                  <a:t> </a:t>
                </a:r>
                <a:r>
                  <a:rPr lang="en-US" dirty="0" err="1"/>
                  <a:t>asta</a:t>
                </a:r>
                <a:r>
                  <a:rPr lang="en-US" dirty="0"/>
                  <a:t> in </a:t>
                </a:r>
                <a:r>
                  <a:rPr lang="en-US" dirty="0" err="1"/>
                  <a:t>viata</a:t>
                </a:r>
                <a:r>
                  <a:rPr lang="en-US" dirty="0"/>
                  <a:t> </a:t>
                </a:r>
                <a:r>
                  <a:rPr lang="en-US" dirty="0" err="1"/>
                  <a:t>reala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9CB086-E71F-48E6-8A74-666A5EA0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  <a:blipFill rotWithShape="0">
                <a:blip r:embed="rId2"/>
                <a:stretch>
                  <a:fillRect l="-1043" t="-4251" b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ini pentru blind source separation">
            <a:extLst>
              <a:ext uri="{FF2B5EF4-FFF2-40B4-BE49-F238E27FC236}">
                <a16:creationId xmlns:a16="http://schemas.microsoft.com/office/drawing/2014/main" id="{84C9511A-4C45-4F4D-8450-FA89A163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4" y="1242857"/>
            <a:ext cx="10891974" cy="4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8C8-E977-480A-B4B5-7A03D6C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7C857-2ED0-43D9-82D0-DA8ABAE80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</p:spPr>
            <p:txBody>
              <a:bodyPr>
                <a:noAutofit/>
              </a:bodyPr>
              <a:lstStyle/>
              <a:p>
                <a:r>
                  <a:rPr lang="en-US" sz="2100" dirty="0"/>
                  <a:t>Modelul pe care l-am </a:t>
                </a:r>
                <a:r>
                  <a:rPr lang="en-US" sz="2100" dirty="0" err="1"/>
                  <a:t>descris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devreme</a:t>
                </a:r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numit</a:t>
                </a:r>
                <a:r>
                  <a:rPr lang="en-US" sz="2100" dirty="0"/>
                  <a:t> </a:t>
                </a:r>
                <a:r>
                  <a:rPr lang="en-US" sz="2100" b="1" dirty="0"/>
                  <a:t>Independent Component Analysis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sau</a:t>
                </a:r>
                <a:r>
                  <a:rPr lang="en-US" sz="2100" dirty="0"/>
                  <a:t> </a:t>
                </a:r>
                <a:r>
                  <a:rPr lang="en-US" sz="2100" b="1" dirty="0" err="1"/>
                  <a:t>modelul</a:t>
                </a:r>
                <a:r>
                  <a:rPr lang="en-US" sz="2100" b="1" dirty="0"/>
                  <a:t> ICA</a:t>
                </a:r>
                <a:r>
                  <a:rPr lang="en-US" sz="2100" dirty="0"/>
                  <a:t>, care face </a:t>
                </a:r>
                <a:r>
                  <a:rPr lang="en-US" sz="2100" dirty="0" err="1"/>
                  <a:t>doua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presupuneri</a:t>
                </a:r>
                <a:r>
                  <a:rPr lang="en-US" sz="2100" dirty="0"/>
                  <a:t> simple: componentele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sunt </a:t>
                </a:r>
                <a:r>
                  <a:rPr lang="en-US" sz="2100" i="1" dirty="0"/>
                  <a:t>statistic </a:t>
                </a:r>
                <a:r>
                  <a:rPr lang="en-US" sz="2100" i="1" dirty="0" err="1"/>
                  <a:t>independente</a:t>
                </a:r>
                <a:r>
                  <a:rPr lang="en-US" sz="2100" i="1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ca au </a:t>
                </a:r>
                <a:r>
                  <a:rPr lang="en-US" sz="2100" i="1" dirty="0" err="1"/>
                  <a:t>distributie</a:t>
                </a:r>
                <a:r>
                  <a:rPr lang="en-US" sz="2100" i="1" dirty="0"/>
                  <a:t> non-</a:t>
                </a:r>
                <a:r>
                  <a:rPr lang="en-US" sz="2100" i="1" dirty="0" err="1"/>
                  <a:t>gaussiana</a:t>
                </a:r>
                <a:r>
                  <a:rPr lang="en-US" sz="2100" i="1" dirty="0"/>
                  <a:t>. </a:t>
                </a:r>
                <a:r>
                  <a:rPr lang="en-US" sz="2100" dirty="0" err="1"/>
                  <a:t>Dupa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matricea</a:t>
                </a:r>
                <a:r>
                  <a:rPr lang="en-US" sz="2100" dirty="0"/>
                  <a:t> </a:t>
                </a:r>
                <a:r>
                  <a:rPr lang="en-US" sz="2100" i="1" dirty="0"/>
                  <a:t>A</a:t>
                </a:r>
                <a:r>
                  <a:rPr lang="en-US" sz="2100" dirty="0"/>
                  <a:t>, ii </a:t>
                </a:r>
                <a:r>
                  <a:rPr lang="en-US" sz="2100" dirty="0" err="1"/>
                  <a:t>putem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calcula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inversa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zicem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obtinem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componentele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independente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astfel</a:t>
                </a:r>
                <a:r>
                  <a:rPr lang="en-US" sz="2100" dirty="0"/>
                  <a:t>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i="1" dirty="0"/>
                  <a:t>. </a:t>
                </a:r>
              </a:p>
              <a:p>
                <a:r>
                  <a:rPr lang="en-US" sz="2100" b="1" dirty="0"/>
                  <a:t>Estimation of maximum likelihood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populara</a:t>
                </a:r>
                <a:r>
                  <a:rPr lang="en-US" sz="2100" dirty="0"/>
                  <a:t> de a </a:t>
                </a:r>
                <a:r>
                  <a:rPr lang="en-US" sz="2100" dirty="0" err="1"/>
                  <a:t>aproxima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ICA. </a:t>
                </a:r>
                <a:r>
                  <a:rPr lang="en-US" sz="2100" dirty="0" err="1"/>
                  <a:t>Problema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formulata</a:t>
                </a:r>
                <a:r>
                  <a:rPr lang="en-US" sz="2100" dirty="0"/>
                  <a:t> ca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in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apoi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printr</a:t>
                </a:r>
                <a:r>
                  <a:rPr lang="en-US" sz="2100" dirty="0"/>
                  <a:t>-o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maxima (maximum likelihood). Sub presupunerea ca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expandam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Atunci</a:t>
                </a:r>
                <a:r>
                  <a:rPr lang="en-US" sz="2100" dirty="0"/>
                  <a:t> log-likelihood-ul </a:t>
                </a:r>
                <a:r>
                  <a:rPr lang="en-US" sz="2100" dirty="0" err="1"/>
                  <a:t>ia</a:t>
                </a:r>
                <a:r>
                  <a:rPr lang="en-US" sz="2100" dirty="0"/>
                  <a:t>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( 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a </a:t>
                </a:r>
                <a:r>
                  <a:rPr lang="en-US" sz="2100" dirty="0" err="1"/>
                  <a:t>surselor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Aceasta</a:t>
                </a:r>
                <a:r>
                  <a:rPr lang="en-US" sz="2100" dirty="0"/>
                  <a:t> forma de </a:t>
                </a:r>
                <a:r>
                  <a:rPr lang="en-US" sz="2100" dirty="0" err="1"/>
                  <a:t>probabilite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provine</a:t>
                </a:r>
                <a:r>
                  <a:rPr lang="en-US" sz="2100" dirty="0"/>
                  <a:t> din </a:t>
                </a:r>
                <a:r>
                  <a:rPr lang="en-US" sz="2100" dirty="0" err="1"/>
                  <a:t>faptul</a:t>
                </a:r>
                <a:r>
                  <a:rPr lang="en-US" sz="2100" dirty="0"/>
                  <a:t> ca,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vector </a:t>
                </a:r>
                <a:r>
                  <a:rPr lang="en-US" sz="2100" i="1" dirty="0"/>
                  <a:t>x</a:t>
                </a:r>
                <a:r>
                  <a:rPr lang="en-US" sz="2100" dirty="0"/>
                  <a:t> cu probabilitatea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densitatea</a:t>
                </a:r>
                <a:r>
                  <a:rPr lang="en-US" sz="2100" dirty="0"/>
                  <a:t>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data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100" dirty="0"/>
                  <a:t>.  S-a observant ca o </a:t>
                </a:r>
                <a:r>
                  <a:rPr lang="en-US" sz="2100" dirty="0" err="1"/>
                  <a:t>functie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buna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sigmoida</a:t>
                </a:r>
                <a:r>
                  <a:rPr lang="en-US" sz="2100" dirty="0"/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67C857-2ED0-43D9-82D0-DA8ABAE80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  <a:blipFill rotWithShape="0">
                <a:blip r:embed="rId3"/>
                <a:stretch>
                  <a:fillRect l="-580" t="-116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3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9" y="121285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Independenta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non-</a:t>
            </a:r>
            <a:r>
              <a:rPr lang="en-US" b="1" dirty="0" err="1"/>
              <a:t>gaussianitate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9" y="1367246"/>
            <a:ext cx="10515600" cy="4809717"/>
          </a:xfrm>
        </p:spPr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cum am </a:t>
            </a:r>
            <a:r>
              <a:rPr lang="en-US" dirty="0" err="1"/>
              <a:t>mentionat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, </a:t>
            </a:r>
            <a:r>
              <a:rPr lang="en-US" dirty="0" err="1"/>
              <a:t>sursele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independente</a:t>
            </a:r>
            <a:r>
              <a:rPr lang="en-US" dirty="0"/>
              <a:t>,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presupunem</a:t>
            </a:r>
            <a:r>
              <a:rPr lang="en-US" dirty="0"/>
              <a:t> ca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calculam</a:t>
            </a:r>
            <a:r>
              <a:rPr lang="en-US" dirty="0"/>
              <a:t> 2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cealalta</a:t>
            </a:r>
            <a:r>
              <a:rPr lang="en-US" dirty="0"/>
              <a:t>,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liniare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celeilalte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in final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defapt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.</a:t>
            </a:r>
          </a:p>
          <a:p>
            <a:r>
              <a:rPr lang="en-US" dirty="0"/>
              <a:t>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 cu </a:t>
            </a:r>
            <a:r>
              <a:rPr lang="en-US" dirty="0" err="1"/>
              <a:t>distributii</a:t>
            </a:r>
            <a:r>
              <a:rPr lang="en-US" dirty="0"/>
              <a:t> </a:t>
            </a:r>
            <a:r>
              <a:rPr lang="en-US" dirty="0" err="1"/>
              <a:t>gaussiene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interzise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presupunem</a:t>
            </a:r>
            <a:r>
              <a:rPr lang="en-US" dirty="0"/>
              <a:t> ca </a:t>
            </a:r>
            <a:r>
              <a:rPr lang="en-US" dirty="0" err="1"/>
              <a:t>avem</a:t>
            </a:r>
            <a:r>
              <a:rPr lang="en-US" dirty="0"/>
              <a:t> 2 </a:t>
            </a:r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genul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de </a:t>
            </a:r>
            <a:r>
              <a:rPr lang="en-US" dirty="0" err="1"/>
              <a:t>multiplicare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ortogonala</a:t>
            </a:r>
            <a:r>
              <a:rPr lang="en-US" dirty="0"/>
              <a:t>. </a:t>
            </a:r>
            <a:r>
              <a:rPr lang="en-US" dirty="0" err="1"/>
              <a:t>Densitatea</a:t>
            </a:r>
            <a:r>
              <a:rPr lang="en-US" dirty="0"/>
              <a:t> </a:t>
            </a:r>
            <a:r>
              <a:rPr lang="en-US" dirty="0" err="1"/>
              <a:t>semnalelor</a:t>
            </a:r>
            <a:r>
              <a:rPr lang="en-US" dirty="0"/>
              <a:t> </a:t>
            </a:r>
            <a:r>
              <a:rPr lang="en-US" dirty="0" err="1"/>
              <a:t>amestecate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cu </a:t>
            </a:r>
            <a:r>
              <a:rPr lang="en-US" dirty="0" err="1"/>
              <a:t>distributie</a:t>
            </a:r>
            <a:r>
              <a:rPr lang="en-US" dirty="0"/>
              <a:t> </a:t>
            </a:r>
            <a:r>
              <a:rPr lang="en-US" dirty="0" err="1"/>
              <a:t>gaussiana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22" y="151172"/>
            <a:ext cx="4119267" cy="41413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1257" y="4894217"/>
                <a:ext cx="116694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observa</a:t>
                </a:r>
                <a:r>
                  <a:rPr lang="en-US" dirty="0"/>
                  <a:t> ca </a:t>
                </a:r>
                <a:r>
                  <a:rPr lang="en-US" dirty="0" err="1"/>
                  <a:t>aceasta</a:t>
                </a:r>
                <a:r>
                  <a:rPr lang="en-US" dirty="0"/>
                  <a:t> </a:t>
                </a:r>
                <a:r>
                  <a:rPr lang="en-US" dirty="0" err="1"/>
                  <a:t>distributie</a:t>
                </a:r>
                <a:r>
                  <a:rPr lang="en-US" dirty="0"/>
                  <a:t> nu ne </a:t>
                </a:r>
                <a:r>
                  <a:rPr lang="en-US" dirty="0" err="1"/>
                  <a:t>ofera</a:t>
                </a:r>
                <a:r>
                  <a:rPr lang="en-US" dirty="0"/>
                  <a:t> </a:t>
                </a:r>
                <a:r>
                  <a:rPr lang="en-US" dirty="0" err="1"/>
                  <a:t>nici</a:t>
                </a:r>
                <a:r>
                  <a:rPr lang="en-US" dirty="0"/>
                  <a:t> o </a:t>
                </a:r>
                <a:r>
                  <a:rPr lang="en-US" dirty="0" err="1"/>
                  <a:t>informatie</a:t>
                </a:r>
                <a:r>
                  <a:rPr lang="en-US" dirty="0"/>
                  <a:t> </a:t>
                </a:r>
                <a:r>
                  <a:rPr lang="en-US" dirty="0" err="1"/>
                  <a:t>asupra</a:t>
                </a:r>
                <a:r>
                  <a:rPr lang="en-US" dirty="0"/>
                  <a:t> </a:t>
                </a:r>
                <a:r>
                  <a:rPr lang="en-US" dirty="0" err="1"/>
                  <a:t>directiilor</a:t>
                </a:r>
                <a:r>
                  <a:rPr lang="en-US" dirty="0"/>
                  <a:t> </a:t>
                </a:r>
                <a:r>
                  <a:rPr lang="en-US" dirty="0" err="1"/>
                  <a:t>coloanelor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</a:t>
                </a:r>
                <a:r>
                  <a:rPr lang="en-US" dirty="0" err="1"/>
                  <a:t>densitatea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complet</a:t>
                </a:r>
                <a:r>
                  <a:rPr lang="en-US" dirty="0"/>
                  <a:t> </a:t>
                </a:r>
                <a:r>
                  <a:rPr lang="en-US" dirty="0" err="1"/>
                  <a:t>simetrica</a:t>
                </a:r>
                <a:r>
                  <a:rPr lang="en-US" dirty="0"/>
                  <a:t>, </a:t>
                </a:r>
                <a:r>
                  <a:rPr lang="en-US" dirty="0" err="1"/>
                  <a:t>iar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respectiv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nu </a:t>
                </a:r>
                <a:r>
                  <a:rPr lang="en-US" dirty="0" err="1"/>
                  <a:t>poate</a:t>
                </a:r>
                <a:r>
                  <a:rPr lang="en-US" dirty="0"/>
                  <a:t> fi </a:t>
                </a:r>
                <a:r>
                  <a:rPr lang="en-US" dirty="0" err="1"/>
                  <a:t>determinat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 </a:t>
                </a:r>
                <a:r>
                  <a:rPr lang="en-US" dirty="0" err="1"/>
                  <a:t>daca</a:t>
                </a:r>
                <a:r>
                  <a:rPr lang="en-US" dirty="0"/>
                  <a:t> nu am </a:t>
                </a:r>
                <a:r>
                  <a:rPr lang="en-US" dirty="0" err="1"/>
                  <a:t>avea</a:t>
                </a:r>
                <a:r>
                  <a:rPr lang="en-US" dirty="0"/>
                  <a:t> o </a:t>
                </a:r>
                <a:r>
                  <a:rPr lang="en-US" dirty="0" err="1"/>
                  <a:t>matrice</a:t>
                </a:r>
                <a:r>
                  <a:rPr lang="en-US" dirty="0"/>
                  <a:t> de </a:t>
                </a:r>
                <a:r>
                  <a:rPr lang="en-US" dirty="0" err="1"/>
                  <a:t>multiplicare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ortonormala</a:t>
                </a:r>
                <a:r>
                  <a:rPr lang="en-US" dirty="0"/>
                  <a:t>, </a:t>
                </a:r>
                <a:r>
                  <a:rPr lang="en-US" dirty="0" err="1"/>
                  <a:t>dar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au </a:t>
                </a:r>
                <a:r>
                  <a:rPr lang="en-US" dirty="0" err="1"/>
                  <a:t>distributii</a:t>
                </a:r>
                <a:r>
                  <a:rPr lang="en-US" dirty="0"/>
                  <a:t> </a:t>
                </a:r>
                <a:r>
                  <a:rPr lang="en-US" dirty="0" err="1"/>
                  <a:t>gaussiene</a:t>
                </a:r>
                <a:r>
                  <a:rPr lang="en-US" dirty="0"/>
                  <a:t>, </a:t>
                </a:r>
                <a:r>
                  <a:rPr lang="en-US" dirty="0" err="1"/>
                  <a:t>vom</a:t>
                </a:r>
                <a:r>
                  <a:rPr lang="en-US" dirty="0"/>
                  <a:t> </a:t>
                </a:r>
                <a:r>
                  <a:rPr lang="en-US" dirty="0" err="1"/>
                  <a:t>putea</a:t>
                </a:r>
                <a:r>
                  <a:rPr lang="en-US" dirty="0"/>
                  <a:t> </a:t>
                </a:r>
                <a:r>
                  <a:rPr lang="en-US" dirty="0" err="1"/>
                  <a:t>estima</a:t>
                </a:r>
                <a:r>
                  <a:rPr lang="en-US" dirty="0"/>
                  <a:t> </a:t>
                </a:r>
                <a:r>
                  <a:rPr lang="en-US" dirty="0" err="1"/>
                  <a:t>matricea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doar</a:t>
                </a:r>
                <a:r>
                  <a:rPr lang="en-US" dirty="0"/>
                  <a:t> </a:t>
                </a:r>
                <a:r>
                  <a:rPr lang="en-US" dirty="0" err="1"/>
                  <a:t>pana</a:t>
                </a:r>
                <a:r>
                  <a:rPr lang="en-US" dirty="0"/>
                  <a:t> la o </a:t>
                </a:r>
                <a:r>
                  <a:rPr lang="en-US" dirty="0" err="1"/>
                  <a:t>transformare</a:t>
                </a:r>
                <a:r>
                  <a:rPr lang="en-US" dirty="0"/>
                  <a:t> </a:t>
                </a:r>
                <a:r>
                  <a:rPr lang="en-US" dirty="0" err="1"/>
                  <a:t>ortonormala</a:t>
                </a:r>
                <a:r>
                  <a:rPr lang="en-US" dirty="0"/>
                  <a:t>, </a:t>
                </a:r>
                <a:r>
                  <a:rPr lang="en-US" dirty="0" err="1"/>
                  <a:t>iar</a:t>
                </a:r>
                <a:r>
                  <a:rPr lang="en-US" dirty="0"/>
                  <a:t> </a:t>
                </a:r>
                <a:r>
                  <a:rPr lang="en-US" dirty="0" err="1"/>
                  <a:t>apoi</a:t>
                </a:r>
                <a:r>
                  <a:rPr lang="en-US" dirty="0"/>
                  <a:t>, ca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inainte</a:t>
                </a:r>
                <a:r>
                  <a:rPr lang="en-US" dirty="0"/>
                  <a:t>, </a:t>
                </a:r>
                <a:r>
                  <a:rPr lang="en-US" dirty="0" err="1"/>
                  <a:t>distributia</a:t>
                </a:r>
                <a:r>
                  <a:rPr lang="en-US" dirty="0"/>
                  <a:t> </a:t>
                </a: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gaussiana</a:t>
                </a:r>
                <a:r>
                  <a:rPr lang="en-US" dirty="0"/>
                  <a:t>, nu </a:t>
                </a:r>
                <a:r>
                  <a:rPr lang="en-US" dirty="0" err="1"/>
                  <a:t>putem</a:t>
                </a:r>
                <a:r>
                  <a:rPr lang="en-US" dirty="0"/>
                  <a:t> </a:t>
                </a:r>
                <a:r>
                  <a:rPr lang="en-US" dirty="0" err="1"/>
                  <a:t>aproxima</a:t>
                </a:r>
                <a:r>
                  <a:rPr lang="en-US" dirty="0"/>
                  <a:t> </a:t>
                </a:r>
                <a:r>
                  <a:rPr lang="en-US" dirty="0" err="1"/>
                  <a:t>directiile</a:t>
                </a:r>
                <a:r>
                  <a:rPr lang="en-US" dirty="0"/>
                  <a:t> </a:t>
                </a:r>
                <a:r>
                  <a:rPr lang="en-US" dirty="0" err="1"/>
                  <a:t>coloanelor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4894217"/>
                <a:ext cx="1166948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70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Limitari</a:t>
            </a:r>
            <a:r>
              <a:rPr lang="en-US" b="1" dirty="0"/>
              <a:t> ale 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Avem </a:t>
                </a:r>
                <a:r>
                  <a:rPr lang="en-US" dirty="0" err="1"/>
                  <a:t>nevoie</a:t>
                </a:r>
                <a:r>
                  <a:rPr lang="en-US" dirty="0"/>
                  <a:t> de </a:t>
                </a:r>
                <a:r>
                  <a:rPr lang="en-US" dirty="0" err="1"/>
                  <a:t>atatea</a:t>
                </a:r>
                <a:r>
                  <a:rPr lang="en-US" dirty="0"/>
                  <a:t> </a:t>
                </a:r>
                <a:r>
                  <a:rPr lang="en-US" dirty="0" err="1"/>
                  <a:t>semnale</a:t>
                </a:r>
                <a:r>
                  <a:rPr lang="en-US" dirty="0"/>
                  <a:t> </a:t>
                </a:r>
                <a:r>
                  <a:rPr lang="en-US" dirty="0" err="1"/>
                  <a:t>inregristrate</a:t>
                </a:r>
                <a:r>
                  <a:rPr lang="en-US" dirty="0"/>
                  <a:t> </a:t>
                </a:r>
                <a:r>
                  <a:rPr lang="en-US" dirty="0" err="1"/>
                  <a:t>pe</a:t>
                </a:r>
                <a:r>
                  <a:rPr lang="en-US" dirty="0"/>
                  <a:t> cate </a:t>
                </a:r>
                <a:r>
                  <a:rPr lang="en-US" dirty="0" err="1"/>
                  <a:t>semnale</a:t>
                </a:r>
                <a:r>
                  <a:rPr lang="en-US" dirty="0"/>
                  <a:t> </a:t>
                </a:r>
                <a:r>
                  <a:rPr lang="en-US" dirty="0" err="1"/>
                  <a:t>vrem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recuperam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 </a:t>
                </a:r>
                <a:r>
                  <a:rPr lang="en-US" dirty="0" err="1"/>
                  <a:t>putem</a:t>
                </a:r>
                <a:r>
                  <a:rPr lang="en-US" dirty="0"/>
                  <a:t> </a:t>
                </a:r>
                <a:r>
                  <a:rPr lang="en-US" dirty="0" err="1"/>
                  <a:t>determina</a:t>
                </a:r>
                <a:r>
                  <a:rPr lang="en-US" dirty="0"/>
                  <a:t> </a:t>
                </a:r>
                <a:r>
                  <a:rPr lang="en-US" dirty="0" err="1"/>
                  <a:t>magnitudinile</a:t>
                </a:r>
                <a:r>
                  <a:rPr lang="en-US" dirty="0"/>
                  <a:t> </a:t>
                </a:r>
                <a:r>
                  <a:rPr lang="en-US" dirty="0" err="1"/>
                  <a:t>componentelor</a:t>
                </a:r>
                <a:r>
                  <a:rPr lang="en-US" dirty="0"/>
                  <a:t> </a:t>
                </a:r>
                <a:r>
                  <a:rPr lang="en-US" dirty="0" err="1"/>
                  <a:t>independente</a:t>
                </a:r>
                <a:r>
                  <a:rPr lang="en-US" dirty="0"/>
                  <a:t>: </a:t>
                </a:r>
                <a:r>
                  <a:rPr lang="en-US" dirty="0" err="1"/>
                  <a:t>acest</a:t>
                </a:r>
                <a:r>
                  <a:rPr lang="en-US" dirty="0"/>
                  <a:t> </a:t>
                </a:r>
                <a:r>
                  <a:rPr lang="en-US" dirty="0" err="1"/>
                  <a:t>lucru</a:t>
                </a:r>
                <a:r>
                  <a:rPr lang="en-US" dirty="0"/>
                  <a:t> se </a:t>
                </a:r>
                <a:r>
                  <a:rPr lang="en-US" dirty="0" err="1"/>
                  <a:t>datoreaza</a:t>
                </a:r>
                <a:r>
                  <a:rPr lang="en-US" dirty="0"/>
                  <a:t> </a:t>
                </a:r>
                <a:r>
                  <a:rPr lang="en-US" dirty="0" err="1"/>
                  <a:t>faptului</a:t>
                </a:r>
                <a:r>
                  <a:rPr lang="en-US" dirty="0"/>
                  <a:t> ca, </a:t>
                </a:r>
                <a:r>
                  <a:rPr lang="en-US" dirty="0" err="1"/>
                  <a:t>atat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cat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sunt</a:t>
                </a:r>
                <a:r>
                  <a:rPr lang="en-US" dirty="0"/>
                  <a:t> </a:t>
                </a:r>
                <a:r>
                  <a:rPr lang="en-US" dirty="0" err="1"/>
                  <a:t>necunoscute</a:t>
                </a:r>
                <a:r>
                  <a:rPr lang="en-US" dirty="0"/>
                  <a:t>, </a:t>
                </a:r>
                <a:r>
                  <a:rPr lang="en-US" dirty="0" err="1"/>
                  <a:t>orice</a:t>
                </a:r>
                <a:r>
                  <a:rPr lang="en-US" dirty="0"/>
                  <a:t> </a:t>
                </a:r>
                <a:r>
                  <a:rPr lang="en-US" dirty="0" err="1"/>
                  <a:t>multiplicator</a:t>
                </a:r>
                <a:r>
                  <a:rPr lang="en-US" dirty="0"/>
                  <a:t> al </a:t>
                </a:r>
                <a:r>
                  <a:rPr lang="en-US" dirty="0" err="1"/>
                  <a:t>surselor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putea</a:t>
                </a:r>
                <a:r>
                  <a:rPr lang="en-US" dirty="0"/>
                  <a:t> fi </a:t>
                </a:r>
                <a:r>
                  <a:rPr lang="en-US" dirty="0" err="1"/>
                  <a:t>negat</a:t>
                </a:r>
                <a:r>
                  <a:rPr lang="en-US" dirty="0"/>
                  <a:t> </a:t>
                </a:r>
                <a:r>
                  <a:rPr lang="en-US" dirty="0" err="1"/>
                  <a:t>prin</a:t>
                </a:r>
                <a:r>
                  <a:rPr lang="en-US" dirty="0"/>
                  <a:t> </a:t>
                </a:r>
                <a:r>
                  <a:rPr lang="en-US" dirty="0" err="1"/>
                  <a:t>impartirea</a:t>
                </a:r>
                <a:r>
                  <a:rPr lang="en-US" dirty="0"/>
                  <a:t> </a:t>
                </a:r>
                <a:r>
                  <a:rPr lang="en-US" dirty="0" err="1"/>
                  <a:t>coloanei</a:t>
                </a:r>
                <a:r>
                  <a:rPr lang="en-US" dirty="0"/>
                  <a:t> </a:t>
                </a:r>
                <a:r>
                  <a:rPr lang="en-US" dirty="0" err="1"/>
                  <a:t>corespunzatoare</a:t>
                </a:r>
                <a:r>
                  <a:rPr lang="en-US" dirty="0"/>
                  <a:t> </a:t>
                </a:r>
                <a:r>
                  <a:rPr lang="en-US" dirty="0" err="1"/>
                  <a:t>sursei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la </a:t>
                </a:r>
                <a:r>
                  <a:rPr lang="en-US" dirty="0" err="1"/>
                  <a:t>acest</a:t>
                </a:r>
                <a:r>
                  <a:rPr lang="en-US" dirty="0"/>
                  <a:t> </a:t>
                </a:r>
                <a:r>
                  <a:rPr lang="en-US" dirty="0" err="1"/>
                  <a:t>multiplicator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 </a:t>
                </a:r>
                <a:r>
                  <a:rPr lang="en-US" dirty="0" err="1"/>
                  <a:t>putem</a:t>
                </a:r>
                <a:r>
                  <a:rPr lang="en-US" dirty="0"/>
                  <a:t> </a:t>
                </a:r>
                <a:r>
                  <a:rPr lang="en-US" dirty="0" err="1"/>
                  <a:t>determina</a:t>
                </a:r>
                <a:r>
                  <a:rPr lang="en-US" dirty="0"/>
                  <a:t> </a:t>
                </a:r>
                <a:r>
                  <a:rPr lang="en-US" dirty="0" err="1"/>
                  <a:t>ordinea</a:t>
                </a:r>
                <a:r>
                  <a:rPr lang="en-US" dirty="0"/>
                  <a:t> </a:t>
                </a:r>
                <a:r>
                  <a:rPr lang="en-US" dirty="0" err="1"/>
                  <a:t>componentelor</a:t>
                </a:r>
                <a:r>
                  <a:rPr lang="en-US" dirty="0"/>
                  <a:t> </a:t>
                </a:r>
                <a:r>
                  <a:rPr lang="en-US" dirty="0" err="1"/>
                  <a:t>independente</a:t>
                </a:r>
                <a:r>
                  <a:rPr lang="en-US" dirty="0"/>
                  <a:t>: la </a:t>
                </a:r>
                <a:r>
                  <a:rPr lang="en-US" dirty="0" err="1"/>
                  <a:t>fel</a:t>
                </a:r>
                <a:r>
                  <a:rPr lang="en-US" dirty="0"/>
                  <a:t> ca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sus</a:t>
                </a:r>
                <a:r>
                  <a:rPr lang="en-US" dirty="0"/>
                  <a:t>, </a:t>
                </a:r>
                <a:r>
                  <a:rPr lang="en-US" dirty="0" err="1"/>
                  <a:t>nestiind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putem</a:t>
                </a:r>
                <a:r>
                  <a:rPr lang="en-US" dirty="0"/>
                  <a:t> </a:t>
                </a:r>
                <a:r>
                  <a:rPr lang="en-US" dirty="0" err="1"/>
                  <a:t>schimba</a:t>
                </a:r>
                <a:r>
                  <a:rPr lang="en-US" dirty="0"/>
                  <a:t> </a:t>
                </a:r>
                <a:r>
                  <a:rPr lang="en-US" dirty="0" err="1"/>
                  <a:t>ordinea</a:t>
                </a:r>
                <a:r>
                  <a:rPr lang="en-US" dirty="0"/>
                  <a:t> </a:t>
                </a:r>
                <a:r>
                  <a:rPr lang="en-US" dirty="0" err="1"/>
                  <a:t>componentelor</a:t>
                </a:r>
                <a:r>
                  <a:rPr lang="en-US" dirty="0"/>
                  <a:t> </a:t>
                </a:r>
                <a:r>
                  <a:rPr lang="en-US" dirty="0" err="1"/>
                  <a:t>observate</a:t>
                </a:r>
                <a:r>
                  <a:rPr lang="en-US" dirty="0"/>
                  <a:t>, </a:t>
                </a:r>
                <a:r>
                  <a:rPr lang="en-US" dirty="0" err="1"/>
                  <a:t>fara</a:t>
                </a:r>
                <a:r>
                  <a:rPr lang="en-US" dirty="0"/>
                  <a:t> a </a:t>
                </a:r>
                <a:r>
                  <a:rPr lang="en-US" dirty="0" err="1"/>
                  <a:t>afecta</a:t>
                </a:r>
                <a:r>
                  <a:rPr lang="en-US" dirty="0"/>
                  <a:t> </a:t>
                </a:r>
                <a:r>
                  <a:rPr lang="en-US" dirty="0" err="1"/>
                  <a:t>rezultatul</a:t>
                </a:r>
                <a:r>
                  <a:rPr lang="en-US" dirty="0"/>
                  <a:t> </a:t>
                </a:r>
                <a:r>
                  <a:rPr lang="en-US" dirty="0" err="1"/>
                  <a:t>algoritmului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8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E45D4-37CF-4C13-88C8-A2C49ECA0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Avand </a:t>
                </a:r>
                <a:r>
                  <a:rPr lang="en-US" dirty="0" err="1"/>
                  <a:t>semnalele</a:t>
                </a:r>
                <a:r>
                  <a:rPr lang="en-US" dirty="0"/>
                  <a:t> </a:t>
                </a:r>
                <a:r>
                  <a:rPr lang="en-US" dirty="0" err="1"/>
                  <a:t>amestecate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 </a:t>
                </a:r>
                <a:r>
                  <a:rPr lang="en-US" dirty="0" err="1"/>
                  <a:t>incepe</a:t>
                </a:r>
                <a:r>
                  <a:rPr lang="en-US" dirty="0"/>
                  <a:t> de la o </a:t>
                </a:r>
                <a:r>
                  <a:rPr lang="en-US" dirty="0" err="1"/>
                  <a:t>matrice</a:t>
                </a:r>
                <a:r>
                  <a:rPr lang="en-US" dirty="0"/>
                  <a:t> </a:t>
                </a:r>
                <a:r>
                  <a:rPr lang="en-US" dirty="0" err="1"/>
                  <a:t>patrata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elementele</a:t>
                </a:r>
                <a:r>
                  <a:rPr lang="en-US" dirty="0"/>
                  <a:t> </a:t>
                </a:r>
                <a:r>
                  <a:rPr lang="en-US" dirty="0" err="1"/>
                  <a:t>ei</a:t>
                </a:r>
                <a:r>
                  <a:rPr lang="en-US" dirty="0"/>
                  <a:t> au </a:t>
                </a:r>
                <a:r>
                  <a:rPr lang="en-US" dirty="0" err="1"/>
                  <a:t>distributie</a:t>
                </a:r>
                <a:r>
                  <a:rPr lang="en-US" dirty="0"/>
                  <a:t> </a:t>
                </a:r>
                <a:r>
                  <a:rPr lang="en-US" dirty="0" err="1"/>
                  <a:t>uniforma</a:t>
                </a:r>
                <a:r>
                  <a:rPr lang="en-US" dirty="0"/>
                  <a:t> </a:t>
                </a:r>
                <a:r>
                  <a:rPr lang="en-US" dirty="0" err="1"/>
                  <a:t>intre</a:t>
                </a:r>
                <a:r>
                  <a:rPr lang="en-US" dirty="0"/>
                  <a:t> 0.01 </a:t>
                </a:r>
                <a:r>
                  <a:rPr lang="en-US" dirty="0" err="1"/>
                  <a:t>si</a:t>
                </a:r>
                <a:r>
                  <a:rPr lang="en-US" dirty="0"/>
                  <a:t> 0.1.</a:t>
                </a:r>
              </a:p>
              <a:p>
                <a:r>
                  <a:rPr lang="en-US" dirty="0" err="1"/>
                  <a:t>Urmatorul</a:t>
                </a:r>
                <a:r>
                  <a:rPr lang="en-US" dirty="0"/>
                  <a:t> pas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calculam</a:t>
                </a:r>
                <a:r>
                  <a:rPr lang="en-US" dirty="0"/>
                  <a:t> </a:t>
                </a:r>
                <a:r>
                  <a:rPr lang="en-US" dirty="0" err="1"/>
                  <a:t>gradientul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en-US" sz="3200"/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3200"/>
                      <m:t>W</m:t>
                    </m:r>
                  </m:oMath>
                </a14:m>
                <a:r>
                  <a:rPr lang="en-US" dirty="0"/>
                  <a:t>, si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modificam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unde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rata de </a:t>
                </a:r>
                <a:r>
                  <a:rPr lang="en-US" dirty="0" err="1"/>
                  <a:t>invatare</a:t>
                </a:r>
                <a:endParaRPr lang="en-US" dirty="0"/>
              </a:p>
              <a:p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convergem</a:t>
                </a:r>
                <a:r>
                  <a:rPr lang="en-US" dirty="0"/>
                  <a:t> la </a:t>
                </a:r>
                <a:r>
                  <a:rPr lang="en-US" dirty="0" err="1"/>
                  <a:t>functia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de cost: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sau, cum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implementarea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a </a:t>
                </a:r>
                <a:r>
                  <a:rPr lang="en-US" dirty="0" err="1"/>
                  <a:t>algoritmului</a:t>
                </a:r>
                <a:r>
                  <a:rPr lang="en-US" dirty="0"/>
                  <a:t>, </a:t>
                </a:r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coeficientul</a:t>
                </a:r>
                <a:r>
                  <a:rPr lang="en-US" dirty="0"/>
                  <a:t> de </a:t>
                </a:r>
                <a:r>
                  <a:rPr lang="en-US" dirty="0" err="1"/>
                  <a:t>corelatie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aproximate</a:t>
                </a:r>
                <a:r>
                  <a:rPr lang="en-US" dirty="0"/>
                  <a:t> calculate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foarte</a:t>
                </a:r>
                <a:r>
                  <a:rPr lang="en-US" dirty="0"/>
                  <a:t> mic.</a:t>
                </a:r>
              </a:p>
              <a:p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ce</a:t>
                </a:r>
                <a:r>
                  <a:rPr lang="en-US" dirty="0"/>
                  <a:t> una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conditiile</a:t>
                </a:r>
                <a:r>
                  <a:rPr lang="en-US" dirty="0"/>
                  <a:t> de </a:t>
                </a:r>
                <a:r>
                  <a:rPr lang="en-US" dirty="0" err="1"/>
                  <a:t>mai</a:t>
                </a:r>
                <a:r>
                  <a:rPr lang="en-US" dirty="0"/>
                  <a:t> sus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indeplinita</a:t>
                </a:r>
                <a:r>
                  <a:rPr lang="en-US" dirty="0"/>
                  <a:t>, tot </a:t>
                </a:r>
                <a:r>
                  <a:rPr lang="en-US" dirty="0" err="1"/>
                  <a:t>ce</a:t>
                </a:r>
                <a:r>
                  <a:rPr lang="en-US" dirty="0"/>
                  <a:t>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facem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afla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initiale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E45D4-37CF-4C13-88C8-A2C49ECA0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  <a:blipFill>
                <a:blip r:embed="rId2"/>
                <a:stretch>
                  <a:fillRect l="-928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6EE058-A6FE-4DFF-BF11-F5B66581D73E}"/>
              </a:ext>
            </a:extLst>
          </p:cNvPr>
          <p:cNvSpPr txBox="1">
            <a:spLocks/>
          </p:cNvSpPr>
          <p:nvPr/>
        </p:nvSpPr>
        <p:spPr>
          <a:xfrm>
            <a:off x="84743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Algoritmul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99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789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Blind Source Separation</vt:lpstr>
      <vt:lpstr>Introducere</vt:lpstr>
      <vt:lpstr>Matematica din spate</vt:lpstr>
      <vt:lpstr>PowerPoint Presentation</vt:lpstr>
      <vt:lpstr>Matematica din spate</vt:lpstr>
      <vt:lpstr>Independenta si non-gaussianitate</vt:lpstr>
      <vt:lpstr>PowerPoint Presentation</vt:lpstr>
      <vt:lpstr>Limitari ale ICA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separation using the gradient descent algorithm</dc:title>
  <dc:creator>BDRadu</dc:creator>
  <cp:keywords>C_Unrestricted</cp:keywords>
  <cp:lastModifiedBy>BDRadu</cp:lastModifiedBy>
  <cp:revision>30</cp:revision>
  <dcterms:created xsi:type="dcterms:W3CDTF">2018-04-19T17:00:01Z</dcterms:created>
  <dcterms:modified xsi:type="dcterms:W3CDTF">2018-06-27T12:13:31Z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