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7" r:id="rId3"/>
    <p:sldId id="266" r:id="rId4"/>
    <p:sldId id="268" r:id="rId5"/>
    <p:sldId id="274" r:id="rId6"/>
    <p:sldId id="269" r:id="rId7"/>
    <p:sldId id="273" r:id="rId8"/>
    <p:sldId id="270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20"/>
    <a:srgbClr val="ED7324"/>
    <a:srgbClr val="DC0063"/>
    <a:srgbClr val="0064A0"/>
    <a:srgbClr val="771D82"/>
    <a:srgbClr val="288ABA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2603049" cy="12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4388" y="5857924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583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4228" y="5857924"/>
            <a:ext cx="216000" cy="216000"/>
          </a:xfrm>
          <a:prstGeom prst="rect">
            <a:avLst/>
          </a:prstGeom>
          <a:solidFill>
            <a:srgbClr val="DC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9567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771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4068" y="5857924"/>
            <a:ext cx="216000" cy="216000"/>
          </a:xfrm>
          <a:prstGeom prst="rect">
            <a:avLst/>
          </a:prstGeom>
          <a:solidFill>
            <a:srgbClr val="ED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551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422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567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64388" y="2977604"/>
            <a:ext cx="216000" cy="216000"/>
          </a:xfrm>
          <a:prstGeom prst="rect">
            <a:avLst/>
          </a:prstGeom>
          <a:solidFill>
            <a:srgbClr val="F7A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834" y="304905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Separarea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surselor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independente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7062" y="267546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Motrescu</a:t>
            </a:r>
            <a:r>
              <a:rPr lang="en-US" sz="2400" dirty="0">
                <a:latin typeface="UT Sans Bold" pitchFamily="50" charset="0"/>
              </a:rPr>
              <a:t> Radu-Marian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Cocktail party problem</a:t>
            </a:r>
          </a:p>
        </p:txBody>
      </p:sp>
      <p:pic>
        <p:nvPicPr>
          <p:cNvPr id="10" name="Picture 2" descr="Imagini pentru blind source separation">
            <a:extLst>
              <a:ext uri="{FF2B5EF4-FFF2-40B4-BE49-F238E27FC236}">
                <a16:creationId xmlns:a16="http://schemas.microsoft.com/office/drawing/2014/main" id="{40ADCDF7-B003-41AD-AB74-11776FB2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1" y="1988840"/>
            <a:ext cx="8695878" cy="34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9E17-82C8-44BA-85DF-3C2F34A5707F}"/>
              </a:ext>
            </a:extLst>
          </p:cNvPr>
          <p:cNvSpPr txBox="1"/>
          <p:nvPr/>
        </p:nvSpPr>
        <p:spPr>
          <a:xfrm>
            <a:off x="628650" y="2705679"/>
            <a:ext cx="8064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>
                  <a:extLst/>
                </a:blip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Independent Component Analysis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este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metoda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folosita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pentru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separarea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unor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surse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multivariate in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mai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multe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componente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aditive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 pitchFamily="50" charset="0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ICA?</a:t>
            </a:r>
          </a:p>
        </p:txBody>
      </p:sp>
    </p:spTree>
    <p:extLst>
      <p:ext uri="{BB962C8B-B14F-4D97-AF65-F5344CB8AC3E}">
        <p14:creationId xmlns:p14="http://schemas.microsoft.com/office/powerpoint/2010/main" val="2922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/>
              <p:nvPr/>
            </p:nvSpPr>
            <p:spPr>
              <a:xfrm>
                <a:off x="543508" y="2420888"/>
                <a:ext cx="8064872" cy="349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>
                    <a:latin typeface="UT Sans" panose="00000500000000000000" pitchFamily="50" charset="0"/>
                  </a:rPr>
                  <a:t>Modelul pe care l-am </a:t>
                </a:r>
                <a:r>
                  <a:rPr lang="en-US" dirty="0" err="1">
                    <a:latin typeface="UT Sans" panose="00000500000000000000" pitchFamily="50" charset="0"/>
                  </a:rPr>
                  <a:t>descris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mai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devreme</a:t>
                </a:r>
                <a:r>
                  <a:rPr lang="en-US" dirty="0">
                    <a:latin typeface="UT Sans" panose="00000500000000000000" pitchFamily="50" charset="0"/>
                  </a:rPr>
                  <a:t>: 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𝐴𝑠</m:t>
                      </m:r>
                    </m:oMath>
                  </m:oMathPara>
                </a14:m>
                <a:endParaRPr lang="en-US" dirty="0">
                  <a:latin typeface="UT Sans" panose="00000500000000000000" pitchFamily="50" charset="0"/>
                </a:endParaRPr>
              </a:p>
              <a:p>
                <a:pPr marL="1257300" lvl="2" indent="-342900" algn="just">
                  <a:buBlip>
                    <a:blip r:embed="rId3">
                      <a:extLst/>
                    </a:blip>
                  </a:buBlip>
                </a:pPr>
                <a:endParaRPr lang="en-US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>
                    <a:latin typeface="UT Sans" panose="00000500000000000000" pitchFamily="50" charset="0"/>
                  </a:rPr>
                  <a:t>Este </a:t>
                </a:r>
                <a:r>
                  <a:rPr lang="en-US" dirty="0" err="1">
                    <a:latin typeface="UT Sans" panose="00000500000000000000" pitchFamily="50" charset="0"/>
                  </a:rPr>
                  <a:t>numit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b="1" dirty="0" err="1">
                    <a:latin typeface="UT Sans" panose="00000500000000000000" pitchFamily="50" charset="0"/>
                  </a:rPr>
                  <a:t>modelul</a:t>
                </a:r>
                <a:r>
                  <a:rPr lang="en-US" b="1" dirty="0">
                    <a:latin typeface="UT Sans" panose="00000500000000000000" pitchFamily="50" charset="0"/>
                  </a:rPr>
                  <a:t> ICA</a:t>
                </a:r>
                <a:r>
                  <a:rPr lang="en-US" dirty="0">
                    <a:latin typeface="UT Sans" panose="00000500000000000000" pitchFamily="50" charset="0"/>
                  </a:rPr>
                  <a:t>, care face </a:t>
                </a:r>
                <a:r>
                  <a:rPr lang="en-US" dirty="0" err="1">
                    <a:latin typeface="UT Sans" panose="00000500000000000000" pitchFamily="50" charset="0"/>
                  </a:rPr>
                  <a:t>doua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presupuneri</a:t>
                </a:r>
                <a:r>
                  <a:rPr lang="en-US" dirty="0">
                    <a:latin typeface="UT Sans" panose="00000500000000000000" pitchFamily="50" charset="0"/>
                  </a:rPr>
                  <a:t> simple: componentele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UT Sans" panose="00000500000000000000" pitchFamily="50" charset="0"/>
                  </a:rPr>
                  <a:t> sunt </a:t>
                </a:r>
                <a:r>
                  <a:rPr lang="en-US" i="1" dirty="0">
                    <a:latin typeface="UT Sans" panose="00000500000000000000" pitchFamily="50" charset="0"/>
                  </a:rPr>
                  <a:t>statistic </a:t>
                </a:r>
                <a:r>
                  <a:rPr lang="en-US" i="1" dirty="0" err="1">
                    <a:latin typeface="UT Sans" panose="00000500000000000000" pitchFamily="50" charset="0"/>
                  </a:rPr>
                  <a:t>independente</a:t>
                </a:r>
                <a:r>
                  <a:rPr lang="en-US" i="1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si</a:t>
                </a:r>
                <a:r>
                  <a:rPr lang="en-US" dirty="0">
                    <a:latin typeface="UT Sans" panose="00000500000000000000" pitchFamily="50" charset="0"/>
                  </a:rPr>
                  <a:t> ca au </a:t>
                </a:r>
                <a:r>
                  <a:rPr lang="en-US" i="1" dirty="0" err="1">
                    <a:latin typeface="UT Sans" panose="00000500000000000000" pitchFamily="50" charset="0"/>
                  </a:rPr>
                  <a:t>distributie</a:t>
                </a:r>
                <a:r>
                  <a:rPr lang="en-US" i="1" dirty="0">
                    <a:latin typeface="UT Sans" panose="00000500000000000000" pitchFamily="50" charset="0"/>
                  </a:rPr>
                  <a:t> non-</a:t>
                </a:r>
                <a:r>
                  <a:rPr lang="en-US" i="1" dirty="0" err="1">
                    <a:latin typeface="UT Sans" panose="00000500000000000000" pitchFamily="50" charset="0"/>
                  </a:rPr>
                  <a:t>gaussiana</a:t>
                </a:r>
                <a:r>
                  <a:rPr lang="en-US" i="1" dirty="0">
                    <a:latin typeface="UT Sans" panose="00000500000000000000" pitchFamily="50" charset="0"/>
                  </a:rPr>
                  <a:t>. </a:t>
                </a: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i="1" dirty="0">
                  <a:latin typeface="UT Sans" panose="00000500000000000000" pitchFamily="50" charset="0"/>
                </a:endParaRPr>
              </a:p>
              <a:p>
                <a:pPr algn="just"/>
                <a:endParaRPr lang="en-US" i="1" dirty="0">
                  <a:latin typeface="UT Sans" panose="00000500000000000000" pitchFamily="50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UT Sans" panose="00000500000000000000" pitchFamily="50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i="1" dirty="0">
                    <a:latin typeface="UT Sans" panose="00000500000000000000" pitchFamily="50" charset="0"/>
                  </a:rPr>
                  <a:t>.</a:t>
                </a:r>
              </a:p>
              <a:p>
                <a:pPr lvl="0" algn="just"/>
                <a:endParaRPr kumimoji="0" lang="ro-RO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T Sans" pitchFamily="50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8" y="2420888"/>
                <a:ext cx="8064872" cy="3497304"/>
              </a:xfrm>
              <a:prstGeom prst="rect">
                <a:avLst/>
              </a:prstGeom>
              <a:blipFill>
                <a:blip r:embed="rId4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Definitia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 ICA</a:t>
            </a:r>
          </a:p>
        </p:txBody>
      </p:sp>
    </p:spTree>
    <p:extLst>
      <p:ext uri="{BB962C8B-B14F-4D97-AF65-F5344CB8AC3E}">
        <p14:creationId xmlns:p14="http://schemas.microsoft.com/office/powerpoint/2010/main" val="38782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/>
              <p:nvPr/>
            </p:nvSpPr>
            <p:spPr>
              <a:xfrm>
                <a:off x="540114" y="1448780"/>
                <a:ext cx="80648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sz="2400" b="1" dirty="0">
                    <a:latin typeface="UT Sans" panose="00000500000000000000" pitchFamily="50" charset="0"/>
                  </a:rPr>
                  <a:t>Estimation of maximum likelihood </a:t>
                </a:r>
                <a:r>
                  <a:rPr lang="en-US" sz="2400" dirty="0" err="1">
                    <a:latin typeface="UT Sans" panose="00000500000000000000" pitchFamily="50" charset="0"/>
                  </a:rPr>
                  <a:t>este</a:t>
                </a:r>
                <a:r>
                  <a:rPr lang="en-US" sz="2400" dirty="0">
                    <a:latin typeface="UT Sans" panose="00000500000000000000" pitchFamily="50" charset="0"/>
                  </a:rPr>
                  <a:t> o </a:t>
                </a:r>
                <a:r>
                  <a:rPr lang="en-US" sz="2400" dirty="0" err="1">
                    <a:latin typeface="UT Sans" panose="00000500000000000000" pitchFamily="50" charset="0"/>
                  </a:rPr>
                  <a:t>metoda</a:t>
                </a:r>
                <a:r>
                  <a:rPr lang="en-US" sz="2400" dirty="0">
                    <a:latin typeface="UT Sans" panose="00000500000000000000" pitchFamily="50" charset="0"/>
                  </a:rPr>
                  <a:t> de a </a:t>
                </a:r>
                <a:r>
                  <a:rPr lang="en-US" sz="2400" dirty="0" err="1">
                    <a:latin typeface="UT Sans" panose="00000500000000000000" pitchFamily="50" charset="0"/>
                  </a:rPr>
                  <a:t>aproxima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modelul</a:t>
                </a:r>
                <a:r>
                  <a:rPr lang="en-US" sz="2400" dirty="0">
                    <a:latin typeface="UT Sans" panose="00000500000000000000" pitchFamily="50" charset="0"/>
                  </a:rPr>
                  <a:t> ICA. </a:t>
                </a:r>
                <a:r>
                  <a:rPr lang="en-US" sz="2400" dirty="0" err="1">
                    <a:latin typeface="UT Sans" panose="00000500000000000000" pitchFamily="50" charset="0"/>
                  </a:rPr>
                  <a:t>Problema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este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formulata</a:t>
                </a:r>
                <a:r>
                  <a:rPr lang="en-US" sz="2400" dirty="0">
                    <a:latin typeface="UT Sans" panose="00000500000000000000" pitchFamily="50" charset="0"/>
                  </a:rPr>
                  <a:t> ca </a:t>
                </a:r>
                <a:r>
                  <a:rPr lang="en-US" sz="2400" dirty="0" err="1">
                    <a:latin typeface="UT Sans" panose="00000500000000000000" pitchFamily="50" charset="0"/>
                  </a:rPr>
                  <a:t>probabilitate</a:t>
                </a:r>
                <a:r>
                  <a:rPr lang="en-US" sz="2400" dirty="0">
                    <a:latin typeface="UT Sans" panose="00000500000000000000" pitchFamily="50" charset="0"/>
                  </a:rPr>
                  <a:t> in </a:t>
                </a:r>
                <a:r>
                  <a:rPr lang="en-US" sz="2400" dirty="0" err="1">
                    <a:latin typeface="UT Sans" panose="00000500000000000000" pitchFamily="50" charset="0"/>
                  </a:rPr>
                  <a:t>modelul</a:t>
                </a:r>
                <a:r>
                  <a:rPr lang="en-US" sz="2400" dirty="0">
                    <a:latin typeface="UT Sans" panose="00000500000000000000" pitchFamily="50" charset="0"/>
                  </a:rPr>
                  <a:t> ICA </a:t>
                </a:r>
                <a:r>
                  <a:rPr lang="en-US" sz="2400" dirty="0" err="1">
                    <a:latin typeface="UT Sans" panose="00000500000000000000" pitchFamily="50" charset="0"/>
                  </a:rPr>
                  <a:t>si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apoi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modelul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este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estimat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:r>
                  <a:rPr lang="en-US" sz="2400" dirty="0" err="1">
                    <a:latin typeface="UT Sans" panose="00000500000000000000" pitchFamily="50" charset="0"/>
                  </a:rPr>
                  <a:t>printr</a:t>
                </a:r>
                <a:r>
                  <a:rPr lang="en-US" sz="2400" dirty="0">
                    <a:latin typeface="UT Sans" panose="00000500000000000000" pitchFamily="50" charset="0"/>
                  </a:rPr>
                  <a:t>-o </a:t>
                </a:r>
                <a:r>
                  <a:rPr lang="en-US" sz="2400" dirty="0" err="1">
                    <a:latin typeface="UT Sans" panose="00000500000000000000" pitchFamily="50" charset="0"/>
                  </a:rPr>
                  <a:t>metoda</a:t>
                </a:r>
                <a:r>
                  <a:rPr lang="en-US" sz="2400" dirty="0">
                    <a:latin typeface="UT Sans" panose="00000500000000000000" pitchFamily="50" charset="0"/>
                  </a:rPr>
                  <a:t> de </a:t>
                </a:r>
                <a:r>
                  <a:rPr lang="en-US" sz="2400" dirty="0" err="1">
                    <a:latin typeface="UT Sans" panose="00000500000000000000" pitchFamily="50" charset="0"/>
                  </a:rPr>
                  <a:t>probabilitate</a:t>
                </a:r>
                <a:r>
                  <a:rPr lang="en-US" sz="2400" dirty="0">
                    <a:latin typeface="UT Sans" panose="00000500000000000000" pitchFamily="50" charset="0"/>
                  </a:rPr>
                  <a:t> maxima (maximum likelihood). Sub presupunerea ca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UT Sans" panose="00000500000000000000" pitchFamily="50" charset="0"/>
                  </a:rPr>
                  <a:t>, </a:t>
                </a:r>
                <a:r>
                  <a:rPr lang="en-US" sz="2400" dirty="0" err="1">
                    <a:latin typeface="UT Sans" panose="00000500000000000000" pitchFamily="50" charset="0"/>
                  </a:rPr>
                  <a:t>expandam</a:t>
                </a:r>
                <a:r>
                  <a:rPr lang="en-US" sz="2400" dirty="0">
                    <a:latin typeface="UT Sans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UT Sans" panose="00000500000000000000" pitchFamily="50" charset="0"/>
                  </a:rPr>
                  <a:t>. </a:t>
                </a:r>
                <a:r>
                  <a:rPr lang="en-US" sz="2400" dirty="0" err="1">
                    <a:latin typeface="UT Sans" panose="00000500000000000000" pitchFamily="50" charset="0"/>
                  </a:rPr>
                  <a:t>Atunci</a:t>
                </a:r>
                <a:r>
                  <a:rPr lang="en-US" sz="2400" dirty="0">
                    <a:latin typeface="UT Sans" panose="00000500000000000000" pitchFamily="50" charset="0"/>
                  </a:rPr>
                  <a:t> log-likelihood-ul </a:t>
                </a:r>
                <a:r>
                  <a:rPr lang="en-US" sz="2400" dirty="0" err="1">
                    <a:latin typeface="UT Sans" panose="00000500000000000000" pitchFamily="50" charset="0"/>
                  </a:rPr>
                  <a:t>ia</a:t>
                </a:r>
                <a:r>
                  <a:rPr lang="en-US" sz="2400" dirty="0">
                    <a:latin typeface="UT Sans" panose="00000500000000000000" pitchFamily="50" charset="0"/>
                  </a:rPr>
                  <a:t> forma:</a:t>
                </a: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endParaRPr kumimoji="0" lang="ro-RO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T Sans" pitchFamily="50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4" y="1448780"/>
                <a:ext cx="8064872" cy="3970318"/>
              </a:xfrm>
              <a:prstGeom prst="rect">
                <a:avLst/>
              </a:prstGeom>
              <a:blipFill>
                <a:blip r:embed="rId4"/>
                <a:stretch>
                  <a:fillRect t="-1229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Maximum likelihood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9BE02-FA45-45CB-8C85-B27EBD62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40" y="4365104"/>
            <a:ext cx="686311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/>
              <p:nvPr/>
            </p:nvSpPr>
            <p:spPr>
              <a:xfrm>
                <a:off x="540114" y="1956179"/>
                <a:ext cx="8064872" cy="315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 err="1">
                    <a:latin typeface="UT Sans" panose="00000500000000000000" pitchFamily="50" charset="0"/>
                  </a:rPr>
                  <a:t>Functia</a:t>
                </a:r>
                <a:r>
                  <a:rPr lang="en-US" dirty="0">
                    <a:latin typeface="UT Sans" panose="00000500000000000000" pitchFamily="50" charset="0"/>
                  </a:rPr>
                  <a:t> de update:</a:t>
                </a: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 err="1">
                    <a:latin typeface="UT Sans" panose="00000500000000000000" pitchFamily="50" charset="0"/>
                  </a:rPr>
                  <a:t>Functia</a:t>
                </a:r>
                <a:r>
                  <a:rPr lang="en-US" dirty="0">
                    <a:latin typeface="UT Sans" panose="00000500000000000000" pitchFamily="50" charset="0"/>
                  </a:rPr>
                  <a:t> de </a:t>
                </a:r>
                <a:r>
                  <a:rPr lang="en-US" dirty="0" err="1">
                    <a:latin typeface="UT Sans" panose="00000500000000000000" pitchFamily="50" charset="0"/>
                  </a:rPr>
                  <a:t>densitate</a:t>
                </a:r>
                <a:r>
                  <a:rPr lang="en-US" dirty="0">
                    <a:latin typeface="UT Sans" panose="00000500000000000000" pitchFamily="50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endParaRPr kumimoji="0" lang="ro-RO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T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4" y="1956179"/>
                <a:ext cx="8064872" cy="3154903"/>
              </a:xfrm>
              <a:prstGeom prst="rect">
                <a:avLst/>
              </a:prstGeom>
              <a:blipFill>
                <a:blip r:embed="rId4"/>
                <a:stretch>
                  <a:fillRect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Metoda</a:t>
            </a:r>
            <a:r>
              <a:rPr lang="en-US" b="1" dirty="0"/>
              <a:t> Gradient Descent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31FFF-C1D5-44E6-A976-FE9D95388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725" y="2528900"/>
            <a:ext cx="3738550" cy="5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/>
              <p:nvPr/>
            </p:nvSpPr>
            <p:spPr>
              <a:xfrm>
                <a:off x="540114" y="1956179"/>
                <a:ext cx="8064872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 err="1">
                    <a:latin typeface="UT Sans" panose="00000500000000000000" pitchFamily="50" charset="0"/>
                  </a:rPr>
                  <a:t>Functia</a:t>
                </a:r>
                <a:r>
                  <a:rPr lang="en-US" dirty="0">
                    <a:latin typeface="UT Sans" panose="00000500000000000000" pitchFamily="50" charset="0"/>
                  </a:rPr>
                  <a:t> de cost:</a:t>
                </a: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b="1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 err="1">
                    <a:latin typeface="UT Sans" panose="00000500000000000000" pitchFamily="50" charset="0"/>
                  </a:rPr>
                  <a:t>Coeficientul</a:t>
                </a:r>
                <a:r>
                  <a:rPr lang="en-US" dirty="0">
                    <a:latin typeface="UT Sans" panose="00000500000000000000" pitchFamily="50" charset="0"/>
                  </a:rPr>
                  <a:t> de </a:t>
                </a:r>
                <a:r>
                  <a:rPr lang="en-US" dirty="0" err="1">
                    <a:latin typeface="UT Sans" panose="00000500000000000000" pitchFamily="50" charset="0"/>
                  </a:rPr>
                  <a:t>corelatie</a:t>
                </a:r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endParaRPr lang="en-US" dirty="0">
                  <a:latin typeface="UT Sans" panose="00000500000000000000" pitchFamily="50" charset="0"/>
                </a:endParaRPr>
              </a:p>
              <a:p>
                <a:pPr marL="342900" indent="-342900" algn="just">
                  <a:buBlip>
                    <a:blip r:embed="rId3">
                      <a:extLst/>
                    </a:blip>
                  </a:buBlip>
                </a:pPr>
                <a:r>
                  <a:rPr lang="en-US" dirty="0" err="1">
                    <a:latin typeface="UT Sans" panose="00000500000000000000" pitchFamily="50" charset="0"/>
                  </a:rPr>
                  <a:t>Aflarea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surselor</a:t>
                </a:r>
                <a:r>
                  <a:rPr lang="en-US" dirty="0">
                    <a:latin typeface="UT Sans" panose="00000500000000000000" pitchFamily="50" charset="0"/>
                  </a:rPr>
                  <a:t> </a:t>
                </a:r>
                <a:r>
                  <a:rPr lang="en-US" dirty="0" err="1">
                    <a:latin typeface="UT Sans" panose="00000500000000000000" pitchFamily="50" charset="0"/>
                  </a:rPr>
                  <a:t>initiale</a:t>
                </a:r>
                <a:r>
                  <a:rPr lang="en-US" dirty="0">
                    <a:latin typeface="UT Sans" panose="00000500000000000000" pitchFamily="50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dirty="0"/>
              </a:p>
              <a:p>
                <a:pPr marL="2628900" lvl="5" indent="-342900" algn="just">
                  <a:buBlip>
                    <a:blip r:embed="rId3">
                      <a:extLst/>
                    </a:blip>
                  </a:buBlip>
                </a:pPr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algn="just"/>
                <a:endParaRPr lang="en-US" dirty="0">
                  <a:latin typeface="UT Sans" panose="00000500000000000000" pitchFamily="50" charset="0"/>
                </a:endParaRPr>
              </a:p>
              <a:p>
                <a:pPr marL="342900" lvl="0" indent="-342900" algn="just">
                  <a:buBlip>
                    <a:blip r:embed="rId3">
                      <a:extLst/>
                    </a:blip>
                  </a:buBlip>
                </a:pPr>
                <a:endParaRPr kumimoji="0" lang="ro-RO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T Sans" panose="00000500000000000000" pitchFamily="50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79E17-82C8-44BA-85DF-3C2F34A5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4" y="1956179"/>
                <a:ext cx="8064872" cy="4462760"/>
              </a:xfrm>
              <a:prstGeom prst="rect">
                <a:avLst/>
              </a:prstGeom>
              <a:blipFill>
                <a:blip r:embed="rId4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Oprirea</a:t>
            </a:r>
            <a:r>
              <a:rPr lang="en-US" b="1" dirty="0"/>
              <a:t> </a:t>
            </a:r>
            <a:r>
              <a:rPr lang="en-US" b="1" dirty="0" err="1"/>
              <a:t>iterarii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finalul</a:t>
            </a:r>
            <a:r>
              <a:rPr lang="en-US" b="1" dirty="0"/>
              <a:t> </a:t>
            </a:r>
            <a:r>
              <a:rPr lang="en-US" b="1" dirty="0" err="1"/>
              <a:t>algoritmului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CC7FF-E450-4238-8169-A65CA7ED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0" y="2586318"/>
            <a:ext cx="3695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3120-E47C-411E-9B45-3D4088CE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UT Sans" panose="00000500000000000000" pitchFamily="50" charset="0"/>
              </a:rPr>
              <a:t>Exemple</a:t>
            </a:r>
            <a:endParaRPr lang="en-US" sz="4400" b="1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3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3120-E47C-411E-9B45-3D4088CE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latin typeface="UT Sans" panose="00000500000000000000" pitchFamily="50" charset="0"/>
              </a:rPr>
              <a:t>Concluzii</a:t>
            </a:r>
            <a:endParaRPr lang="en-US" sz="4400" b="1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0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163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UT Sans</vt:lpstr>
      <vt:lpstr>UT Sans Bold</vt:lpstr>
      <vt:lpstr>Office Theme</vt:lpstr>
      <vt:lpstr>PowerPoint Presentation</vt:lpstr>
      <vt:lpstr>Cocktail party problem</vt:lpstr>
      <vt:lpstr>Ce este ICA?</vt:lpstr>
      <vt:lpstr>Definitia modelului ICA</vt:lpstr>
      <vt:lpstr>Maximum likelihood</vt:lpstr>
      <vt:lpstr>Metoda Gradient Descent</vt:lpstr>
      <vt:lpstr>Oprirea iterarii si finalul algoritmului</vt:lpstr>
      <vt:lpstr>Exemple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BDRadu</cp:lastModifiedBy>
  <cp:revision>49</cp:revision>
  <dcterms:created xsi:type="dcterms:W3CDTF">2017-10-19T09:49:50Z</dcterms:created>
  <dcterms:modified xsi:type="dcterms:W3CDTF">2018-06-27T09:17:02Z</dcterms:modified>
</cp:coreProperties>
</file>