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61" r:id="rId5"/>
    <p:sldId id="259" r:id="rId6"/>
    <p:sldId id="263" r:id="rId7"/>
    <p:sldId id="262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898B34-DB72-4EC0-9230-DB5042BB3EB5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71B3F3-E49D-44CD-BDBE-127D1106D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8345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71B3F3-E49D-44CD-BDBE-127D1106DB2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0233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B9E3CF1-7C20-4A45-9ED4-E1BB64E3CA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9AB8D14F-4E69-44E2-9A85-E4396B858E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F6F0A29-AE56-40F2-8108-5F1BA31A4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985BB-865C-428D-AC2C-ED149ADFC824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BFEA6B6-739A-47C2-9A35-58BCD39BB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A7395C5-E9CE-4384-AEF1-EB3EE492C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9EF87-9817-4294-B401-34DEF15A1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516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A53B6AF-007F-46B8-8CFB-8F772F862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93BAE08B-F0A3-4EBE-828F-281CDCFB40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3CD550B-C399-4FD0-9A45-37AA3A880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985BB-865C-428D-AC2C-ED149ADFC824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A8B6443-B379-4718-ADD0-78E11DDAA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84AB879-B42B-4FDC-9ABF-0042C9887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9EF87-9817-4294-B401-34DEF15A1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434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598CB061-8CFA-421F-97BE-65B1E44336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95D2C40A-BAEF-4909-B5FB-46AD1EF290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5E79A42-F13F-4DE7-B9C6-1F18EDA40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985BB-865C-428D-AC2C-ED149ADFC824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8088A79-9AC7-4F14-B6E1-2113D38C0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5254E35-1232-4C65-8DED-5102C57C3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9EF87-9817-4294-B401-34DEF15A1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79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6D80941-E7DF-4194-9D6C-0CAFCD459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74D3F35-9B31-4FEC-8D36-74FDD25A45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3D7F438-116B-4A72-85D1-EFE825AA9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985BB-865C-428D-AC2C-ED149ADFC824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50A0063-BADE-4137-B6E5-79F71E53F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6CD1965-852D-41E4-933F-D11380E19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9EF87-9817-4294-B401-34DEF15A1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779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B523E97-611F-4456-BE11-B0BB3FABE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0EB5F56-0FB4-4D48-BDDA-7DAB5C3A03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046D54C-593B-4B87-8978-2BF35CD07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985BB-865C-428D-AC2C-ED149ADFC824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4F7371C-DF10-4090-A8BD-309B8E1AB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25F32D9-B54D-4EC9-AF15-1DAD184AA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9EF87-9817-4294-B401-34DEF15A1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073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26CA074-40AC-4E19-A4F0-8563CD1EF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B4EF95B-01C4-4FC8-924C-C1C3720192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EDB9ADE9-8A14-4D77-8E6B-A012B6B0BB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BFF1248-4D9A-406E-89EC-9A4AC8CF0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985BB-865C-428D-AC2C-ED149ADFC824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7FC486D-4021-483E-B1BF-9A564B7A7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B348FCEC-89ED-4107-A53D-F45564D06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9EF87-9817-4294-B401-34DEF15A1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76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9F8A835-1B16-401F-8DF0-C7AE1C017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B489F57-DBD2-4678-9803-42D2AB08D7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9C946359-DB7C-43E6-9A7C-BA9A9AED7F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D89BD704-777E-44F7-A2AE-63AE4848F7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699DFBD5-5A25-4689-B4BA-875C862BC1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A11B92B9-2018-402E-B54C-EF246A86B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985BB-865C-428D-AC2C-ED149ADFC824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1D841991-DB43-4CA4-8FDF-04339FFD8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BE32EBEA-1A29-488C-9EB2-9128F1056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9EF87-9817-4294-B401-34DEF15A1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641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162F879-2D38-4F39-B899-8FACB1417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08CB0DA1-0A85-4E88-9CBD-D1650D2DE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985BB-865C-428D-AC2C-ED149ADFC824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BE53FE18-164B-44CD-A68C-0E5304BAE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CD3B003C-B7C3-41AB-AA5D-DA11989CF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9EF87-9817-4294-B401-34DEF15A1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219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2795ED3A-F3DA-46E6-B5A0-EA2F0FF81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985BB-865C-428D-AC2C-ED149ADFC824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C743C568-15A9-405D-BDBB-21003B406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77E277D-32BB-4A6A-B290-523ED1E2F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9EF87-9817-4294-B401-34DEF15A1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609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10C9589-D379-4729-8CD2-B25735F08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FC94597-5FEC-4C3C-9DC6-588D09E9AF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FEBA001D-5C54-4B21-9D5D-2F34B95A4E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E058D0D-E44C-408A-91CA-92188D7AA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985BB-865C-428D-AC2C-ED149ADFC824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698C8AC-2D56-4688-920D-B3F0FAAB2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66FC25B-9DF9-4279-8AD6-548CB1730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9EF87-9817-4294-B401-34DEF15A1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137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B03C0A5-AD22-43F2-A42F-7E1A5D63F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FF0FE790-3F26-462E-ABA7-1DD7460880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E81CAB21-6059-4D81-B27E-F65445C244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DFDB4DF-94C4-4ACF-9891-FF9EAD993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985BB-865C-428D-AC2C-ED149ADFC824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91387971-604E-49D2-BE91-25C3E959A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34EF627-4981-4231-A14C-B6B091D1A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9EF87-9817-4294-B401-34DEF15A1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831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F6731566-E576-4590-AE92-987E5AAD9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7768471-E6C6-49D1-B5C6-864430CE06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7763578-26CE-4A37-9105-66DDA61778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9985BB-865C-428D-AC2C-ED149ADFC824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7827330-83AE-4783-806B-960675688F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1E9B625-54F4-4DCD-B497-CEDF364844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39EF87-9817-4294-B401-34DEF15A1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598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2D71C8F-26BB-47EC-A5CD-2AE1673AD0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Blind Source Separation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6CCC05E4-CF72-445C-94F0-F2C3DA72DB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63627"/>
            <a:ext cx="9144000" cy="1103050"/>
          </a:xfrm>
        </p:spPr>
        <p:txBody>
          <a:bodyPr/>
          <a:lstStyle/>
          <a:p>
            <a:r>
              <a:rPr lang="en-US" dirty="0" err="1"/>
              <a:t>Motrescu</a:t>
            </a:r>
            <a:r>
              <a:rPr lang="en-US" dirty="0"/>
              <a:t> Radu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6654055"/>
            <a:ext cx="1270000" cy="15388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r>
              <a:rPr lang="en-US" sz="1000" smtClean="0">
                <a:solidFill>
                  <a:srgbClr val="000000"/>
                </a:solidFill>
                <a:latin typeface="Arial" panose="020B0604020202020204" pitchFamily="34" charset="0"/>
              </a:rPr>
              <a:t>Unrestricted</a:t>
            </a:r>
            <a:endParaRPr lang="en-US" sz="10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2299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218D101-9A28-4A3C-BBBD-A3A267944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/>
              <a:t>Introducere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5AA5678-B709-4B52-A572-87A50960B4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Lucrul</a:t>
            </a:r>
            <a:r>
              <a:rPr lang="en-US" dirty="0"/>
              <a:t> de </a:t>
            </a:r>
            <a:r>
              <a:rPr lang="en-US" dirty="0" err="1"/>
              <a:t>cercetare</a:t>
            </a:r>
            <a:r>
              <a:rPr lang="en-US" dirty="0"/>
              <a:t> al </a:t>
            </a:r>
            <a:r>
              <a:rPr lang="en-US" dirty="0" err="1"/>
              <a:t>acestei</a:t>
            </a:r>
            <a:r>
              <a:rPr lang="en-US" dirty="0"/>
              <a:t> </a:t>
            </a:r>
            <a:r>
              <a:rPr lang="en-US" dirty="0" err="1"/>
              <a:t>lucrari</a:t>
            </a:r>
            <a:r>
              <a:rPr lang="en-US" dirty="0"/>
              <a:t> a </a:t>
            </a:r>
            <a:r>
              <a:rPr lang="en-US" dirty="0" err="1"/>
              <a:t>fost</a:t>
            </a:r>
            <a:r>
              <a:rPr lang="en-US" dirty="0"/>
              <a:t> </a:t>
            </a:r>
            <a:r>
              <a:rPr lang="en-US" dirty="0" err="1"/>
              <a:t>datorita</a:t>
            </a:r>
            <a:r>
              <a:rPr lang="en-US" dirty="0"/>
              <a:t> </a:t>
            </a:r>
            <a:r>
              <a:rPr lang="en-US" dirty="0" err="1"/>
              <a:t>incercarii</a:t>
            </a:r>
            <a:r>
              <a:rPr lang="en-US" dirty="0"/>
              <a:t> de a </a:t>
            </a:r>
            <a:r>
              <a:rPr lang="en-US" dirty="0" err="1"/>
              <a:t>rezolva</a:t>
            </a:r>
            <a:r>
              <a:rPr lang="en-US" dirty="0"/>
              <a:t> “Cocktail Party Problem”. </a:t>
            </a:r>
            <a:r>
              <a:rPr lang="en-US" dirty="0" err="1"/>
              <a:t>Aceasta</a:t>
            </a:r>
            <a:r>
              <a:rPr lang="en-US" dirty="0"/>
              <a:t> se </a:t>
            </a:r>
            <a:r>
              <a:rPr lang="en-US" dirty="0" err="1"/>
              <a:t>defineste</a:t>
            </a:r>
            <a:r>
              <a:rPr lang="en-US" dirty="0"/>
              <a:t> </a:t>
            </a:r>
            <a:r>
              <a:rPr lang="en-US" dirty="0" err="1"/>
              <a:t>astfel</a:t>
            </a:r>
            <a:r>
              <a:rPr lang="en-US" dirty="0"/>
              <a:t>: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spunem</a:t>
            </a:r>
            <a:r>
              <a:rPr lang="en-US" dirty="0"/>
              <a:t> ca </a:t>
            </a:r>
            <a:r>
              <a:rPr lang="en-US" dirty="0" err="1"/>
              <a:t>suntem</a:t>
            </a:r>
            <a:r>
              <a:rPr lang="en-US" dirty="0"/>
              <a:t> la o </a:t>
            </a:r>
            <a:r>
              <a:rPr lang="en-US" dirty="0" err="1"/>
              <a:t>petrecere</a:t>
            </a:r>
            <a:r>
              <a:rPr lang="en-US" dirty="0"/>
              <a:t>, </a:t>
            </a:r>
            <a:r>
              <a:rPr lang="en-US" dirty="0" err="1"/>
              <a:t>unde</a:t>
            </a:r>
            <a:r>
              <a:rPr lang="en-US" dirty="0"/>
              <a:t> un </a:t>
            </a:r>
            <a:r>
              <a:rPr lang="en-US" dirty="0" err="1"/>
              <a:t>grup</a:t>
            </a:r>
            <a:r>
              <a:rPr lang="en-US" dirty="0"/>
              <a:t> de </a:t>
            </a:r>
            <a:r>
              <a:rPr lang="en-US" dirty="0" err="1"/>
              <a:t>oameni</a:t>
            </a:r>
            <a:r>
              <a:rPr lang="en-US" dirty="0"/>
              <a:t> </a:t>
            </a:r>
            <a:r>
              <a:rPr lang="en-US" dirty="0" err="1"/>
              <a:t>vorbesc</a:t>
            </a:r>
            <a:r>
              <a:rPr lang="en-US" dirty="0"/>
              <a:t> in </a:t>
            </a:r>
            <a:r>
              <a:rPr lang="en-US" dirty="0" err="1"/>
              <a:t>acelasi</a:t>
            </a:r>
            <a:r>
              <a:rPr lang="en-US" dirty="0"/>
              <a:t> </a:t>
            </a:r>
            <a:r>
              <a:rPr lang="en-US" dirty="0" err="1"/>
              <a:t>timp</a:t>
            </a:r>
            <a:r>
              <a:rPr lang="en-US" dirty="0"/>
              <a:t>, </a:t>
            </a:r>
            <a:r>
              <a:rPr lang="en-US" dirty="0" err="1"/>
              <a:t>iar</a:t>
            </a:r>
            <a:r>
              <a:rPr lang="en-US" dirty="0"/>
              <a:t> </a:t>
            </a:r>
            <a:r>
              <a:rPr lang="en-US" dirty="0" err="1"/>
              <a:t>vocilele</a:t>
            </a:r>
            <a:r>
              <a:rPr lang="en-US" dirty="0"/>
              <a:t> </a:t>
            </a:r>
            <a:r>
              <a:rPr lang="en-US" dirty="0" err="1"/>
              <a:t>lor</a:t>
            </a:r>
            <a:r>
              <a:rPr lang="en-US" dirty="0"/>
              <a:t> </a:t>
            </a:r>
            <a:r>
              <a:rPr lang="en-US" dirty="0" err="1"/>
              <a:t>suprapuse</a:t>
            </a:r>
            <a:r>
              <a:rPr lang="en-US" dirty="0"/>
              <a:t> sunt </a:t>
            </a:r>
            <a:r>
              <a:rPr lang="en-US" dirty="0" err="1"/>
              <a:t>inregistrate</a:t>
            </a:r>
            <a:r>
              <a:rPr lang="en-US" dirty="0"/>
              <a:t> de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multe</a:t>
            </a:r>
            <a:r>
              <a:rPr lang="en-US" dirty="0"/>
              <a:t> </a:t>
            </a:r>
            <a:r>
              <a:rPr lang="en-US" dirty="0" err="1"/>
              <a:t>microfoane</a:t>
            </a:r>
            <a:r>
              <a:rPr lang="en-US" dirty="0"/>
              <a:t>. </a:t>
            </a:r>
            <a:r>
              <a:rPr lang="en-US" dirty="0" err="1"/>
              <a:t>Noi</a:t>
            </a:r>
            <a:r>
              <a:rPr lang="en-US" dirty="0"/>
              <a:t> </a:t>
            </a:r>
            <a:r>
              <a:rPr lang="en-US" dirty="0" err="1"/>
              <a:t>dorim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separam</a:t>
            </a:r>
            <a:r>
              <a:rPr lang="en-US" dirty="0"/>
              <a:t> </a:t>
            </a:r>
            <a:r>
              <a:rPr lang="en-US" dirty="0" err="1"/>
              <a:t>vocile</a:t>
            </a:r>
            <a:r>
              <a:rPr lang="en-US" dirty="0"/>
              <a:t> </a:t>
            </a:r>
            <a:r>
              <a:rPr lang="en-US" dirty="0" err="1"/>
              <a:t>oamenilor</a:t>
            </a:r>
            <a:r>
              <a:rPr lang="en-US" dirty="0"/>
              <a:t> </a:t>
            </a:r>
            <a:r>
              <a:rPr lang="en-US" dirty="0" err="1"/>
              <a:t>pornind</a:t>
            </a:r>
            <a:r>
              <a:rPr lang="en-US" dirty="0"/>
              <a:t> de la </a:t>
            </a:r>
            <a:r>
              <a:rPr lang="en-US" dirty="0" err="1"/>
              <a:t>inregistrarile</a:t>
            </a:r>
            <a:r>
              <a:rPr lang="en-US" dirty="0"/>
              <a:t> </a:t>
            </a:r>
            <a:r>
              <a:rPr lang="en-US" dirty="0" err="1"/>
              <a:t>facute</a:t>
            </a:r>
            <a:r>
              <a:rPr lang="en-US" dirty="0"/>
              <a:t>. Cum </a:t>
            </a:r>
            <a:r>
              <a:rPr lang="en-US" dirty="0" err="1"/>
              <a:t>facem</a:t>
            </a:r>
            <a:r>
              <a:rPr lang="en-US" dirty="0"/>
              <a:t> </a:t>
            </a:r>
            <a:r>
              <a:rPr lang="en-US" dirty="0" err="1"/>
              <a:t>asta</a:t>
            </a:r>
            <a:r>
              <a:rPr lang="en-US" dirty="0"/>
              <a:t>? </a:t>
            </a:r>
            <a:r>
              <a:rPr lang="en-US" dirty="0" err="1"/>
              <a:t>Folosind</a:t>
            </a:r>
            <a:r>
              <a:rPr lang="en-US" dirty="0"/>
              <a:t> Blind Source Separation, </a:t>
            </a:r>
            <a:r>
              <a:rPr lang="en-US" dirty="0" err="1"/>
              <a:t>putem</a:t>
            </a:r>
            <a:r>
              <a:rPr lang="en-US" dirty="0"/>
              <a:t> </a:t>
            </a:r>
            <a:r>
              <a:rPr lang="en-US" dirty="0" err="1"/>
              <a:t>separa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multe</a:t>
            </a:r>
            <a:r>
              <a:rPr lang="en-US" dirty="0"/>
              <a:t> </a:t>
            </a:r>
            <a:r>
              <a:rPr lang="en-US" dirty="0" err="1"/>
              <a:t>semnale</a:t>
            </a:r>
            <a:r>
              <a:rPr lang="en-US" dirty="0"/>
              <a:t> </a:t>
            </a:r>
            <a:r>
              <a:rPr lang="en-US" dirty="0" err="1"/>
              <a:t>obtinute</a:t>
            </a:r>
            <a:r>
              <a:rPr lang="en-US" dirty="0"/>
              <a:t> in </a:t>
            </a:r>
            <a:r>
              <a:rPr lang="en-US" dirty="0" err="1"/>
              <a:t>semnalele</a:t>
            </a:r>
            <a:r>
              <a:rPr lang="en-US" dirty="0"/>
              <a:t> </a:t>
            </a:r>
            <a:r>
              <a:rPr lang="en-US" dirty="0" err="1"/>
              <a:t>originale</a:t>
            </a:r>
            <a:r>
              <a:rPr lang="en-US" dirty="0"/>
              <a:t> care le </a:t>
            </a:r>
            <a:r>
              <a:rPr lang="en-US" dirty="0" err="1"/>
              <a:t>compun</a:t>
            </a:r>
            <a:r>
              <a:rPr lang="en-US" dirty="0"/>
              <a:t>, </a:t>
            </a:r>
            <a:r>
              <a:rPr lang="en-US" dirty="0" err="1"/>
              <a:t>fara</a:t>
            </a:r>
            <a:r>
              <a:rPr lang="en-US" dirty="0"/>
              <a:t> a </a:t>
            </a:r>
            <a:r>
              <a:rPr lang="en-US" dirty="0" err="1"/>
              <a:t>stii</a:t>
            </a:r>
            <a:r>
              <a:rPr lang="en-US" dirty="0"/>
              <a:t> </a:t>
            </a:r>
            <a:r>
              <a:rPr lang="en-US" dirty="0" err="1"/>
              <a:t>ceva</a:t>
            </a:r>
            <a:r>
              <a:rPr lang="en-US" dirty="0"/>
              <a:t> </a:t>
            </a:r>
            <a:r>
              <a:rPr lang="en-US" dirty="0" err="1"/>
              <a:t>despre</a:t>
            </a:r>
            <a:r>
              <a:rPr lang="en-US" dirty="0"/>
              <a:t> </a:t>
            </a:r>
            <a:r>
              <a:rPr lang="en-US" dirty="0" err="1"/>
              <a:t>procesul</a:t>
            </a:r>
            <a:r>
              <a:rPr lang="en-US" dirty="0"/>
              <a:t> de </a:t>
            </a:r>
            <a:r>
              <a:rPr lang="en-US" dirty="0" err="1"/>
              <a:t>mixare</a:t>
            </a:r>
            <a:r>
              <a:rPr lang="en-US" dirty="0"/>
              <a:t> a </a:t>
            </a:r>
            <a:r>
              <a:rPr lang="en-US" dirty="0" err="1"/>
              <a:t>semnalelor</a:t>
            </a:r>
            <a:r>
              <a:rPr lang="en-US" dirty="0"/>
              <a:t>. </a:t>
            </a:r>
            <a:r>
              <a:rPr lang="en-US" dirty="0" err="1"/>
              <a:t>Chiar</a:t>
            </a:r>
            <a:r>
              <a:rPr lang="en-US" dirty="0"/>
              <a:t> </a:t>
            </a:r>
            <a:r>
              <a:rPr lang="en-US" dirty="0" err="1"/>
              <a:t>daca</a:t>
            </a:r>
            <a:r>
              <a:rPr lang="en-US" dirty="0"/>
              <a:t> </a:t>
            </a:r>
            <a:r>
              <a:rPr lang="en-US" dirty="0" err="1"/>
              <a:t>aceasta</a:t>
            </a:r>
            <a:r>
              <a:rPr lang="en-US" dirty="0"/>
              <a:t> </a:t>
            </a:r>
            <a:r>
              <a:rPr lang="en-US" dirty="0" err="1"/>
              <a:t>lucrare</a:t>
            </a:r>
            <a:r>
              <a:rPr lang="en-US" dirty="0"/>
              <a:t> se </a:t>
            </a:r>
            <a:r>
              <a:rPr lang="en-US" dirty="0" err="1"/>
              <a:t>concentreaza</a:t>
            </a:r>
            <a:r>
              <a:rPr lang="en-US" dirty="0"/>
              <a:t> pe </a:t>
            </a:r>
            <a:r>
              <a:rPr lang="en-US" dirty="0" err="1"/>
              <a:t>semnale</a:t>
            </a:r>
            <a:r>
              <a:rPr lang="en-US" dirty="0"/>
              <a:t> audio, </a:t>
            </a:r>
            <a:r>
              <a:rPr lang="en-US" dirty="0" err="1"/>
              <a:t>aceasta</a:t>
            </a:r>
            <a:r>
              <a:rPr lang="en-US" dirty="0"/>
              <a:t> </a:t>
            </a:r>
            <a:r>
              <a:rPr lang="en-US" dirty="0" err="1"/>
              <a:t>tehnica</a:t>
            </a:r>
            <a:r>
              <a:rPr lang="en-US" dirty="0"/>
              <a:t> a </a:t>
            </a:r>
            <a:r>
              <a:rPr lang="en-US" dirty="0" err="1"/>
              <a:t>fost</a:t>
            </a:r>
            <a:r>
              <a:rPr lang="en-US" dirty="0"/>
              <a:t> </a:t>
            </a:r>
            <a:r>
              <a:rPr lang="en-US" dirty="0" err="1"/>
              <a:t>folosita</a:t>
            </a:r>
            <a:r>
              <a:rPr lang="en-US" dirty="0"/>
              <a:t> in </a:t>
            </a:r>
            <a:r>
              <a:rPr lang="en-US" dirty="0" err="1"/>
              <a:t>probleme</a:t>
            </a:r>
            <a:r>
              <a:rPr lang="en-US" dirty="0"/>
              <a:t> de </a:t>
            </a:r>
            <a:r>
              <a:rPr lang="en-US" dirty="0" err="1"/>
              <a:t>recunoastere</a:t>
            </a:r>
            <a:r>
              <a:rPr lang="en-US" dirty="0"/>
              <a:t> de </a:t>
            </a:r>
            <a:r>
              <a:rPr lang="en-US" dirty="0" err="1"/>
              <a:t>voci</a:t>
            </a:r>
            <a:r>
              <a:rPr lang="en-US" dirty="0"/>
              <a:t>, </a:t>
            </a:r>
            <a:r>
              <a:rPr lang="en-US" dirty="0" err="1"/>
              <a:t>telecomunicatii</a:t>
            </a:r>
            <a:r>
              <a:rPr lang="en-US" dirty="0"/>
              <a:t>, feature extraction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procesare</a:t>
            </a:r>
            <a:r>
              <a:rPr lang="en-US" dirty="0"/>
              <a:t> de </a:t>
            </a:r>
            <a:r>
              <a:rPr lang="en-US" dirty="0" err="1"/>
              <a:t>semnale</a:t>
            </a:r>
            <a:r>
              <a:rPr lang="en-US" dirty="0"/>
              <a:t> </a:t>
            </a:r>
            <a:r>
              <a:rPr lang="en-US" dirty="0" err="1"/>
              <a:t>medicale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20609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A3EBE02-2A9E-45FB-9C7F-139245947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8317"/>
            <a:ext cx="10515600" cy="1325563"/>
          </a:xfrm>
        </p:spPr>
        <p:txBody>
          <a:bodyPr/>
          <a:lstStyle/>
          <a:p>
            <a:pPr algn="ctr"/>
            <a:r>
              <a:rPr lang="en-US" b="1" dirty="0" err="1"/>
              <a:t>Matematica</a:t>
            </a:r>
            <a:r>
              <a:rPr lang="en-US" b="1" dirty="0"/>
              <a:t> din spate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DB9CB086-E71F-48E6-8A74-666A5EA06B1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175029"/>
                <a:ext cx="10515600" cy="329997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Acestea sunt </a:t>
                </a:r>
                <a:r>
                  <a:rPr lang="en-US" dirty="0" err="1"/>
                  <a:t>informatiile</a:t>
                </a:r>
                <a:r>
                  <a:rPr lang="en-US" dirty="0"/>
                  <a:t> pe care </a:t>
                </a:r>
                <a:r>
                  <a:rPr lang="en-US" dirty="0" err="1"/>
                  <a:t>trebuie</a:t>
                </a:r>
                <a:r>
                  <a:rPr lang="en-US" dirty="0"/>
                  <a:t> </a:t>
                </a:r>
                <a:r>
                  <a:rPr lang="en-US" dirty="0" err="1"/>
                  <a:t>sa</a:t>
                </a:r>
                <a:r>
                  <a:rPr lang="en-US" dirty="0"/>
                  <a:t> le </a:t>
                </a:r>
                <a:r>
                  <a:rPr lang="en-US" dirty="0" err="1"/>
                  <a:t>stiti</a:t>
                </a:r>
                <a:r>
                  <a:rPr lang="en-US" dirty="0"/>
                  <a:t>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surse necunoscute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i="1" dirty="0"/>
                  <a:t>.</a:t>
                </a:r>
              </a:p>
              <a:p>
                <a:pPr lvl="1"/>
                <a:r>
                  <a:rPr lang="en-US" dirty="0"/>
                  <a:t>Un operator necunoscut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 semnale observate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cu </a:t>
                </a:r>
                <a:r>
                  <a:rPr lang="en-US" dirty="0" err="1"/>
                  <a:t>relatia</a:t>
                </a:r>
                <a:r>
                  <a:rPr lang="en-US" dirty="0"/>
                  <a:t> </a:t>
                </a:r>
                <a:r>
                  <a:rPr lang="en-US" dirty="0" err="1"/>
                  <a:t>globala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𝐴𝑠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err="1" smtClean="0"/>
                  <a:t>sau</a:t>
                </a:r>
                <a:r>
                  <a:rPr lang="en-US" dirty="0" smtClean="0"/>
                  <a:t>:</a:t>
                </a:r>
              </a:p>
              <a:p>
                <a:pPr lvl="2"/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⋮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eqAr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dirty="0" err="1" smtClean="0"/>
                  <a:t>unde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en-US" dirty="0" err="1" smtClean="0"/>
                  <a:t>reprezinta</a:t>
                </a:r>
                <a:r>
                  <a:rPr lang="en-US" dirty="0"/>
                  <a:t> </a:t>
                </a:r>
                <a:r>
                  <a:rPr lang="en-US" dirty="0" err="1" smtClean="0"/>
                  <a:t>coloana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 smtClean="0"/>
                  <a:t> din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r>
                  <a:rPr lang="en-US" dirty="0"/>
                  <a:t>Cum </a:t>
                </a:r>
                <a:r>
                  <a:rPr lang="en-US" dirty="0" err="1"/>
                  <a:t>arata</a:t>
                </a:r>
                <a:r>
                  <a:rPr lang="en-US" dirty="0"/>
                  <a:t> </a:t>
                </a:r>
                <a:r>
                  <a:rPr lang="en-US" dirty="0" err="1"/>
                  <a:t>asta</a:t>
                </a:r>
                <a:r>
                  <a:rPr lang="en-US" dirty="0"/>
                  <a:t> in </a:t>
                </a:r>
                <a:r>
                  <a:rPr lang="en-US" dirty="0" err="1"/>
                  <a:t>viata</a:t>
                </a:r>
                <a:r>
                  <a:rPr lang="en-US" dirty="0"/>
                  <a:t> </a:t>
                </a:r>
                <a:r>
                  <a:rPr lang="en-US" dirty="0" err="1"/>
                  <a:t>reala</a:t>
                </a:r>
                <a:r>
                  <a:rPr lang="en-US" dirty="0"/>
                  <a:t>?</a:t>
                </a:r>
              </a:p>
              <a:p>
                <a:pPr lvl="1"/>
                <a:endParaRPr lang="en-US" dirty="0"/>
              </a:p>
              <a:p>
                <a:pPr lvl="1"/>
                <a:endParaRPr lang="en-US" i="1" dirty="0"/>
              </a:p>
              <a:p>
                <a:pPr lvl="1"/>
                <a:endParaRPr lang="en-US" i="1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DB9CB086-E71F-48E6-8A74-666A5EA06B1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175029"/>
                <a:ext cx="10515600" cy="3299970"/>
              </a:xfrm>
              <a:blipFill rotWithShape="0">
                <a:blip r:embed="rId2"/>
                <a:stretch>
                  <a:fillRect l="-1043" t="-4251" b="-22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0468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magini pentru blind source separation">
            <a:extLst>
              <a:ext uri="{FF2B5EF4-FFF2-40B4-BE49-F238E27FC236}">
                <a16:creationId xmlns:a16="http://schemas.microsoft.com/office/drawing/2014/main" xmlns="" id="{84C9511A-4C45-4F4D-8450-FA89A16315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034" y="1242857"/>
            <a:ext cx="10891974" cy="4372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0795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50378C8-E977-480A-B4B5-7A03D6C8E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436" y="0"/>
            <a:ext cx="10515600" cy="1325563"/>
          </a:xfrm>
        </p:spPr>
        <p:txBody>
          <a:bodyPr/>
          <a:lstStyle/>
          <a:p>
            <a:pPr algn="ctr"/>
            <a:r>
              <a:rPr lang="en-US" b="1" dirty="0" err="1"/>
              <a:t>Matematica</a:t>
            </a:r>
            <a:r>
              <a:rPr lang="en-US" b="1" dirty="0"/>
              <a:t> din spate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4C67C857-2ED0-43D9-82D0-DA8ABAE8033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47436" y="951344"/>
                <a:ext cx="10515600" cy="5769051"/>
              </a:xfrm>
            </p:spPr>
            <p:txBody>
              <a:bodyPr>
                <a:noAutofit/>
              </a:bodyPr>
              <a:lstStyle/>
              <a:p>
                <a:r>
                  <a:rPr lang="en-US" sz="2100" dirty="0"/>
                  <a:t>Modelul pe care l-am </a:t>
                </a:r>
                <a:r>
                  <a:rPr lang="en-US" sz="2100" dirty="0" err="1"/>
                  <a:t>descris</a:t>
                </a:r>
                <a:r>
                  <a:rPr lang="en-US" sz="2100" dirty="0"/>
                  <a:t> </a:t>
                </a:r>
                <a:r>
                  <a:rPr lang="en-US" sz="2100" dirty="0" err="1"/>
                  <a:t>mai</a:t>
                </a:r>
                <a:r>
                  <a:rPr lang="en-US" sz="2100" dirty="0"/>
                  <a:t> </a:t>
                </a:r>
                <a:r>
                  <a:rPr lang="en-US" sz="2100" dirty="0" err="1"/>
                  <a:t>devreme</a:t>
                </a:r>
                <a:r>
                  <a:rPr lang="en-US" sz="2100" dirty="0"/>
                  <a:t>, </a:t>
                </a:r>
                <a14:m>
                  <m:oMath xmlns:m="http://schemas.openxmlformats.org/officeDocument/2006/math"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𝐴𝑠</m:t>
                    </m:r>
                  </m:oMath>
                </a14:m>
                <a:r>
                  <a:rPr lang="en-US" sz="2100" dirty="0" smtClean="0"/>
                  <a:t>,</a:t>
                </a:r>
                <a:r>
                  <a:rPr lang="en-US" sz="2100" dirty="0"/>
                  <a:t> </a:t>
                </a:r>
                <a:r>
                  <a:rPr lang="en-US" sz="2100" dirty="0" err="1"/>
                  <a:t>este</a:t>
                </a:r>
                <a:r>
                  <a:rPr lang="en-US" sz="2100" dirty="0"/>
                  <a:t> </a:t>
                </a:r>
                <a:r>
                  <a:rPr lang="en-US" sz="2100" dirty="0" err="1"/>
                  <a:t>numit</a:t>
                </a:r>
                <a:r>
                  <a:rPr lang="en-US" sz="2100" dirty="0"/>
                  <a:t> </a:t>
                </a:r>
                <a:r>
                  <a:rPr lang="en-US" sz="2100" b="1" dirty="0"/>
                  <a:t>Independent Component Analysis</a:t>
                </a:r>
                <a:r>
                  <a:rPr lang="en-US" sz="2100" dirty="0"/>
                  <a:t>, </a:t>
                </a:r>
                <a:r>
                  <a:rPr lang="en-US" sz="2100" dirty="0" err="1"/>
                  <a:t>sau</a:t>
                </a:r>
                <a:r>
                  <a:rPr lang="en-US" sz="2100" dirty="0"/>
                  <a:t> </a:t>
                </a:r>
                <a:r>
                  <a:rPr lang="en-US" sz="2100" b="1" dirty="0" err="1"/>
                  <a:t>modelul</a:t>
                </a:r>
                <a:r>
                  <a:rPr lang="en-US" sz="2100" b="1" dirty="0"/>
                  <a:t> ICA</a:t>
                </a:r>
                <a:r>
                  <a:rPr lang="en-US" sz="2100" dirty="0"/>
                  <a:t>, care face </a:t>
                </a:r>
                <a:r>
                  <a:rPr lang="en-US" sz="2100" dirty="0" err="1"/>
                  <a:t>doua</a:t>
                </a:r>
                <a:r>
                  <a:rPr lang="en-US" sz="2100" dirty="0"/>
                  <a:t> </a:t>
                </a:r>
                <a:r>
                  <a:rPr lang="en-US" sz="2100" dirty="0" err="1"/>
                  <a:t>presupuneri</a:t>
                </a:r>
                <a:r>
                  <a:rPr lang="en-US" sz="2100" dirty="0"/>
                  <a:t> simple: componentele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1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100" dirty="0"/>
                  <a:t> sunt </a:t>
                </a:r>
                <a:r>
                  <a:rPr lang="en-US" sz="2100" i="1" dirty="0"/>
                  <a:t>statistic </a:t>
                </a:r>
                <a:r>
                  <a:rPr lang="en-US" sz="2100" i="1" dirty="0" err="1"/>
                  <a:t>independente</a:t>
                </a:r>
                <a:r>
                  <a:rPr lang="en-US" sz="2100" i="1" dirty="0"/>
                  <a:t> </a:t>
                </a:r>
                <a:r>
                  <a:rPr lang="en-US" sz="2100" dirty="0" err="1"/>
                  <a:t>si</a:t>
                </a:r>
                <a:r>
                  <a:rPr lang="en-US" sz="2100" dirty="0"/>
                  <a:t> ca au </a:t>
                </a:r>
                <a:r>
                  <a:rPr lang="en-US" sz="2100" i="1" dirty="0" err="1"/>
                  <a:t>distributie</a:t>
                </a:r>
                <a:r>
                  <a:rPr lang="en-US" sz="2100" i="1" dirty="0"/>
                  <a:t> non-</a:t>
                </a:r>
                <a:r>
                  <a:rPr lang="en-US" sz="2100" i="1" dirty="0" err="1"/>
                  <a:t>gaussiana</a:t>
                </a:r>
                <a:r>
                  <a:rPr lang="en-US" sz="2100" i="1" dirty="0"/>
                  <a:t>. </a:t>
                </a:r>
                <a:r>
                  <a:rPr lang="en-US" sz="2100" dirty="0" err="1"/>
                  <a:t>Dupa</a:t>
                </a:r>
                <a:r>
                  <a:rPr lang="en-US" sz="2100" dirty="0"/>
                  <a:t> </a:t>
                </a:r>
                <a:r>
                  <a:rPr lang="en-US" sz="2100" dirty="0" err="1"/>
                  <a:t>ce</a:t>
                </a:r>
                <a:r>
                  <a:rPr lang="en-US" sz="2100" dirty="0"/>
                  <a:t> </a:t>
                </a:r>
                <a:r>
                  <a:rPr lang="en-US" sz="2100" dirty="0" err="1"/>
                  <a:t>estimam</a:t>
                </a:r>
                <a:r>
                  <a:rPr lang="en-US" sz="2100" dirty="0"/>
                  <a:t> </a:t>
                </a:r>
                <a:r>
                  <a:rPr lang="en-US" sz="2100" dirty="0" err="1"/>
                  <a:t>matricea</a:t>
                </a:r>
                <a:r>
                  <a:rPr lang="en-US" sz="2100" dirty="0"/>
                  <a:t> </a:t>
                </a:r>
                <a:r>
                  <a:rPr lang="en-US" sz="2100" i="1" dirty="0"/>
                  <a:t>A</a:t>
                </a:r>
                <a:r>
                  <a:rPr lang="en-US" sz="2100" dirty="0"/>
                  <a:t>, ii </a:t>
                </a:r>
                <a:r>
                  <a:rPr lang="en-US" sz="2100" dirty="0" err="1"/>
                  <a:t>putem</a:t>
                </a:r>
                <a:r>
                  <a:rPr lang="en-US" sz="2100" dirty="0"/>
                  <a:t> </a:t>
                </a:r>
                <a:r>
                  <a:rPr lang="en-US" sz="2100" dirty="0" err="1"/>
                  <a:t>calcula</a:t>
                </a:r>
                <a:r>
                  <a:rPr lang="en-US" sz="2100" dirty="0"/>
                  <a:t> </a:t>
                </a:r>
                <a:r>
                  <a:rPr lang="en-US" sz="2100" dirty="0" err="1"/>
                  <a:t>inversa</a:t>
                </a:r>
                <a:r>
                  <a:rPr lang="en-US" sz="2100" dirty="0"/>
                  <a:t>, </a:t>
                </a:r>
                <a:r>
                  <a:rPr lang="en-US" sz="2100" dirty="0" err="1"/>
                  <a:t>sa</a:t>
                </a:r>
                <a:r>
                  <a:rPr lang="en-US" sz="2100" dirty="0"/>
                  <a:t> </a:t>
                </a:r>
                <a:r>
                  <a:rPr lang="en-US" sz="2100" dirty="0" err="1"/>
                  <a:t>zicem</a:t>
                </a:r>
                <a:r>
                  <a:rPr lang="en-US" sz="2100" dirty="0"/>
                  <a:t> </a:t>
                </a:r>
                <a:r>
                  <a:rPr lang="en-US" sz="2100" i="1" dirty="0"/>
                  <a:t>W</a:t>
                </a:r>
                <a:r>
                  <a:rPr lang="en-US" sz="2100" dirty="0"/>
                  <a:t>, </a:t>
                </a:r>
                <a:r>
                  <a:rPr lang="en-US" sz="2100" dirty="0" err="1"/>
                  <a:t>si</a:t>
                </a:r>
                <a:r>
                  <a:rPr lang="en-US" sz="2100" dirty="0"/>
                  <a:t> </a:t>
                </a:r>
                <a:r>
                  <a:rPr lang="en-US" sz="2100" dirty="0" err="1"/>
                  <a:t>obtinem</a:t>
                </a:r>
                <a:r>
                  <a:rPr lang="en-US" sz="2100" dirty="0"/>
                  <a:t> </a:t>
                </a:r>
                <a:r>
                  <a:rPr lang="en-US" sz="2100" dirty="0" err="1"/>
                  <a:t>componentele</a:t>
                </a:r>
                <a:r>
                  <a:rPr lang="en-US" sz="2100" dirty="0"/>
                  <a:t> </a:t>
                </a:r>
                <a:r>
                  <a:rPr lang="en-US" sz="2100" dirty="0" err="1"/>
                  <a:t>independente</a:t>
                </a:r>
                <a:r>
                  <a:rPr lang="en-US" sz="2100" dirty="0"/>
                  <a:t> </a:t>
                </a:r>
                <a:r>
                  <a:rPr lang="en-US" sz="2100" dirty="0" err="1"/>
                  <a:t>astfel</a:t>
                </a:r>
                <a:r>
                  <a:rPr lang="en-US" sz="2100" dirty="0"/>
                  <a:t>: </a:t>
                </a:r>
                <a14:m>
                  <m:oMath xmlns:m="http://schemas.openxmlformats.org/officeDocument/2006/math"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𝑊𝑥</m:t>
                    </m:r>
                  </m:oMath>
                </a14:m>
                <a:r>
                  <a:rPr lang="en-US" sz="2100" i="1" dirty="0"/>
                  <a:t>. </a:t>
                </a:r>
              </a:p>
              <a:p>
                <a:r>
                  <a:rPr lang="en-US" sz="2100" b="1" dirty="0"/>
                  <a:t>Estimation of maximum likelihood </a:t>
                </a:r>
                <a:r>
                  <a:rPr lang="en-US" sz="2100" dirty="0" err="1"/>
                  <a:t>este</a:t>
                </a:r>
                <a:r>
                  <a:rPr lang="en-US" sz="2100" dirty="0"/>
                  <a:t> o </a:t>
                </a:r>
                <a:r>
                  <a:rPr lang="en-US" sz="2100" dirty="0" err="1"/>
                  <a:t>metoda</a:t>
                </a:r>
                <a:r>
                  <a:rPr lang="en-US" sz="2100" dirty="0"/>
                  <a:t> </a:t>
                </a:r>
                <a:r>
                  <a:rPr lang="en-US" sz="2100" dirty="0" err="1"/>
                  <a:t>populara</a:t>
                </a:r>
                <a:r>
                  <a:rPr lang="en-US" sz="2100" dirty="0"/>
                  <a:t> de a </a:t>
                </a:r>
                <a:r>
                  <a:rPr lang="en-US" sz="2100" dirty="0" err="1"/>
                  <a:t>aproxima</a:t>
                </a:r>
                <a:r>
                  <a:rPr lang="en-US" sz="2100" dirty="0"/>
                  <a:t> </a:t>
                </a:r>
                <a:r>
                  <a:rPr lang="en-US" sz="2100" dirty="0" err="1"/>
                  <a:t>modelul</a:t>
                </a:r>
                <a:r>
                  <a:rPr lang="en-US" sz="2100" dirty="0"/>
                  <a:t> ICA. </a:t>
                </a:r>
                <a:r>
                  <a:rPr lang="en-US" sz="2100" dirty="0" err="1"/>
                  <a:t>Problema</a:t>
                </a:r>
                <a:r>
                  <a:rPr lang="en-US" sz="2100" dirty="0"/>
                  <a:t> </a:t>
                </a:r>
                <a:r>
                  <a:rPr lang="en-US" sz="2100" dirty="0" err="1"/>
                  <a:t>este</a:t>
                </a:r>
                <a:r>
                  <a:rPr lang="en-US" sz="2100" dirty="0"/>
                  <a:t> </a:t>
                </a:r>
                <a:r>
                  <a:rPr lang="en-US" sz="2100" dirty="0" err="1"/>
                  <a:t>formulata</a:t>
                </a:r>
                <a:r>
                  <a:rPr lang="en-US" sz="2100" dirty="0"/>
                  <a:t> ca </a:t>
                </a:r>
                <a:r>
                  <a:rPr lang="en-US" sz="2100" dirty="0" err="1"/>
                  <a:t>probabilitate</a:t>
                </a:r>
                <a:r>
                  <a:rPr lang="en-US" sz="2100" dirty="0"/>
                  <a:t> in </a:t>
                </a:r>
                <a:r>
                  <a:rPr lang="en-US" sz="2100" dirty="0" err="1"/>
                  <a:t>modelul</a:t>
                </a:r>
                <a:r>
                  <a:rPr lang="en-US" sz="2100" dirty="0"/>
                  <a:t> ICA </a:t>
                </a:r>
                <a:r>
                  <a:rPr lang="en-US" sz="2100" dirty="0" err="1"/>
                  <a:t>si</a:t>
                </a:r>
                <a:r>
                  <a:rPr lang="en-US" sz="2100" dirty="0"/>
                  <a:t> </a:t>
                </a:r>
                <a:r>
                  <a:rPr lang="en-US" sz="2100" dirty="0" err="1"/>
                  <a:t>apoi</a:t>
                </a:r>
                <a:r>
                  <a:rPr lang="en-US" sz="2100" dirty="0"/>
                  <a:t> </a:t>
                </a:r>
                <a:r>
                  <a:rPr lang="en-US" sz="2100" dirty="0" err="1"/>
                  <a:t>modelul</a:t>
                </a:r>
                <a:r>
                  <a:rPr lang="en-US" sz="2100" dirty="0"/>
                  <a:t> </a:t>
                </a:r>
                <a:r>
                  <a:rPr lang="en-US" sz="2100" dirty="0" err="1"/>
                  <a:t>este</a:t>
                </a:r>
                <a:r>
                  <a:rPr lang="en-US" sz="2100" dirty="0"/>
                  <a:t> </a:t>
                </a:r>
                <a:r>
                  <a:rPr lang="en-US" sz="2100" dirty="0" err="1"/>
                  <a:t>estimat</a:t>
                </a:r>
                <a:r>
                  <a:rPr lang="en-US" sz="2100" dirty="0"/>
                  <a:t> </a:t>
                </a:r>
                <a:r>
                  <a:rPr lang="en-US" sz="2100" dirty="0" err="1"/>
                  <a:t>printr</a:t>
                </a:r>
                <a:r>
                  <a:rPr lang="en-US" sz="2100" dirty="0"/>
                  <a:t>-o </a:t>
                </a:r>
                <a:r>
                  <a:rPr lang="en-US" sz="2100" dirty="0" err="1"/>
                  <a:t>metoda</a:t>
                </a:r>
                <a:r>
                  <a:rPr lang="en-US" sz="2100" dirty="0"/>
                  <a:t> de </a:t>
                </a:r>
                <a:r>
                  <a:rPr lang="en-US" sz="2100" dirty="0" err="1"/>
                  <a:t>probabilitate</a:t>
                </a:r>
                <a:r>
                  <a:rPr lang="en-US" sz="2100" dirty="0"/>
                  <a:t> maxima (maximum likelihood). Sub presupunerea ca </a:t>
                </a:r>
                <a14:m>
                  <m:oMath xmlns:m="http://schemas.openxmlformats.org/officeDocument/2006/math"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1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2100" dirty="0"/>
                  <a:t>, </a:t>
                </a:r>
                <a:r>
                  <a:rPr lang="en-US" sz="2100" dirty="0" err="1"/>
                  <a:t>expandam</a:t>
                </a:r>
                <a:r>
                  <a:rPr lang="en-US" sz="2100" dirty="0"/>
                  <a:t> </a:t>
                </a:r>
                <a14:m>
                  <m:oMath xmlns:m="http://schemas.openxmlformats.org/officeDocument/2006/math"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1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1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1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2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1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1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sz="2100" dirty="0"/>
                  <a:t>. </a:t>
                </a:r>
                <a:r>
                  <a:rPr lang="en-US" sz="2100" dirty="0" err="1"/>
                  <a:t>Atunci</a:t>
                </a:r>
                <a:r>
                  <a:rPr lang="en-US" sz="2100" dirty="0"/>
                  <a:t> log-likelihood-ul </a:t>
                </a:r>
                <a:r>
                  <a:rPr lang="en-US" sz="2100" dirty="0" err="1"/>
                  <a:t>ia</a:t>
                </a:r>
                <a:r>
                  <a:rPr lang="en-US" sz="2100" dirty="0"/>
                  <a:t> forma</a:t>
                </a:r>
                <a:r>
                  <a:rPr lang="en-US" sz="2100" dirty="0" smtClean="0"/>
                  <a:t>:</a:t>
                </a:r>
                <a:endParaRPr lang="en-US" sz="21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100" i="1">
                          <a:solidFill>
                            <a:prstClr val="black">
                              <a:lumMod val="85000"/>
                              <a:lumOff val="15000"/>
                            </a:prstClr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100" i="1">
                          <a:solidFill>
                            <a:prstClr val="black">
                              <a:lumMod val="85000"/>
                              <a:lumOff val="15000"/>
                            </a:prst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100" i="1">
                              <a:solidFill>
                                <a:prstClr val="black">
                                  <a:lumMod val="85000"/>
                                  <a:lumOff val="15000"/>
                                </a:prst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100" i="1">
                              <a:solidFill>
                                <a:prstClr val="black">
                                  <a:lumMod val="85000"/>
                                  <a:lumOff val="15000"/>
                                </a:prst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100" i="1">
                              <a:solidFill>
                                <a:prstClr val="black">
                                  <a:lumMod val="85000"/>
                                  <a:lumOff val="15000"/>
                                </a:prstClr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100" i="1">
                              <a:solidFill>
                                <a:prstClr val="black">
                                  <a:lumMod val="85000"/>
                                  <a:lumOff val="15000"/>
                                </a:prstClr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r>
                            <a:rPr lang="en-US" sz="2100" i="1">
                              <a:solidFill>
                                <a:prstClr val="black">
                                  <a:lumMod val="85000"/>
                                  <a:lumOff val="15000"/>
                                </a:prstClr>
                              </a:solidFill>
                              <a:latin typeface="Cambria Math" panose="02040503050406030204" pitchFamily="18" charset="0"/>
                            </a:rPr>
                            <m:t>( </m:t>
                          </m:r>
                          <m:func>
                            <m:funcPr>
                              <m:ctrlPr>
                                <a:rPr lang="en-US" sz="2100" i="1">
                                  <a:solidFill>
                                    <a:prstClr val="black">
                                      <a:lumMod val="85000"/>
                                      <a:lumOff val="1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100">
                                  <a:solidFill>
                                    <a:prstClr val="black">
                                      <a:lumMod val="85000"/>
                                      <a:lumOff val="1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100" i="1">
                                      <a:solidFill>
                                        <a:prstClr val="black">
                                          <a:lumMod val="85000"/>
                                          <a:lumOff val="15000"/>
                                        </a:prst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100" i="1">
                                      <a:solidFill>
                                        <a:prstClr val="black">
                                          <a:lumMod val="85000"/>
                                          <a:lumOff val="15000"/>
                                        </a:prstClr>
                                      </a:solidFill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</m:d>
                            </m:e>
                          </m:func>
                          <m:r>
                            <a:rPr lang="en-US" sz="2100" i="1">
                              <a:solidFill>
                                <a:prstClr val="black">
                                  <a:lumMod val="85000"/>
                                  <a:lumOff val="15000"/>
                                </a:prst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ctrlPr>
                                <a:rPr lang="en-US" sz="2100" i="1">
                                  <a:solidFill>
                                    <a:prstClr val="black">
                                      <a:lumMod val="85000"/>
                                      <a:lumOff val="1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100" i="1">
                                  <a:solidFill>
                                    <a:prstClr val="black">
                                      <a:lumMod val="85000"/>
                                      <a:lumOff val="1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100" i="1">
                                  <a:solidFill>
                                    <a:prstClr val="black">
                                      <a:lumMod val="85000"/>
                                      <a:lumOff val="1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100" i="1">
                                  <a:solidFill>
                                    <a:prstClr val="black">
                                      <a:lumMod val="85000"/>
                                      <a:lumOff val="1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func>
                                <m:funcPr>
                                  <m:ctrlPr>
                                    <a:rPr lang="en-US" sz="2100" i="1">
                                      <a:solidFill>
                                        <a:prstClr val="black">
                                          <a:lumMod val="85000"/>
                                          <a:lumOff val="15000"/>
                                        </a:prst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100">
                                      <a:solidFill>
                                        <a:prstClr val="black">
                                          <a:lumMod val="85000"/>
                                          <a:lumOff val="15000"/>
                                        </a:prstClr>
                                      </a:solidFill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sSup>
                                    <m:sSupPr>
                                      <m:ctrlPr>
                                        <a:rPr lang="en-US" sz="2100" i="1">
                                          <a:solidFill>
                                            <a:prstClr val="black">
                                              <a:lumMod val="85000"/>
                                              <a:lumOff val="15000"/>
                                            </a:prst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100" i="1">
                                          <a:solidFill>
                                            <a:prstClr val="black">
                                              <a:lumMod val="85000"/>
                                              <a:lumOff val="15000"/>
                                            </a:prst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  <m:sup>
                                      <m:r>
                                        <a:rPr lang="en-US" sz="2100" i="1">
                                          <a:solidFill>
                                            <a:prstClr val="black">
                                              <a:lumMod val="85000"/>
                                              <a:lumOff val="15000"/>
                                            </a:prst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en-US" sz="2100" i="1">
                                          <a:solidFill>
                                            <a:prstClr val="black">
                                              <a:lumMod val="85000"/>
                                              <a:lumOff val="15000"/>
                                            </a:prst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sz="2100" i="1">
                                              <a:solidFill>
                                                <a:prstClr val="black">
                                                  <a:lumMod val="85000"/>
                                                  <a:lumOff val="15000"/>
                                                </a:prst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2100" i="1">
                                              <a:solidFill>
                                                <a:prstClr val="black">
                                                  <a:lumMod val="85000"/>
                                                  <a:lumOff val="15000"/>
                                                </a:prst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sz="2100" i="1">
                                              <a:solidFill>
                                                <a:prstClr val="black">
                                                  <a:lumMod val="85000"/>
                                                  <a:lumOff val="15000"/>
                                                </a:prst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  <m:sup>
                                          <m:r>
                                            <a:rPr lang="en-US" sz="2100" i="1">
                                              <a:solidFill>
                                                <a:prstClr val="black">
                                                  <a:lumMod val="85000"/>
                                                  <a:lumOff val="15000"/>
                                                </a:prst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bSup>
                                      <m:sSup>
                                        <m:sSupPr>
                                          <m:ctrlPr>
                                            <a:rPr lang="en-US" sz="2100" i="1">
                                              <a:solidFill>
                                                <a:prstClr val="black">
                                                  <a:lumMod val="85000"/>
                                                  <a:lumOff val="15000"/>
                                                </a:prst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100" i="1">
                                              <a:solidFill>
                                                <a:prstClr val="black">
                                                  <a:lumMod val="85000"/>
                                                  <a:lumOff val="15000"/>
                                                </a:prst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en-US" sz="2100" i="1">
                                                  <a:solidFill>
                                                    <a:prstClr val="black">
                                                      <a:lumMod val="85000"/>
                                                      <a:lumOff val="15000"/>
                                                    </a:prst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2100" i="1">
                                                  <a:solidFill>
                                                    <a:prstClr val="black">
                                                      <a:lumMod val="85000"/>
                                                      <a:lumOff val="15000"/>
                                                    </a:prst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d>
                                </m:e>
                              </m:func>
                              <m:r>
                                <a:rPr lang="en-US" sz="2100" i="1">
                                  <a:solidFill>
                                    <a:prstClr val="black">
                                      <a:lumMod val="85000"/>
                                      <a:lumOff val="1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  <m:t> 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sz="21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1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100" dirty="0"/>
                  <a:t> </a:t>
                </a:r>
                <a:r>
                  <a:rPr lang="en-US" sz="2100" dirty="0" err="1"/>
                  <a:t>este</a:t>
                </a:r>
                <a:r>
                  <a:rPr lang="en-US" sz="2100" dirty="0"/>
                  <a:t> </a:t>
                </a:r>
                <a:r>
                  <a:rPr lang="en-US" sz="2100" dirty="0" err="1"/>
                  <a:t>functia</a:t>
                </a:r>
                <a:r>
                  <a:rPr lang="en-US" sz="2100" dirty="0"/>
                  <a:t> de </a:t>
                </a:r>
                <a:r>
                  <a:rPr lang="en-US" sz="2100" dirty="0" err="1"/>
                  <a:t>densitate</a:t>
                </a:r>
                <a:r>
                  <a:rPr lang="en-US" sz="2100" dirty="0"/>
                  <a:t> a </a:t>
                </a:r>
                <a:r>
                  <a:rPr lang="en-US" sz="2100" dirty="0" err="1"/>
                  <a:t>surselor</a:t>
                </a:r>
                <a:r>
                  <a:rPr lang="en-US" sz="21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1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100" dirty="0"/>
                  <a:t>. </a:t>
                </a:r>
                <a:r>
                  <a:rPr lang="en-US" sz="2100" dirty="0" err="1"/>
                  <a:t>Aceasta</a:t>
                </a:r>
                <a:r>
                  <a:rPr lang="en-US" sz="2100" dirty="0"/>
                  <a:t> forma de </a:t>
                </a:r>
                <a:r>
                  <a:rPr lang="en-US" sz="2100" dirty="0" err="1"/>
                  <a:t>probabilite</a:t>
                </a:r>
                <a:r>
                  <a:rPr lang="en-US" sz="2100" dirty="0"/>
                  <a:t> </a:t>
                </a:r>
                <a:r>
                  <a:rPr lang="en-US" sz="2100" dirty="0" err="1"/>
                  <a:t>provine</a:t>
                </a:r>
                <a:r>
                  <a:rPr lang="en-US" sz="2100" dirty="0"/>
                  <a:t> din </a:t>
                </a:r>
                <a:r>
                  <a:rPr lang="en-US" sz="2100" dirty="0" err="1"/>
                  <a:t>faptul</a:t>
                </a:r>
                <a:r>
                  <a:rPr lang="en-US" sz="2100" dirty="0"/>
                  <a:t> ca, </a:t>
                </a:r>
                <a:r>
                  <a:rPr lang="en-US" sz="2100" dirty="0" err="1"/>
                  <a:t>pentru</a:t>
                </a:r>
                <a:r>
                  <a:rPr lang="en-US" sz="2100" dirty="0"/>
                  <a:t> </a:t>
                </a:r>
                <a:r>
                  <a:rPr lang="en-US" sz="2100" dirty="0" err="1"/>
                  <a:t>orice</a:t>
                </a:r>
                <a:r>
                  <a:rPr lang="en-US" sz="2100" dirty="0"/>
                  <a:t> vector </a:t>
                </a:r>
                <a:r>
                  <a:rPr lang="en-US" sz="2100" i="1" dirty="0"/>
                  <a:t>x</a:t>
                </a:r>
                <a:r>
                  <a:rPr lang="en-US" sz="2100" dirty="0"/>
                  <a:t> cu probabilitatea de </a:t>
                </a:r>
                <a:r>
                  <a:rPr lang="en-US" sz="2100" dirty="0" err="1"/>
                  <a:t>densitate</a:t>
                </a:r>
                <a:r>
                  <a:rPr lang="en-US" sz="21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1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sz="2100" dirty="0"/>
                  <a:t> </a:t>
                </a:r>
                <a:r>
                  <a:rPr lang="en-US" sz="2100" dirty="0" err="1"/>
                  <a:t>si</a:t>
                </a:r>
                <a:r>
                  <a:rPr lang="en-US" sz="2100" dirty="0"/>
                  <a:t> </a:t>
                </a:r>
                <a:r>
                  <a:rPr lang="en-US" sz="2100" dirty="0" err="1"/>
                  <a:t>pentru</a:t>
                </a:r>
                <a:r>
                  <a:rPr lang="en-US" sz="2100" dirty="0"/>
                  <a:t> </a:t>
                </a:r>
                <a:r>
                  <a:rPr lang="en-US" sz="2100" dirty="0" err="1"/>
                  <a:t>orice</a:t>
                </a:r>
                <a:r>
                  <a:rPr lang="en-US" sz="2100" dirty="0"/>
                  <a:t> </a:t>
                </a:r>
                <a:r>
                  <a:rPr lang="en-US" sz="2100" dirty="0" err="1"/>
                  <a:t>matrice</a:t>
                </a:r>
                <a:r>
                  <a:rPr lang="en-US" sz="2100" dirty="0"/>
                  <a:t> </a:t>
                </a:r>
                <a:r>
                  <a:rPr lang="en-US" sz="2100" i="1" dirty="0"/>
                  <a:t>W</a:t>
                </a:r>
                <a:r>
                  <a:rPr lang="en-US" sz="2100" dirty="0"/>
                  <a:t>, </a:t>
                </a:r>
                <a:r>
                  <a:rPr lang="en-US" sz="2100" dirty="0" err="1"/>
                  <a:t>densitatea</a:t>
                </a:r>
                <a:r>
                  <a:rPr lang="en-US" sz="2100" dirty="0"/>
                  <a:t>    </a:t>
                </a:r>
                <a14:m>
                  <m:oMath xmlns:m="http://schemas.openxmlformats.org/officeDocument/2006/math"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𝑊𝑥</m:t>
                    </m:r>
                  </m:oMath>
                </a14:m>
                <a:r>
                  <a:rPr lang="en-US" sz="2100" dirty="0"/>
                  <a:t>, </a:t>
                </a:r>
                <a:r>
                  <a:rPr lang="en-US" sz="2100" dirty="0" err="1"/>
                  <a:t>este</a:t>
                </a:r>
                <a:r>
                  <a:rPr lang="en-US" sz="2100" dirty="0"/>
                  <a:t> data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1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d>
                      <m:dPr>
                        <m:ctrlPr>
                          <a:rPr lang="en-US" sz="2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𝑊𝑥</m:t>
                        </m:r>
                      </m:e>
                    </m:d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|</m:t>
                    </m:r>
                    <m:func>
                      <m:funcPr>
                        <m:ctrlPr>
                          <a:rPr lang="en-US" sz="21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100" b="0" i="0" smtClean="0">
                            <a:latin typeface="Cambria Math" panose="02040503050406030204" pitchFamily="18" charset="0"/>
                          </a:rPr>
                          <m:t>det</m:t>
                        </m:r>
                      </m:fName>
                      <m:e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func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sz="2100" dirty="0"/>
                  <a:t>.  S-a observant ca o </a:t>
                </a:r>
                <a:r>
                  <a:rPr lang="en-US" sz="2100" dirty="0" err="1"/>
                  <a:t>functie</a:t>
                </a:r>
                <a:r>
                  <a:rPr lang="en-US" sz="2100" dirty="0"/>
                  <a:t> de </a:t>
                </a:r>
                <a:r>
                  <a:rPr lang="en-US" sz="2100" dirty="0" err="1"/>
                  <a:t>densitate</a:t>
                </a:r>
                <a:r>
                  <a:rPr lang="en-US" sz="2100" dirty="0"/>
                  <a:t> </a:t>
                </a:r>
                <a:r>
                  <a:rPr lang="en-US" sz="2100" dirty="0" err="1"/>
                  <a:t>buna</a:t>
                </a:r>
                <a:r>
                  <a:rPr lang="en-US" sz="2100" dirty="0"/>
                  <a:t> </a:t>
                </a:r>
                <a:r>
                  <a:rPr lang="en-US" sz="2100" dirty="0" err="1"/>
                  <a:t>este</a:t>
                </a:r>
                <a:r>
                  <a:rPr lang="en-US" sz="2100" dirty="0"/>
                  <a:t> </a:t>
                </a:r>
                <a:r>
                  <a:rPr lang="en-US" sz="2100" dirty="0" err="1"/>
                  <a:t>functia</a:t>
                </a:r>
                <a:r>
                  <a:rPr lang="en-US" sz="2100" dirty="0"/>
                  <a:t> </a:t>
                </a:r>
                <a:r>
                  <a:rPr lang="en-US" sz="2100" dirty="0" err="1"/>
                  <a:t>sigmoida</a:t>
                </a:r>
                <a:r>
                  <a:rPr lang="en-US" sz="2100" dirty="0"/>
                  <a:t>:</a:t>
                </a:r>
              </a:p>
              <a:p>
                <a:pPr marL="457200" lvl="1" indent="0" algn="ctr">
                  <a:buNone/>
                </a:pPr>
                <a:r>
                  <a:rPr lang="en-US" sz="21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1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sz="2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1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(1+</m:t>
                        </m:r>
                        <m:sSup>
                          <m:sSupPr>
                            <m:ctrlPr>
                              <a:rPr lang="en-US" sz="21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1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1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1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sz="21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4C67C857-2ED0-43D9-82D0-DA8ABAE8033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47436" y="951344"/>
                <a:ext cx="10515600" cy="5769051"/>
              </a:xfrm>
              <a:blipFill rotWithShape="0">
                <a:blip r:embed="rId3"/>
                <a:stretch>
                  <a:fillRect l="-580" t="-1163" r="-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63466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 smtClean="0"/>
              <a:t>Limitari</a:t>
            </a:r>
            <a:r>
              <a:rPr lang="en-US" b="1" dirty="0" smtClean="0"/>
              <a:t> ale ICA</a:t>
            </a:r>
            <a:endParaRPr 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dirty="0" smtClean="0"/>
                  <a:t>Avem </a:t>
                </a:r>
                <a:r>
                  <a:rPr lang="en-US" dirty="0" err="1" smtClean="0"/>
                  <a:t>nevoie</a:t>
                </a:r>
                <a:r>
                  <a:rPr lang="en-US" dirty="0" smtClean="0"/>
                  <a:t> de </a:t>
                </a:r>
                <a:r>
                  <a:rPr lang="en-US" dirty="0" err="1" smtClean="0"/>
                  <a:t>atatea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semnale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inregristrate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pe</a:t>
                </a:r>
                <a:r>
                  <a:rPr lang="en-US" dirty="0" smtClean="0"/>
                  <a:t> cate </a:t>
                </a:r>
                <a:r>
                  <a:rPr lang="en-US" dirty="0" err="1" smtClean="0"/>
                  <a:t>semnale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vrem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sa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recuperam</a:t>
                </a:r>
                <a:r>
                  <a:rPr lang="en-US" dirty="0" smtClean="0"/>
                  <a:t>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 smtClean="0"/>
                  <a:t>Nu </a:t>
                </a:r>
                <a:r>
                  <a:rPr lang="en-US" dirty="0" err="1" smtClean="0"/>
                  <a:t>putem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determina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magnitudinile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componentelor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independente</a:t>
                </a:r>
                <a:r>
                  <a:rPr lang="en-US" dirty="0" smtClean="0"/>
                  <a:t>: </a:t>
                </a:r>
                <a:r>
                  <a:rPr lang="en-US" dirty="0" err="1" smtClean="0"/>
                  <a:t>acest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lucru</a:t>
                </a:r>
                <a:r>
                  <a:rPr lang="en-US" dirty="0" smtClean="0"/>
                  <a:t> se </a:t>
                </a:r>
                <a:r>
                  <a:rPr lang="en-US" dirty="0" err="1" smtClean="0"/>
                  <a:t>datoreaza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faptului</a:t>
                </a:r>
                <a:r>
                  <a:rPr lang="en-US" dirty="0" smtClean="0"/>
                  <a:t> ca, </a:t>
                </a:r>
                <a:r>
                  <a:rPr lang="en-US" dirty="0" err="1" smtClean="0"/>
                  <a:t>atat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 smtClean="0"/>
                  <a:t> cat </a:t>
                </a:r>
                <a:r>
                  <a:rPr lang="en-US" dirty="0" err="1" smtClean="0"/>
                  <a:t>si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err="1" smtClean="0"/>
                  <a:t>sunt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necunoscute</a:t>
                </a:r>
                <a:r>
                  <a:rPr lang="en-US" dirty="0" smtClean="0"/>
                  <a:t>, </a:t>
                </a:r>
                <a:r>
                  <a:rPr lang="en-US" dirty="0" err="1" smtClean="0"/>
                  <a:t>orice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multiplicator</a:t>
                </a:r>
                <a:r>
                  <a:rPr lang="en-US" dirty="0" smtClean="0"/>
                  <a:t> al </a:t>
                </a:r>
                <a:r>
                  <a:rPr lang="en-US" dirty="0" err="1" smtClean="0"/>
                  <a:t>surselor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en-US" dirty="0" err="1" smtClean="0"/>
                  <a:t>ar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putea</a:t>
                </a:r>
                <a:r>
                  <a:rPr lang="en-US" dirty="0" smtClean="0"/>
                  <a:t> fi </a:t>
                </a:r>
                <a:r>
                  <a:rPr lang="en-US" dirty="0" err="1" smtClean="0"/>
                  <a:t>negat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prin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impartirea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coloanei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corespunzatoare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sursei</a:t>
                </a:r>
                <a:r>
                  <a:rPr lang="en-US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la </a:t>
                </a:r>
                <a:r>
                  <a:rPr lang="en-US" dirty="0" err="1" smtClean="0"/>
                  <a:t>acest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multiplicator</a:t>
                </a:r>
                <a:r>
                  <a:rPr lang="en-US" dirty="0" smtClean="0"/>
                  <a:t>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 smtClean="0"/>
                  <a:t>Nu </a:t>
                </a:r>
                <a:r>
                  <a:rPr lang="en-US" dirty="0" err="1" smtClean="0"/>
                  <a:t>putem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determina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ordinea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componentelor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independente</a:t>
                </a:r>
                <a:r>
                  <a:rPr lang="en-US" dirty="0" smtClean="0"/>
                  <a:t>: la </a:t>
                </a:r>
                <a:r>
                  <a:rPr lang="en-US" dirty="0" err="1" smtClean="0"/>
                  <a:t>fel</a:t>
                </a:r>
                <a:r>
                  <a:rPr lang="en-US" dirty="0" smtClean="0"/>
                  <a:t> ca </a:t>
                </a:r>
                <a:r>
                  <a:rPr lang="en-US" dirty="0" err="1" smtClean="0"/>
                  <a:t>mai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sus</a:t>
                </a:r>
                <a:r>
                  <a:rPr lang="en-US" dirty="0" smtClean="0"/>
                  <a:t>, </a:t>
                </a:r>
                <a:r>
                  <a:rPr lang="en-US" dirty="0" err="1" smtClean="0"/>
                  <a:t>nestiind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err="1" smtClean="0"/>
                  <a:t>si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 smtClean="0"/>
                  <a:t>, </a:t>
                </a:r>
                <a:r>
                  <a:rPr lang="en-US" dirty="0" err="1" smtClean="0"/>
                  <a:t>putem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schimba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ordinea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componentelor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observate</a:t>
                </a:r>
                <a:r>
                  <a:rPr lang="en-US" dirty="0" smtClean="0"/>
                  <a:t>, </a:t>
                </a:r>
                <a:r>
                  <a:rPr lang="en-US" dirty="0" err="1" smtClean="0"/>
                  <a:t>fara</a:t>
                </a:r>
                <a:r>
                  <a:rPr lang="en-US" dirty="0" smtClean="0"/>
                  <a:t> a </a:t>
                </a:r>
                <a:r>
                  <a:rPr lang="en-US" dirty="0" err="1" smtClean="0"/>
                  <a:t>afecta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rezultatul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algoritmului</a:t>
                </a:r>
                <a:r>
                  <a:rPr lang="en-US" dirty="0" smtClean="0"/>
                  <a:t>.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381" r="-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29898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49BE45D4-37CF-4C13-88C8-A2C49ECA0EE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25563"/>
                <a:ext cx="10515600" cy="5368200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Avand </a:t>
                </a:r>
                <a:r>
                  <a:rPr lang="en-US" dirty="0" err="1" smtClean="0"/>
                  <a:t>semnalele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amestecate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, se </a:t>
                </a:r>
                <a:r>
                  <a:rPr lang="en-US" dirty="0" err="1" smtClean="0"/>
                  <a:t>incepe</a:t>
                </a:r>
                <a:r>
                  <a:rPr lang="en-US" dirty="0" smtClean="0"/>
                  <a:t> de la o </a:t>
                </a:r>
                <a:r>
                  <a:rPr lang="en-US" dirty="0" err="1" smtClean="0"/>
                  <a:t>matrice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patrata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 smtClean="0"/>
                  <a:t>, </a:t>
                </a:r>
                <a:r>
                  <a:rPr lang="en-US" dirty="0" err="1" smtClean="0"/>
                  <a:t>elementele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ei</a:t>
                </a:r>
                <a:r>
                  <a:rPr lang="en-US" dirty="0" smtClean="0"/>
                  <a:t> au </a:t>
                </a:r>
                <a:r>
                  <a:rPr lang="en-US" dirty="0" err="1" smtClean="0"/>
                  <a:t>distributie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uniforma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intre</a:t>
                </a:r>
                <a:r>
                  <a:rPr lang="en-US" dirty="0" smtClean="0"/>
                  <a:t> 0.01 </a:t>
                </a:r>
                <a:r>
                  <a:rPr lang="en-US" dirty="0" err="1" smtClean="0"/>
                  <a:t>si</a:t>
                </a:r>
                <a:r>
                  <a:rPr lang="en-US" dirty="0" smtClean="0"/>
                  <a:t> 0.1.</a:t>
                </a:r>
              </a:p>
              <a:p>
                <a:r>
                  <a:rPr lang="en-US" dirty="0" err="1" smtClean="0"/>
                  <a:t>Urmatorul</a:t>
                </a:r>
                <a:r>
                  <a:rPr lang="en-US" dirty="0" smtClean="0"/>
                  <a:t> </a:t>
                </a:r>
                <a:r>
                  <a:rPr lang="en-US" dirty="0"/>
                  <a:t>pas </a:t>
                </a:r>
                <a:r>
                  <a:rPr lang="en-US" dirty="0" err="1"/>
                  <a:t>este</a:t>
                </a:r>
                <a:r>
                  <a:rPr lang="en-US" dirty="0"/>
                  <a:t> </a:t>
                </a:r>
                <a:r>
                  <a:rPr lang="en-US" dirty="0" err="1"/>
                  <a:t>sa</a:t>
                </a:r>
                <a:r>
                  <a:rPr lang="en-US" dirty="0"/>
                  <a:t> </a:t>
                </a:r>
                <a:r>
                  <a:rPr lang="en-US" dirty="0" err="1"/>
                  <a:t>calculam</a:t>
                </a:r>
                <a:r>
                  <a:rPr lang="en-US" dirty="0"/>
                  <a:t> </a:t>
                </a:r>
                <a:r>
                  <a:rPr lang="en-US" dirty="0" err="1"/>
                  <a:t>gradientul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𝜕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𝐿</m:t>
                    </m:r>
                    <m:r>
                      <m:rPr>
                        <m:nor/>
                      </m:rPr>
                      <a:rPr lang="en-US" sz="3200"/>
                      <m:t>/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𝜕</m:t>
                    </m:r>
                    <m:r>
                      <m:rPr>
                        <m:nor/>
                      </m:rPr>
                      <a:rPr lang="en-US" sz="3200"/>
                      <m:t>W</m:t>
                    </m:r>
                  </m:oMath>
                </a14:m>
                <a:r>
                  <a:rPr lang="en-US" dirty="0"/>
                  <a:t>, si </a:t>
                </a:r>
                <a:r>
                  <a:rPr lang="en-US" dirty="0" err="1"/>
                  <a:t>sa</a:t>
                </a:r>
                <a:r>
                  <a:rPr lang="en-US" dirty="0"/>
                  <a:t> </a:t>
                </a:r>
                <a:r>
                  <a:rPr lang="en-US" dirty="0" err="1"/>
                  <a:t>modificam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/>
                  <a:t>:</a:t>
                </a:r>
              </a:p>
              <a:p>
                <a:pPr lvl="1"/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−2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bSup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e>
                    </m:d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 smtClean="0"/>
                  <a:t>, unde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 smtClean="0"/>
                  <a:t>rata de </a:t>
                </a:r>
                <a:r>
                  <a:rPr lang="en-US" dirty="0" err="1" smtClean="0"/>
                  <a:t>invatare</a:t>
                </a:r>
                <a:endParaRPr lang="en-US" dirty="0"/>
              </a:p>
              <a:p>
                <a:r>
                  <a:rPr lang="en-US" dirty="0" err="1"/>
                  <a:t>pana</a:t>
                </a:r>
                <a:r>
                  <a:rPr lang="en-US" dirty="0"/>
                  <a:t> </a:t>
                </a:r>
                <a:r>
                  <a:rPr lang="en-US" dirty="0" err="1"/>
                  <a:t>cand</a:t>
                </a:r>
                <a:r>
                  <a:rPr lang="en-US" dirty="0"/>
                  <a:t> </a:t>
                </a:r>
                <a:r>
                  <a:rPr lang="en-US" dirty="0" err="1"/>
                  <a:t>convergem</a:t>
                </a:r>
                <a:r>
                  <a:rPr lang="en-US" dirty="0"/>
                  <a:t> la </a:t>
                </a:r>
                <a:r>
                  <a:rPr lang="en-US" dirty="0" err="1"/>
                  <a:t>functia</a:t>
                </a:r>
                <a:r>
                  <a:rPr lang="en-US" dirty="0"/>
                  <a:t> </a:t>
                </a:r>
                <a:r>
                  <a:rPr lang="en-US" dirty="0" err="1"/>
                  <a:t>noastra</a:t>
                </a:r>
                <a:r>
                  <a:rPr lang="en-US" dirty="0"/>
                  <a:t> de cost: 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sau, cum </a:t>
                </a:r>
                <a:r>
                  <a:rPr lang="en-US" dirty="0" err="1"/>
                  <a:t>este</a:t>
                </a:r>
                <a:r>
                  <a:rPr lang="en-US" dirty="0"/>
                  <a:t> </a:t>
                </a:r>
                <a:r>
                  <a:rPr lang="en-US" dirty="0" err="1"/>
                  <a:t>cazul</a:t>
                </a:r>
                <a:r>
                  <a:rPr lang="en-US" dirty="0"/>
                  <a:t> </a:t>
                </a:r>
                <a:r>
                  <a:rPr lang="en-US" dirty="0" err="1"/>
                  <a:t>pentru</a:t>
                </a:r>
                <a:r>
                  <a:rPr lang="en-US" dirty="0"/>
                  <a:t> </a:t>
                </a:r>
                <a:r>
                  <a:rPr lang="en-US" dirty="0" err="1"/>
                  <a:t>implementarea</a:t>
                </a:r>
                <a:r>
                  <a:rPr lang="en-US" dirty="0"/>
                  <a:t> </a:t>
                </a:r>
                <a:r>
                  <a:rPr lang="en-US" dirty="0" err="1"/>
                  <a:t>noastra</a:t>
                </a:r>
                <a:r>
                  <a:rPr lang="en-US" dirty="0"/>
                  <a:t> a </a:t>
                </a:r>
                <a:r>
                  <a:rPr lang="en-US" dirty="0" err="1"/>
                  <a:t>algoritmului</a:t>
                </a:r>
                <a:r>
                  <a:rPr lang="en-US" dirty="0"/>
                  <a:t>, </a:t>
                </a:r>
                <a:r>
                  <a:rPr lang="en-US" dirty="0" err="1"/>
                  <a:t>pana</a:t>
                </a:r>
                <a:r>
                  <a:rPr lang="en-US" dirty="0"/>
                  <a:t> </a:t>
                </a:r>
                <a:r>
                  <a:rPr lang="en-US" dirty="0" err="1"/>
                  <a:t>cand</a:t>
                </a:r>
                <a:r>
                  <a:rPr lang="en-US" dirty="0"/>
                  <a:t> </a:t>
                </a:r>
                <a:r>
                  <a:rPr lang="en-US" dirty="0" err="1"/>
                  <a:t>coeficientul</a:t>
                </a:r>
                <a:r>
                  <a:rPr lang="en-US" dirty="0"/>
                  <a:t> de </a:t>
                </a:r>
                <a:r>
                  <a:rPr lang="en-US" dirty="0" err="1"/>
                  <a:t>corelatie</a:t>
                </a:r>
                <a:r>
                  <a:rPr lang="en-US" dirty="0"/>
                  <a:t> </a:t>
                </a:r>
                <a:r>
                  <a:rPr lang="en-US" dirty="0" err="1"/>
                  <a:t>dintre</a:t>
                </a:r>
                <a:r>
                  <a:rPr lang="en-US" dirty="0"/>
                  <a:t> </a:t>
                </a:r>
                <a:r>
                  <a:rPr lang="en-US" dirty="0" err="1"/>
                  <a:t>sursele</a:t>
                </a:r>
                <a:r>
                  <a:rPr lang="en-US" dirty="0"/>
                  <a:t> </a:t>
                </a:r>
                <a:r>
                  <a:rPr lang="en-US" dirty="0" err="1"/>
                  <a:t>aproximate</a:t>
                </a:r>
                <a:r>
                  <a:rPr lang="en-US" dirty="0"/>
                  <a:t> calculate </a:t>
                </a:r>
                <a:r>
                  <a:rPr lang="en-US" dirty="0" err="1"/>
                  <a:t>este</a:t>
                </a:r>
                <a:r>
                  <a:rPr lang="en-US" dirty="0"/>
                  <a:t> </a:t>
                </a:r>
                <a:r>
                  <a:rPr lang="en-US" dirty="0" err="1"/>
                  <a:t>foarte</a:t>
                </a:r>
                <a:r>
                  <a:rPr lang="en-US" dirty="0"/>
                  <a:t> mic.</a:t>
                </a:r>
              </a:p>
              <a:p>
                <a:r>
                  <a:rPr lang="en-US" dirty="0" err="1"/>
                  <a:t>Dupa</a:t>
                </a:r>
                <a:r>
                  <a:rPr lang="en-US" dirty="0"/>
                  <a:t> </a:t>
                </a:r>
                <a:r>
                  <a:rPr lang="en-US" dirty="0" err="1"/>
                  <a:t>ce</a:t>
                </a:r>
                <a:r>
                  <a:rPr lang="en-US" dirty="0"/>
                  <a:t> una </a:t>
                </a:r>
                <a:r>
                  <a:rPr lang="en-US" dirty="0" err="1"/>
                  <a:t>dintre</a:t>
                </a:r>
                <a:r>
                  <a:rPr lang="en-US" dirty="0"/>
                  <a:t> </a:t>
                </a:r>
                <a:r>
                  <a:rPr lang="en-US" dirty="0" err="1"/>
                  <a:t>conditiile</a:t>
                </a:r>
                <a:r>
                  <a:rPr lang="en-US" dirty="0"/>
                  <a:t> de </a:t>
                </a:r>
                <a:r>
                  <a:rPr lang="en-US" dirty="0" err="1"/>
                  <a:t>mai</a:t>
                </a:r>
                <a:r>
                  <a:rPr lang="en-US" dirty="0"/>
                  <a:t> sus </a:t>
                </a:r>
                <a:r>
                  <a:rPr lang="en-US" dirty="0" err="1"/>
                  <a:t>este</a:t>
                </a:r>
                <a:r>
                  <a:rPr lang="en-US" dirty="0"/>
                  <a:t> </a:t>
                </a:r>
                <a:r>
                  <a:rPr lang="en-US" dirty="0" err="1"/>
                  <a:t>indeplinita</a:t>
                </a:r>
                <a:r>
                  <a:rPr lang="en-US" dirty="0"/>
                  <a:t>, tot </a:t>
                </a:r>
                <a:r>
                  <a:rPr lang="en-US" dirty="0" err="1"/>
                  <a:t>ce</a:t>
                </a:r>
                <a:r>
                  <a:rPr lang="en-US" dirty="0"/>
                  <a:t> </a:t>
                </a:r>
                <a:r>
                  <a:rPr lang="en-US" dirty="0" err="1"/>
                  <a:t>trebuie</a:t>
                </a:r>
                <a:r>
                  <a:rPr lang="en-US" dirty="0"/>
                  <a:t> </a:t>
                </a:r>
                <a:r>
                  <a:rPr lang="en-US" dirty="0" err="1"/>
                  <a:t>sa</a:t>
                </a:r>
                <a:r>
                  <a:rPr lang="en-US" dirty="0"/>
                  <a:t> </a:t>
                </a:r>
                <a:r>
                  <a:rPr lang="en-US" dirty="0" err="1"/>
                  <a:t>facem</a:t>
                </a:r>
                <a:r>
                  <a:rPr lang="en-US" dirty="0"/>
                  <a:t> </a:t>
                </a:r>
                <a:r>
                  <a:rPr lang="en-US" dirty="0" err="1"/>
                  <a:t>este</a:t>
                </a:r>
                <a:r>
                  <a:rPr lang="en-US" dirty="0"/>
                  <a:t>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𝑊𝑥</m:t>
                    </m:r>
                  </m:oMath>
                </a14:m>
                <a:endParaRPr lang="en-US" dirty="0"/>
              </a:p>
              <a:p>
                <a:r>
                  <a:rPr lang="en-US" dirty="0" err="1"/>
                  <a:t>pentru</a:t>
                </a:r>
                <a:r>
                  <a:rPr lang="en-US" dirty="0"/>
                  <a:t> a </a:t>
                </a:r>
                <a:r>
                  <a:rPr lang="en-US" dirty="0" err="1"/>
                  <a:t>afla</a:t>
                </a:r>
                <a:r>
                  <a:rPr lang="en-US" dirty="0"/>
                  <a:t> </a:t>
                </a:r>
                <a:r>
                  <a:rPr lang="en-US" dirty="0" err="1"/>
                  <a:t>sursele</a:t>
                </a:r>
                <a:r>
                  <a:rPr lang="en-US" dirty="0"/>
                  <a:t> </a:t>
                </a:r>
                <a:r>
                  <a:rPr lang="en-US" dirty="0" err="1"/>
                  <a:t>initiale</a:t>
                </a:r>
                <a:r>
                  <a:rPr lang="en-US" dirty="0"/>
                  <a:t>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49BE45D4-37CF-4C13-88C8-A2C49ECA0EE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25563"/>
                <a:ext cx="10515600" cy="5368200"/>
              </a:xfrm>
              <a:blipFill rotWithShape="0">
                <a:blip r:embed="rId2"/>
                <a:stretch>
                  <a:fillRect l="-928" t="-22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xmlns="" id="{F86EE058-A6FE-4DFF-BF11-F5B66581D73E}"/>
              </a:ext>
            </a:extLst>
          </p:cNvPr>
          <p:cNvSpPr txBox="1">
            <a:spLocks/>
          </p:cNvSpPr>
          <p:nvPr/>
        </p:nvSpPr>
        <p:spPr>
          <a:xfrm>
            <a:off x="847436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err="1" smtClean="0"/>
              <a:t>Algoritmul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659931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xmlns="" id="{8AB8EB34-892F-4494-9C40-44F74E781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600" b="1" dirty="0" err="1"/>
              <a:t>Exemple</a:t>
            </a:r>
            <a:endParaRPr lang="en-US" sz="6600" b="1" dirty="0"/>
          </a:p>
        </p:txBody>
      </p:sp>
    </p:spTree>
    <p:extLst>
      <p:ext uri="{BB962C8B-B14F-4D97-AF65-F5344CB8AC3E}">
        <p14:creationId xmlns:p14="http://schemas.microsoft.com/office/powerpoint/2010/main" val="38975643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428</TotalTime>
  <Words>232</Words>
  <Application>Microsoft Office PowerPoint</Application>
  <PresentationFormat>Widescreen</PresentationFormat>
  <Paragraphs>36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Office Theme</vt:lpstr>
      <vt:lpstr>Blind Source Separation</vt:lpstr>
      <vt:lpstr>Introducere</vt:lpstr>
      <vt:lpstr>Matematica din spate</vt:lpstr>
      <vt:lpstr>PowerPoint Presentation</vt:lpstr>
      <vt:lpstr>Matematica din spate</vt:lpstr>
      <vt:lpstr>Limitari ale ICA</vt:lpstr>
      <vt:lpstr>PowerPoint Presentation</vt:lpstr>
      <vt:lpstr>Exemple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Source separation using the gradient descent algorithm</dc:title>
  <dc:creator>BDRadu</dc:creator>
  <cp:keywords>C_Unrestricted</cp:keywords>
  <cp:lastModifiedBy>Motrescu, Radu (DF PL STS R&amp;D SIM2 ASD PRE POST)</cp:lastModifiedBy>
  <cp:revision>26</cp:revision>
  <dcterms:created xsi:type="dcterms:W3CDTF">2018-04-19T17:00:01Z</dcterms:created>
  <dcterms:modified xsi:type="dcterms:W3CDTF">2018-06-04T07:31:47Z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ument Confidentiality">
    <vt:lpwstr>Unrestricted</vt:lpwstr>
  </property>
</Properties>
</file>