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b="0" lang="zxx"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b="0" lang="zxx"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b="0" lang="zxx"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b="0" lang="zxx"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b="0" lang="zxx"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b="0" lang="zxx"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b="0" lang="zxx"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b="0" lang="zxx"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b="0" lang="zxx"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2920680" cy="2091240"/>
          </a:xfrm>
          <a:prstGeom prst="rect">
            <a:avLst/>
          </a:prstGeom>
        </p:spPr>
        <p:txBody>
          <a:bodyPr lIns="0" rIns="0" tIns="0" bIns="0"/>
          <a:p>
            <a:endParaRPr b="0" lang="zxx"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3571200" y="1769040"/>
            <a:ext cx="2920680" cy="2091240"/>
          </a:xfrm>
          <a:prstGeom prst="rect">
            <a:avLst/>
          </a:prstGeom>
        </p:spPr>
        <p:txBody>
          <a:bodyPr lIns="0" rIns="0" tIns="0" bIns="0"/>
          <a:p>
            <a:endParaRPr b="0" lang="zxx" sz="3200" spc="-1" strike="noStrike">
              <a:solidFill>
                <a:srgbClr val="000000"/>
              </a:solidFill>
              <a:uFill>
                <a:solidFill>
                  <a:srgbClr val="ffffff"/>
                </a:solidFill>
              </a:uFill>
              <a:latin typeface="Arial"/>
            </a:endParaRPr>
          </a:p>
        </p:txBody>
      </p:sp>
      <p:sp>
        <p:nvSpPr>
          <p:cNvPr id="37" name="PlaceHolder 4"/>
          <p:cNvSpPr>
            <a:spLocks noGrp="1"/>
          </p:cNvSpPr>
          <p:nvPr>
            <p:ph type="body"/>
          </p:nvPr>
        </p:nvSpPr>
        <p:spPr>
          <a:xfrm>
            <a:off x="6638040" y="1769040"/>
            <a:ext cx="2920680" cy="2091240"/>
          </a:xfrm>
          <a:prstGeom prst="rect">
            <a:avLst/>
          </a:prstGeom>
        </p:spPr>
        <p:txBody>
          <a:bodyPr lIns="0" rIns="0" tIns="0" bIns="0"/>
          <a:p>
            <a:endParaRPr b="0" lang="zxx" sz="3200" spc="-1" strike="noStrike">
              <a:solidFill>
                <a:srgbClr val="000000"/>
              </a:solidFill>
              <a:uFill>
                <a:solidFill>
                  <a:srgbClr val="ffffff"/>
                </a:solidFill>
              </a:uFill>
              <a:latin typeface="Arial"/>
            </a:endParaRPr>
          </a:p>
        </p:txBody>
      </p:sp>
      <p:sp>
        <p:nvSpPr>
          <p:cNvPr id="38" name="PlaceHolder 5"/>
          <p:cNvSpPr>
            <a:spLocks noGrp="1"/>
          </p:cNvSpPr>
          <p:nvPr>
            <p:ph type="body"/>
          </p:nvPr>
        </p:nvSpPr>
        <p:spPr>
          <a:xfrm>
            <a:off x="6638040" y="4059360"/>
            <a:ext cx="2920680" cy="2091240"/>
          </a:xfrm>
          <a:prstGeom prst="rect">
            <a:avLst/>
          </a:prstGeom>
        </p:spPr>
        <p:txBody>
          <a:bodyPr lIns="0" rIns="0" tIns="0" bIns="0"/>
          <a:p>
            <a:endParaRPr b="0" lang="zxx" sz="3200" spc="-1" strike="noStrike">
              <a:solidFill>
                <a:srgbClr val="000000"/>
              </a:solidFill>
              <a:uFill>
                <a:solidFill>
                  <a:srgbClr val="ffffff"/>
                </a:solidFill>
              </a:uFill>
              <a:latin typeface="Arial"/>
            </a:endParaRPr>
          </a:p>
        </p:txBody>
      </p:sp>
      <p:sp>
        <p:nvSpPr>
          <p:cNvPr id="39" name="PlaceHolder 6"/>
          <p:cNvSpPr>
            <a:spLocks noGrp="1"/>
          </p:cNvSpPr>
          <p:nvPr>
            <p:ph type="body"/>
          </p:nvPr>
        </p:nvSpPr>
        <p:spPr>
          <a:xfrm>
            <a:off x="3571200" y="4059360"/>
            <a:ext cx="2920680" cy="2091240"/>
          </a:xfrm>
          <a:prstGeom prst="rect">
            <a:avLst/>
          </a:prstGeom>
        </p:spPr>
        <p:txBody>
          <a:bodyPr lIns="0" rIns="0" tIns="0" bIns="0"/>
          <a:p>
            <a:endParaRPr b="0" lang="zxx" sz="3200" spc="-1" strike="noStrike">
              <a:solidFill>
                <a:srgbClr val="000000"/>
              </a:solidFill>
              <a:uFill>
                <a:solidFill>
                  <a:srgbClr val="ffffff"/>
                </a:solidFill>
              </a:uFill>
              <a:latin typeface="Arial"/>
            </a:endParaRPr>
          </a:p>
        </p:txBody>
      </p:sp>
      <p:sp>
        <p:nvSpPr>
          <p:cNvPr id="40" name="PlaceHolder 7"/>
          <p:cNvSpPr>
            <a:spLocks noGrp="1"/>
          </p:cNvSpPr>
          <p:nvPr>
            <p:ph type="body"/>
          </p:nvPr>
        </p:nvSpPr>
        <p:spPr>
          <a:xfrm>
            <a:off x="504000" y="4059360"/>
            <a:ext cx="2920680" cy="2091240"/>
          </a:xfrm>
          <a:prstGeom prst="rect">
            <a:avLst/>
          </a:prstGeom>
        </p:spPr>
        <p:txBody>
          <a:bodyPr lIns="0" rIns="0" tIns="0" bIns="0"/>
          <a:p>
            <a:endParaRPr b="0" lang="zxx"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b="0" lang="zxx"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800"/>
          </a:xfrm>
          <a:prstGeom prst="rect">
            <a:avLst/>
          </a:prstGeom>
        </p:spPr>
        <p:txBody>
          <a:bodyPr lIns="0" rIns="0" tIns="0" bIns="0" anchor="ctr"/>
          <a:p>
            <a:pPr algn="ctr"/>
            <a:endParaRPr b="0" lang="zxx"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b="0" lang="zxx"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800"/>
          </a:xfrm>
          <a:prstGeom prst="rect">
            <a:avLst/>
          </a:prstGeom>
        </p:spPr>
        <p:txBody>
          <a:bodyPr lIns="0" rIns="0" tIns="0" bIns="0"/>
          <a:p>
            <a:endParaRPr b="0" lang="zxx"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b="0" lang="zxx"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800"/>
          </a:xfrm>
          <a:prstGeom prst="rect">
            <a:avLst/>
          </a:prstGeom>
        </p:spPr>
        <p:txBody>
          <a:bodyPr lIns="0" rIns="0" tIns="0" bIns="0"/>
          <a:p>
            <a:endParaRPr b="0" lang="zxx"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800"/>
          </a:xfrm>
          <a:prstGeom prst="rect">
            <a:avLst/>
          </a:prstGeom>
        </p:spPr>
        <p:txBody>
          <a:bodyPr lIns="0" rIns="0" tIns="0" bIns="0"/>
          <a:p>
            <a:endParaRPr b="0" lang="zxx"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b="0" lang="zxx"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zxx"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b="0" lang="zxx"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b="0" lang="zxx"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b="0" lang="zxx"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800"/>
          </a:xfrm>
          <a:prstGeom prst="rect">
            <a:avLst/>
          </a:prstGeom>
        </p:spPr>
        <p:txBody>
          <a:bodyPr lIns="0" rIns="0" tIns="0" bIns="0"/>
          <a:p>
            <a:endParaRPr b="0" lang="zxx"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b="0" lang="zxx"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800"/>
          </a:xfrm>
          <a:prstGeom prst="rect">
            <a:avLst/>
          </a:prstGeom>
        </p:spPr>
        <p:txBody>
          <a:bodyPr lIns="0" rIns="0" tIns="0" bIns="0"/>
          <a:p>
            <a:endParaRPr b="0" lang="zxx"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b="0" lang="zxx"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b="0" lang="zxx"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b="0" lang="zxx"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b="0" lang="zxx"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b="0" lang="zxx"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b="0" lang="zxx"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zxx" sz="4400" spc="-1" strike="noStrike">
                <a:solidFill>
                  <a:srgbClr val="000000"/>
                </a:solidFill>
                <a:uFill>
                  <a:solidFill>
                    <a:srgbClr val="ffffff"/>
                  </a:solidFill>
                </a:uFill>
                <a:latin typeface="Arial"/>
              </a:rPr>
              <a:t>Click to edit the title text format</a:t>
            </a:r>
            <a:endParaRPr b="0" lang="zxx"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800"/>
          </a:xfrm>
          <a:prstGeom prst="rect">
            <a:avLst/>
          </a:prstGeom>
        </p:spPr>
        <p:txBody>
          <a:bodyPr lIns="0" rIns="0" tIns="0" bIns="0"/>
          <a:p>
            <a:pPr marL="432000" indent="-324000">
              <a:spcAft>
                <a:spcPts val="1417"/>
              </a:spcAft>
              <a:buClr>
                <a:srgbClr val="000000"/>
              </a:buClr>
              <a:buSzPct val="45000"/>
              <a:buFont typeface="Wingdings" charset="2"/>
              <a:buChar char=""/>
            </a:pPr>
            <a:r>
              <a:rPr b="0" lang="zxx" sz="3200" spc="-1" strike="noStrike">
                <a:solidFill>
                  <a:srgbClr val="000000"/>
                </a:solidFill>
                <a:uFill>
                  <a:solidFill>
                    <a:srgbClr val="ffffff"/>
                  </a:solidFill>
                </a:uFill>
                <a:latin typeface="Arial"/>
              </a:rPr>
              <a:t>Click to edit the outline text format</a:t>
            </a:r>
            <a:endParaRPr b="0" lang="zxx" sz="3200" spc="-1" strike="noStrike">
              <a:solidFill>
                <a:srgbClr val="000000"/>
              </a:solidFill>
              <a:uFill>
                <a:solidFill>
                  <a:srgbClr val="ffffff"/>
                </a:solidFill>
              </a:uFill>
              <a:latin typeface="Arial"/>
            </a:endParaRPr>
          </a:p>
          <a:p>
            <a:pPr lvl="1" marL="864000" indent="-324000">
              <a:spcAft>
                <a:spcPts val="1134"/>
              </a:spcAft>
              <a:buClr>
                <a:srgbClr val="000000"/>
              </a:buClr>
              <a:buSzPct val="45000"/>
              <a:buFont typeface="Wingdings" charset="2"/>
              <a:buChar char=""/>
            </a:pPr>
            <a:r>
              <a:rPr b="0" lang="zxx" sz="2800" spc="-1" strike="noStrike">
                <a:solidFill>
                  <a:srgbClr val="000000"/>
                </a:solidFill>
                <a:uFill>
                  <a:solidFill>
                    <a:srgbClr val="ffffff"/>
                  </a:solidFill>
                </a:uFill>
                <a:latin typeface="Arial"/>
              </a:rPr>
              <a:t>Second Outline Level</a:t>
            </a:r>
            <a:endParaRPr b="0" lang="zxx" sz="2800" spc="-1" strike="noStrike">
              <a:solidFill>
                <a:srgbClr val="000000"/>
              </a:solidFill>
              <a:uFill>
                <a:solidFill>
                  <a:srgbClr val="ffffff"/>
                </a:solidFill>
              </a:uFill>
              <a:latin typeface="Arial"/>
            </a:endParaRPr>
          </a:p>
          <a:p>
            <a:pPr lvl="2" marL="1296000" indent="-288000">
              <a:spcAft>
                <a:spcPts val="850"/>
              </a:spcAft>
              <a:buClr>
                <a:srgbClr val="000000"/>
              </a:buClr>
              <a:buSzPct val="75000"/>
              <a:buFont typeface="Symbol" charset="2"/>
              <a:buChar char=""/>
            </a:pPr>
            <a:r>
              <a:rPr b="0" lang="zxx" sz="2400" spc="-1" strike="noStrike">
                <a:solidFill>
                  <a:srgbClr val="000000"/>
                </a:solidFill>
                <a:uFill>
                  <a:solidFill>
                    <a:srgbClr val="ffffff"/>
                  </a:solidFill>
                </a:uFill>
                <a:latin typeface="Arial"/>
              </a:rPr>
              <a:t>Third Outline Level</a:t>
            </a:r>
            <a:endParaRPr b="0" lang="zxx" sz="2400" spc="-1" strike="noStrike">
              <a:solidFill>
                <a:srgbClr val="000000"/>
              </a:solidFill>
              <a:uFill>
                <a:solidFill>
                  <a:srgbClr val="ffffff"/>
                </a:solidFill>
              </a:uFill>
              <a:latin typeface="Arial"/>
            </a:endParaRPr>
          </a:p>
          <a:p>
            <a:pPr lvl="3" marL="1728000" indent="-216000">
              <a:spcAft>
                <a:spcPts val="567"/>
              </a:spcAft>
              <a:buClr>
                <a:srgbClr val="000000"/>
              </a:buClr>
              <a:buSzPct val="45000"/>
              <a:buFont typeface="Wingdings" charset="2"/>
              <a:buChar char=""/>
            </a:pPr>
            <a:r>
              <a:rPr b="0" lang="zxx" sz="2000" spc="-1" strike="noStrike">
                <a:solidFill>
                  <a:srgbClr val="000000"/>
                </a:solidFill>
                <a:uFill>
                  <a:solidFill>
                    <a:srgbClr val="ffffff"/>
                  </a:solidFill>
                </a:uFill>
                <a:latin typeface="Arial"/>
              </a:rPr>
              <a:t>Fourth Outline Level</a:t>
            </a:r>
            <a:endParaRPr b="0" lang="zxx" sz="2000" spc="-1" strike="noStrike">
              <a:solidFill>
                <a:srgbClr val="000000"/>
              </a:solidFill>
              <a:uFill>
                <a:solidFill>
                  <a:srgbClr val="ffffff"/>
                </a:solidFill>
              </a:uFill>
              <a:latin typeface="Arial"/>
            </a:endParaRPr>
          </a:p>
          <a:p>
            <a:pPr lvl="4" marL="2160000" indent="-216000">
              <a:spcAft>
                <a:spcPts val="283"/>
              </a:spcAft>
              <a:buClr>
                <a:srgbClr val="000000"/>
              </a:buClr>
              <a:buSzPct val="75000"/>
              <a:buFont typeface="Symbol" charset="2"/>
              <a:buChar char=""/>
            </a:pPr>
            <a:r>
              <a:rPr b="0" lang="zxx" sz="2000" spc="-1" strike="noStrike">
                <a:solidFill>
                  <a:srgbClr val="000000"/>
                </a:solidFill>
                <a:uFill>
                  <a:solidFill>
                    <a:srgbClr val="ffffff"/>
                  </a:solidFill>
                </a:uFill>
                <a:latin typeface="Arial"/>
              </a:rPr>
              <a:t>Fifth Outline Level</a:t>
            </a:r>
            <a:endParaRPr b="0" lang="zxx" sz="2000" spc="-1" strike="noStrike">
              <a:solidFill>
                <a:srgbClr val="000000"/>
              </a:solidFill>
              <a:uFill>
                <a:solidFill>
                  <a:srgbClr val="ffffff"/>
                </a:solidFill>
              </a:uFill>
              <a:latin typeface="Arial"/>
            </a:endParaRPr>
          </a:p>
          <a:p>
            <a:pPr lvl="5" marL="2592000" indent="-216000">
              <a:spcAft>
                <a:spcPts val="283"/>
              </a:spcAft>
              <a:buClr>
                <a:srgbClr val="000000"/>
              </a:buClr>
              <a:buSzPct val="45000"/>
              <a:buFont typeface="Wingdings" charset="2"/>
              <a:buChar char=""/>
            </a:pPr>
            <a:r>
              <a:rPr b="0" lang="zxx" sz="2000" spc="-1" strike="noStrike">
                <a:solidFill>
                  <a:srgbClr val="000000"/>
                </a:solidFill>
                <a:uFill>
                  <a:solidFill>
                    <a:srgbClr val="ffffff"/>
                  </a:solidFill>
                </a:uFill>
                <a:latin typeface="Arial"/>
              </a:rPr>
              <a:t>Sixth Outline Level</a:t>
            </a:r>
            <a:endParaRPr b="0" lang="zxx" sz="2000" spc="-1" strike="noStrike">
              <a:solidFill>
                <a:srgbClr val="000000"/>
              </a:solidFill>
              <a:uFill>
                <a:solidFill>
                  <a:srgbClr val="ffffff"/>
                </a:solidFill>
              </a:uFill>
              <a:latin typeface="Arial"/>
            </a:endParaRPr>
          </a:p>
          <a:p>
            <a:pPr lvl="6" marL="3024000" indent="-216000">
              <a:spcAft>
                <a:spcPts val="283"/>
              </a:spcAft>
              <a:buClr>
                <a:srgbClr val="000000"/>
              </a:buClr>
              <a:buSzPct val="45000"/>
              <a:buFont typeface="Wingdings" charset="2"/>
              <a:buChar char=""/>
            </a:pPr>
            <a:r>
              <a:rPr b="0" lang="zxx" sz="2000" spc="-1" strike="noStrike">
                <a:solidFill>
                  <a:srgbClr val="000000"/>
                </a:solidFill>
                <a:uFill>
                  <a:solidFill>
                    <a:srgbClr val="ffffff"/>
                  </a:solidFill>
                </a:uFill>
                <a:latin typeface="Arial"/>
              </a:rPr>
              <a:t>Seventh Outline Level</a:t>
            </a:r>
            <a:endParaRPr b="0" lang="zxx"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zxx" sz="1400" spc="-1" strike="noStrike">
                <a:solidFill>
                  <a:srgbClr val="000000"/>
                </a:solidFill>
                <a:uFill>
                  <a:solidFill>
                    <a:srgbClr val="ffffff"/>
                  </a:solidFill>
                </a:uFill>
                <a:latin typeface="Times New Roman"/>
              </a:rPr>
              <a:t>&lt;date/time&gt;</a:t>
            </a:r>
            <a:endParaRPr b="0" lang="zxx"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zxx" sz="1400" spc="-1" strike="noStrike">
                <a:solidFill>
                  <a:srgbClr val="000000"/>
                </a:solidFill>
                <a:uFill>
                  <a:solidFill>
                    <a:srgbClr val="ffffff"/>
                  </a:solidFill>
                </a:uFill>
                <a:latin typeface="Times New Roman"/>
              </a:rPr>
              <a:t>&lt;footer&gt;</a:t>
            </a:r>
            <a:endParaRPr b="0" lang="zxx"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E06EB027-C54D-41BB-928E-ACC98032B0B8}" type="slidenum">
              <a:rPr b="0" lang="zxx" sz="1400" spc="-1" strike="noStrike">
                <a:solidFill>
                  <a:srgbClr val="000000"/>
                </a:solidFill>
                <a:uFill>
                  <a:solidFill>
                    <a:srgbClr val="ffffff"/>
                  </a:solidFill>
                </a:uFill>
                <a:latin typeface="Times New Roman"/>
              </a:rPr>
              <a:t>&lt;number&gt;</a:t>
            </a:fld>
            <a:endParaRPr b="0" lang="zxx"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40000" y="720000"/>
            <a:ext cx="9071640" cy="5851800"/>
          </a:xfrm>
          <a:prstGeom prst="rect">
            <a:avLst/>
          </a:prstGeom>
          <a:noFill/>
          <a:ln>
            <a:noFill/>
          </a:ln>
        </p:spPr>
        <p:txBody>
          <a:bodyPr lIns="0" rIns="0" tIns="0" bIns="0" anchor="b"/>
          <a:p>
            <a:pPr algn="ctr"/>
            <a:r>
              <a:rPr b="0" lang="zxx" sz="3200" spc="-1" strike="noStrike">
                <a:solidFill>
                  <a:srgbClr val="000000"/>
                </a:solidFill>
                <a:uFill>
                  <a:solidFill>
                    <a:srgbClr val="ffffff"/>
                  </a:solidFill>
                </a:uFill>
                <a:latin typeface="Arial"/>
              </a:rPr>
              <a:t>Folosirea PCA pentru recunoasterea imaginilor</a:t>
            </a:r>
            <a:endParaRPr b="0" lang="zxx" sz="3200" spc="-1" strike="noStrike">
              <a:solidFill>
                <a:srgbClr val="000000"/>
              </a:solidFill>
              <a:uFill>
                <a:solidFill>
                  <a:srgbClr val="ffffff"/>
                </a:solidFill>
              </a:uFill>
              <a:latin typeface="Arial"/>
            </a:endParaRPr>
          </a:p>
          <a:p>
            <a:pPr algn="ctr"/>
            <a:r>
              <a:rPr b="0" lang="zxx" sz="3200" spc="-1" strike="noStrike">
                <a:solidFill>
                  <a:srgbClr val="000000"/>
                </a:solidFill>
                <a:uFill>
                  <a:solidFill>
                    <a:srgbClr val="ffffff"/>
                  </a:solidFill>
                </a:uFill>
                <a:latin typeface="Arial"/>
              </a:rPr>
              <a:t>cu ajutorul librariei Accord</a:t>
            </a:r>
            <a:endParaRPr b="0" lang="zxx" sz="3200" spc="-1" strike="noStrike">
              <a:solidFill>
                <a:srgbClr val="000000"/>
              </a:solidFill>
              <a:uFill>
                <a:solidFill>
                  <a:srgbClr val="ffffff"/>
                </a:solidFill>
              </a:uFill>
              <a:latin typeface="Arial"/>
            </a:endParaRPr>
          </a:p>
          <a:p>
            <a:pPr algn="ctr"/>
            <a:endParaRPr b="0" lang="zxx" sz="3200" spc="-1" strike="noStrike">
              <a:solidFill>
                <a:srgbClr val="000000"/>
              </a:solidFill>
              <a:uFill>
                <a:solidFill>
                  <a:srgbClr val="ffffff"/>
                </a:solidFill>
              </a:uFill>
              <a:latin typeface="Arial"/>
            </a:endParaRPr>
          </a:p>
          <a:p>
            <a:pPr algn="ctr"/>
            <a:endParaRPr b="0" lang="zxx" sz="3200" spc="-1" strike="noStrike">
              <a:solidFill>
                <a:srgbClr val="000000"/>
              </a:solidFill>
              <a:uFill>
                <a:solidFill>
                  <a:srgbClr val="ffffff"/>
                </a:solidFill>
              </a:uFill>
              <a:latin typeface="Arial"/>
            </a:endParaRPr>
          </a:p>
          <a:p>
            <a:pPr algn="ctr"/>
            <a:endParaRPr b="0" lang="zxx" sz="3200" spc="-1" strike="noStrike">
              <a:solidFill>
                <a:srgbClr val="000000"/>
              </a:solidFill>
              <a:uFill>
                <a:solidFill>
                  <a:srgbClr val="ffffff"/>
                </a:solidFill>
              </a:uFill>
              <a:latin typeface="Arial"/>
            </a:endParaRPr>
          </a:p>
          <a:p>
            <a:endParaRPr b="0" lang="zxx" sz="3200" spc="-1" strike="noStrike">
              <a:solidFill>
                <a:srgbClr val="000000"/>
              </a:solidFill>
              <a:uFill>
                <a:solidFill>
                  <a:srgbClr val="ffffff"/>
                </a:solidFill>
              </a:uFill>
              <a:latin typeface="Arial"/>
            </a:endParaRPr>
          </a:p>
          <a:p>
            <a:endParaRPr b="0" lang="zxx" sz="3200" spc="-1" strike="noStrike">
              <a:solidFill>
                <a:srgbClr val="000000"/>
              </a:solidFill>
              <a:uFill>
                <a:solidFill>
                  <a:srgbClr val="ffffff"/>
                </a:solidFill>
              </a:uFill>
              <a:latin typeface="Arial"/>
            </a:endParaRPr>
          </a:p>
          <a:p>
            <a:r>
              <a:rPr b="0" lang="zxx" sz="3200" spc="-1" strike="noStrike">
                <a:solidFill>
                  <a:srgbClr val="000000"/>
                </a:solidFill>
                <a:uFill>
                  <a:solidFill>
                    <a:srgbClr val="ffffff"/>
                  </a:solidFill>
                </a:uFill>
                <a:latin typeface="Arial"/>
              </a:rPr>
              <a:t>Bursier: Motrescu Radu</a:t>
            </a:r>
            <a:endParaRPr b="0" lang="zxx" sz="3200" spc="-1" strike="noStrike">
              <a:solidFill>
                <a:srgbClr val="000000"/>
              </a:solidFill>
              <a:uFill>
                <a:solidFill>
                  <a:srgbClr val="ffffff"/>
                </a:solidFill>
              </a:uFill>
              <a:latin typeface="Arial"/>
            </a:endParaRPr>
          </a:p>
          <a:p>
            <a:pPr algn="ctr"/>
            <a:endParaRPr b="0" lang="zxx" sz="3200" spc="-1" strike="noStrike">
              <a:solidFill>
                <a:srgbClr val="000000"/>
              </a:solidFill>
              <a:uFill>
                <a:solidFill>
                  <a:srgbClr val="ffffff"/>
                </a:solidFill>
              </a:uFill>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TextShape 1"/>
          <p:cNvSpPr txBox="1"/>
          <p:nvPr/>
        </p:nvSpPr>
        <p:spPr>
          <a:xfrm>
            <a:off x="504000" y="301320"/>
            <a:ext cx="9071640" cy="1262160"/>
          </a:xfrm>
          <a:prstGeom prst="rect">
            <a:avLst/>
          </a:prstGeom>
          <a:noFill/>
          <a:ln>
            <a:noFill/>
          </a:ln>
        </p:spPr>
        <p:txBody>
          <a:bodyPr lIns="0" rIns="0" tIns="0" bIns="0" anchor="ctr"/>
          <a:p>
            <a:pPr algn="ctr"/>
            <a:r>
              <a:rPr b="0" lang="zxx" sz="4400" spc="-1" strike="noStrike">
                <a:solidFill>
                  <a:srgbClr val="000000"/>
                </a:solidFill>
                <a:uFill>
                  <a:solidFill>
                    <a:srgbClr val="ffffff"/>
                  </a:solidFill>
                </a:uFill>
                <a:latin typeface="Arial"/>
              </a:rPr>
              <a:t>Matricea de covariatie</a:t>
            </a:r>
            <a:endParaRPr b="0" lang="zxx" sz="4400" spc="-1" strike="noStrike">
              <a:solidFill>
                <a:srgbClr val="000000"/>
              </a:solidFill>
              <a:uFill>
                <a:solidFill>
                  <a:srgbClr val="ffffff"/>
                </a:solidFill>
              </a:uFill>
              <a:latin typeface="Arial"/>
            </a:endParaRPr>
          </a:p>
        </p:txBody>
      </p:sp>
      <p:sp>
        <p:nvSpPr>
          <p:cNvPr id="56" name="TextShape 2"/>
          <p:cNvSpPr txBox="1"/>
          <p:nvPr/>
        </p:nvSpPr>
        <p:spPr>
          <a:xfrm>
            <a:off x="504000" y="1769040"/>
            <a:ext cx="9071640" cy="4433040"/>
          </a:xfrm>
          <a:prstGeom prst="rect">
            <a:avLst/>
          </a:prstGeom>
          <a:noFill/>
          <a:ln>
            <a:noFill/>
          </a:ln>
        </p:spPr>
        <p:txBody>
          <a:bodyPr lIns="0" rIns="0" tIns="0" bIns="0"/>
          <a:p>
            <a:pPr marL="432000" indent="-324000">
              <a:spcAft>
                <a:spcPts val="1417"/>
              </a:spcAft>
              <a:buClr>
                <a:srgbClr val="000000"/>
              </a:buClr>
              <a:buSzPct val="45000"/>
              <a:buFont typeface="Wingdings" charset="2"/>
              <a:buChar char=""/>
            </a:pPr>
            <a:r>
              <a:rPr b="0" lang="zxx" sz="3200" spc="-1" strike="noStrike">
                <a:solidFill>
                  <a:srgbClr val="000000"/>
                </a:solidFill>
                <a:uFill>
                  <a:solidFill>
                    <a:srgbClr val="ffffff"/>
                  </a:solidFill>
                </a:uFill>
                <a:latin typeface="Arial"/>
              </a:rPr>
              <a:t>Consideram setul de date din care extragem valoarea medie (zero-mean data) si avand setul de vectori                care reprezinta liniile unei matrici X de dimensiuni mxn. </a:t>
            </a:r>
            <a:endParaRPr b="0" lang="zxx" sz="3200" spc="-1" strike="noStrike">
              <a:solidFill>
                <a:srgbClr val="000000"/>
              </a:solidFill>
              <a:uFill>
                <a:solidFill>
                  <a:srgbClr val="ffffff"/>
                </a:solidFill>
              </a:uFill>
              <a:latin typeface="Arial"/>
            </a:endParaRPr>
          </a:p>
          <a:p>
            <a:pPr marL="432000" indent="-324000">
              <a:spcAft>
                <a:spcPts val="1417"/>
              </a:spcAft>
              <a:buClr>
                <a:srgbClr val="000000"/>
              </a:buClr>
              <a:buSzPct val="45000"/>
              <a:buFont typeface="Wingdings" charset="2"/>
              <a:buChar char=""/>
            </a:pPr>
            <a:r>
              <a:rPr b="0" lang="zxx" sz="3200" spc="-1" strike="noStrike">
                <a:solidFill>
                  <a:srgbClr val="000000"/>
                </a:solidFill>
                <a:uFill>
                  <a:solidFill>
                    <a:srgbClr val="ffffff"/>
                  </a:solidFill>
                </a:uFill>
                <a:latin typeface="Arial"/>
              </a:rPr>
              <a:t>Fiecare linie a matricii reprezinta toate masuratorile unui anumit parametru, iar fiecare coloana reprezinta masuratorile care s-au intamplat la un moment dat.</a:t>
            </a:r>
            <a:endParaRPr b="0" lang="zxx" sz="3200" spc="-1" strike="noStrike">
              <a:solidFill>
                <a:srgbClr val="000000"/>
              </a:solidFill>
              <a:uFill>
                <a:solidFill>
                  <a:srgbClr val="ffffff"/>
                </a:solidFill>
              </a:uFill>
              <a:latin typeface="Arial"/>
            </a:endParaRPr>
          </a:p>
          <a:p>
            <a:pPr marL="432000" indent="-324000">
              <a:spcAft>
                <a:spcPts val="1417"/>
              </a:spcAft>
              <a:buClr>
                <a:srgbClr val="000000"/>
              </a:buClr>
              <a:buSzPct val="45000"/>
              <a:buFont typeface="Wingdings" charset="2"/>
              <a:buChar char=""/>
            </a:pPr>
            <a:endParaRPr b="0" lang="zxx" sz="3200" spc="-1" strike="noStrike">
              <a:solidFill>
                <a:srgbClr val="000000"/>
              </a:solidFill>
              <a:uFill>
                <a:solidFill>
                  <a:srgbClr val="ffffff"/>
                </a:solidFill>
              </a:uFill>
              <a:latin typeface="Arial"/>
            </a:endParaRPr>
          </a:p>
        </p:txBody>
      </p:sp>
      <mc:AlternateContent>
        <mc:Choice xmlns:a14="http://schemas.microsoft.com/office/drawing/2010/main" Requires="a14">
          <p:sp>
            <p:nvSpPr>
              <p:cNvPr id="57" name="Formula 3"/>
              <p:cNvSpPr txBox="1"/>
              <p:nvPr/>
            </p:nvSpPr>
            <p:spPr>
              <a:xfrm>
                <a:off x="2880000" y="2745720"/>
                <a:ext cx="1589400" cy="348120"/>
              </a:xfrm>
              <a:prstGeom prst="rect">
                <a:avLst/>
              </a:prstGeom>
            </p:spPr>
            <p:txBody>
              <a:bodyPr/>
              <a:p>
                <a14:m>
                  <m:oMath xmlns:m="http://schemas.openxmlformats.org/officeDocument/2006/math">
                    <m:d>
                      <m:dPr>
                        <m:begChr m:val="{"/>
                        <m:endChr m:val="}"/>
                      </m:dPr>
                      <m:e>
                        <m:sSub>
                          <m:e>
                            <m:r>
                              <m:t xml:space="preserve">x</m:t>
                            </m:r>
                          </m:e>
                          <m:sub>
                            <m:r>
                              <m:t xml:space="preserve">1</m:t>
                            </m:r>
                          </m:sub>
                        </m:sSub>
                        <m:r>
                          <m:t xml:space="preserve">,</m:t>
                        </m:r>
                        <m:sSub>
                          <m:e>
                            <m:r>
                              <m:t xml:space="preserve">x</m:t>
                            </m:r>
                          </m:e>
                          <m:sub>
                            <m:r>
                              <m:t xml:space="preserve">2,</m:t>
                            </m:r>
                          </m:sub>
                        </m:sSub>
                        <m:r>
                          <m:t xml:space="preserve">...</m:t>
                        </m:r>
                        <m:r>
                          <m:t xml:space="preserve">,</m:t>
                        </m:r>
                        <m:sSub>
                          <m:e>
                            <m:r>
                              <m:t xml:space="preserve">x</m:t>
                            </m:r>
                          </m:e>
                          <m:sub>
                            <m:r>
                              <m:t xml:space="preserve">m</m:t>
                            </m:r>
                          </m:sub>
                        </m:sSub>
                      </m:e>
                    </m:d>
                  </m:oMath>
                </a14:m>
              </a:p>
            </p:txBody>
          </p:sp>
        </mc:Choice>
        <mc:Fallback/>
      </mc:AlternateContent>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TextShape 1"/>
          <p:cNvSpPr txBox="1"/>
          <p:nvPr/>
        </p:nvSpPr>
        <p:spPr>
          <a:xfrm>
            <a:off x="504000" y="540000"/>
            <a:ext cx="9071640" cy="6690600"/>
          </a:xfrm>
          <a:prstGeom prst="rect">
            <a:avLst/>
          </a:prstGeom>
          <a:noFill/>
          <a:ln>
            <a:noFill/>
          </a:ln>
        </p:spPr>
        <p:txBody>
          <a:bodyPr lIns="0" rIns="0" tIns="0" bIns="0"/>
          <a:p>
            <a:pPr marL="432000" indent="-324000">
              <a:spcAft>
                <a:spcPts val="1417"/>
              </a:spcAft>
              <a:buClr>
                <a:srgbClr val="000000"/>
              </a:buClr>
              <a:buSzPct val="45000"/>
              <a:buFont typeface="Wingdings" charset="2"/>
              <a:buChar char=""/>
            </a:pPr>
            <a:r>
              <a:rPr b="0" lang="zxx" sz="3200" spc="-1" strike="noStrike">
                <a:solidFill>
                  <a:srgbClr val="000000"/>
                </a:solidFill>
                <a:uFill>
                  <a:solidFill>
                    <a:srgbClr val="ffffff"/>
                  </a:solidFill>
                </a:uFill>
                <a:latin typeface="Arial"/>
              </a:rPr>
              <a:t>De aici ajungem la definitia matricei de covariatie:</a:t>
            </a:r>
            <a:endParaRPr b="0" lang="zxx" sz="3200" spc="-1" strike="noStrike">
              <a:solidFill>
                <a:srgbClr val="000000"/>
              </a:solidFill>
              <a:uFill>
                <a:solidFill>
                  <a:srgbClr val="ffffff"/>
                </a:solidFill>
              </a:uFill>
              <a:latin typeface="Arial"/>
            </a:endParaRPr>
          </a:p>
          <a:p>
            <a:endParaRPr b="0" lang="zxx" sz="3200" spc="-1" strike="noStrike">
              <a:solidFill>
                <a:srgbClr val="000000"/>
              </a:solidFill>
              <a:uFill>
                <a:solidFill>
                  <a:srgbClr val="ffffff"/>
                </a:solidFill>
              </a:uFill>
              <a:latin typeface="Arial"/>
            </a:endParaRPr>
          </a:p>
          <a:p>
            <a:endParaRPr b="0" lang="zxx" sz="3200" spc="-1" strike="noStrike">
              <a:solidFill>
                <a:srgbClr val="000000"/>
              </a:solidFill>
              <a:uFill>
                <a:solidFill>
                  <a:srgbClr val="ffffff"/>
                </a:solidFill>
              </a:uFill>
              <a:latin typeface="Arial"/>
            </a:endParaRPr>
          </a:p>
          <a:p>
            <a:pPr marL="432000" indent="-324000">
              <a:spcAft>
                <a:spcPts val="1417"/>
              </a:spcAft>
              <a:buClr>
                <a:srgbClr val="000000"/>
              </a:buClr>
              <a:buSzPct val="45000"/>
              <a:buFont typeface="Wingdings" charset="2"/>
              <a:buChar char=""/>
            </a:pPr>
            <a:r>
              <a:rPr b="0" lang="zxx" sz="3200" spc="-1" strike="noStrike">
                <a:solidFill>
                  <a:srgbClr val="000000"/>
                </a:solidFill>
                <a:uFill>
                  <a:solidFill>
                    <a:srgbClr val="ffffff"/>
                  </a:solidFill>
                </a:uFill>
                <a:latin typeface="Arial"/>
              </a:rPr>
              <a:t>Sx este o matrice simetrica mxm.</a:t>
            </a:r>
            <a:endParaRPr b="0" lang="zxx" sz="3200" spc="-1" strike="noStrike">
              <a:solidFill>
                <a:srgbClr val="000000"/>
              </a:solidFill>
              <a:uFill>
                <a:solidFill>
                  <a:srgbClr val="ffffff"/>
                </a:solidFill>
              </a:uFill>
              <a:latin typeface="Arial"/>
            </a:endParaRPr>
          </a:p>
          <a:p>
            <a:pPr marL="432000" indent="-324000">
              <a:spcAft>
                <a:spcPts val="1417"/>
              </a:spcAft>
              <a:buClr>
                <a:srgbClr val="000000"/>
              </a:buClr>
              <a:buSzPct val="45000"/>
              <a:buFont typeface="Wingdings" charset="2"/>
              <a:buChar char=""/>
            </a:pPr>
            <a:r>
              <a:rPr b="0" lang="zxx" sz="3200" spc="-1" strike="noStrike">
                <a:solidFill>
                  <a:srgbClr val="000000"/>
                </a:solidFill>
                <a:uFill>
                  <a:solidFill>
                    <a:srgbClr val="ffffff"/>
                  </a:solidFill>
                </a:uFill>
                <a:latin typeface="Arial"/>
              </a:rPr>
              <a:t>Termenii de pe diagonala reprezinta variatia din acelasi parametru.</a:t>
            </a:r>
            <a:endParaRPr b="0" lang="zxx" sz="3200" spc="-1" strike="noStrike">
              <a:solidFill>
                <a:srgbClr val="000000"/>
              </a:solidFill>
              <a:uFill>
                <a:solidFill>
                  <a:srgbClr val="ffffff"/>
                </a:solidFill>
              </a:uFill>
              <a:latin typeface="Arial"/>
            </a:endParaRPr>
          </a:p>
          <a:p>
            <a:pPr marL="432000" indent="-324000">
              <a:spcAft>
                <a:spcPts val="1417"/>
              </a:spcAft>
              <a:buClr>
                <a:srgbClr val="000000"/>
              </a:buClr>
              <a:buSzPct val="45000"/>
              <a:buFont typeface="Wingdings" charset="2"/>
              <a:buChar char=""/>
            </a:pPr>
            <a:r>
              <a:rPr b="0" lang="zxx" sz="3200" spc="-1" strike="noStrike">
                <a:solidFill>
                  <a:srgbClr val="000000"/>
                </a:solidFill>
                <a:uFill>
                  <a:solidFill>
                    <a:srgbClr val="ffffff"/>
                  </a:solidFill>
                </a:uFill>
                <a:latin typeface="Arial"/>
              </a:rPr>
              <a:t>Termenii care nu sunt pe diagonala reprezinta covariatia dintre parametri diferiti.</a:t>
            </a:r>
            <a:endParaRPr b="0" lang="zxx" sz="3200" spc="-1" strike="noStrike">
              <a:solidFill>
                <a:srgbClr val="000000"/>
              </a:solidFill>
              <a:uFill>
                <a:solidFill>
                  <a:srgbClr val="ffffff"/>
                </a:solidFill>
              </a:uFill>
              <a:latin typeface="Arial"/>
            </a:endParaRPr>
          </a:p>
          <a:p>
            <a:pPr marL="432000" indent="-324000">
              <a:spcAft>
                <a:spcPts val="1417"/>
              </a:spcAft>
              <a:buClr>
                <a:srgbClr val="000000"/>
              </a:buClr>
              <a:buSzPct val="45000"/>
              <a:buFont typeface="Wingdings" charset="2"/>
              <a:buChar char=""/>
            </a:pPr>
            <a:r>
              <a:rPr b="0" lang="zxx" sz="3200" spc="-1" strike="noStrike">
                <a:solidFill>
                  <a:srgbClr val="000000"/>
                </a:solidFill>
                <a:uFill>
                  <a:solidFill>
                    <a:srgbClr val="ffffff"/>
                  </a:solidFill>
                </a:uFill>
                <a:latin typeface="Arial"/>
              </a:rPr>
              <a:t>Calculand Sx cuantificam corelatia dintre toate posibilele perechi de masuratori.</a:t>
            </a:r>
            <a:endParaRPr b="0" lang="zxx" sz="3200" spc="-1" strike="noStrike">
              <a:solidFill>
                <a:srgbClr val="000000"/>
              </a:solidFill>
              <a:uFill>
                <a:solidFill>
                  <a:srgbClr val="ffffff"/>
                </a:solidFill>
              </a:uFill>
              <a:latin typeface="Arial"/>
            </a:endParaRPr>
          </a:p>
          <a:p>
            <a:r>
              <a:rPr b="0" lang="zxx" sz="3200" spc="-1" strike="noStrike">
                <a:solidFill>
                  <a:srgbClr val="000000"/>
                </a:solidFill>
                <a:uFill>
                  <a:solidFill>
                    <a:srgbClr val="ffffff"/>
                  </a:solidFill>
                </a:uFill>
                <a:latin typeface="Arial"/>
              </a:rPr>
              <a:t> </a:t>
            </a:r>
            <a:endParaRPr b="0" lang="zxx" sz="3200" spc="-1" strike="noStrike">
              <a:solidFill>
                <a:srgbClr val="000000"/>
              </a:solidFill>
              <a:uFill>
                <a:solidFill>
                  <a:srgbClr val="ffffff"/>
                </a:solidFill>
              </a:uFill>
              <a:latin typeface="Arial"/>
            </a:endParaRPr>
          </a:p>
        </p:txBody>
      </p:sp>
      <p:pic>
        <p:nvPicPr>
          <p:cNvPr id="59" name="" descr=""/>
          <p:cNvPicPr/>
          <p:nvPr/>
        </p:nvPicPr>
        <p:blipFill>
          <a:blip r:embed="rId1"/>
          <a:stretch/>
        </p:blipFill>
        <p:spPr>
          <a:xfrm>
            <a:off x="2986920" y="1440000"/>
            <a:ext cx="4753080" cy="1114200"/>
          </a:xfrm>
          <a:prstGeom prst="rect">
            <a:avLst/>
          </a:prstGeom>
          <a:ln>
            <a:noFill/>
          </a:ln>
        </p:spPr>
      </p:pic>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TextShape 1"/>
          <p:cNvSpPr txBox="1"/>
          <p:nvPr/>
        </p:nvSpPr>
        <p:spPr>
          <a:xfrm>
            <a:off x="504000" y="540000"/>
            <a:ext cx="9071640" cy="5613840"/>
          </a:xfrm>
          <a:prstGeom prst="rect">
            <a:avLst/>
          </a:prstGeom>
          <a:noFill/>
          <a:ln>
            <a:noFill/>
          </a:ln>
        </p:spPr>
        <p:txBody>
          <a:bodyPr lIns="0" rIns="0" tIns="0" bIns="0"/>
          <a:p>
            <a:pPr marL="432000" indent="-324000">
              <a:spcAft>
                <a:spcPts val="1417"/>
              </a:spcAft>
              <a:buClr>
                <a:srgbClr val="000000"/>
              </a:buClr>
              <a:buSzPct val="45000"/>
              <a:buFont typeface="Wingdings" charset="2"/>
              <a:buChar char=""/>
            </a:pPr>
            <a:r>
              <a:rPr b="0" lang="zxx" sz="3200" spc="-1" strike="noStrike">
                <a:solidFill>
                  <a:srgbClr val="000000"/>
                </a:solidFill>
                <a:uFill>
                  <a:solidFill>
                    <a:srgbClr val="ffffff"/>
                  </a:solidFill>
                </a:uFill>
                <a:latin typeface="Arial"/>
              </a:rPr>
              <a:t>Observand elementele din matrice, o covariatie mare reprezinta un caz de redunanta mare, iar o covariatie egala cu 0 reprezinta date complet necorelate.</a:t>
            </a:r>
            <a:endParaRPr b="0" lang="zxx" sz="3200" spc="-1" strike="noStrike">
              <a:solidFill>
                <a:srgbClr val="000000"/>
              </a:solidFill>
              <a:uFill>
                <a:solidFill>
                  <a:srgbClr val="ffffff"/>
                </a:solidFill>
              </a:uFill>
              <a:latin typeface="Arial"/>
            </a:endParaRPr>
          </a:p>
          <a:p>
            <a:pPr marL="432000" indent="-324000">
              <a:spcAft>
                <a:spcPts val="1417"/>
              </a:spcAft>
              <a:buClr>
                <a:srgbClr val="000000"/>
              </a:buClr>
              <a:buSzPct val="45000"/>
              <a:buFont typeface="Wingdings" charset="2"/>
              <a:buChar char=""/>
            </a:pPr>
            <a:endParaRPr b="0" lang="zxx" sz="3200" spc="-1" strike="noStrike">
              <a:solidFill>
                <a:srgbClr val="000000"/>
              </a:solidFill>
              <a:uFill>
                <a:solidFill>
                  <a:srgbClr val="ffffff"/>
                </a:solidFill>
              </a:uFill>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TextShape 1"/>
          <p:cNvSpPr txBox="1"/>
          <p:nvPr/>
        </p:nvSpPr>
        <p:spPr>
          <a:xfrm>
            <a:off x="504000" y="301320"/>
            <a:ext cx="9071640" cy="1262160"/>
          </a:xfrm>
          <a:prstGeom prst="rect">
            <a:avLst/>
          </a:prstGeom>
          <a:noFill/>
          <a:ln>
            <a:noFill/>
          </a:ln>
        </p:spPr>
        <p:txBody>
          <a:bodyPr lIns="0" rIns="0" tIns="0" bIns="0" anchor="ctr"/>
          <a:p>
            <a:pPr algn="ctr"/>
            <a:r>
              <a:rPr b="0" lang="zxx" sz="4400" spc="-1" strike="noStrike">
                <a:solidFill>
                  <a:srgbClr val="000000"/>
                </a:solidFill>
                <a:uFill>
                  <a:solidFill>
                    <a:srgbClr val="ffffff"/>
                  </a:solidFill>
                </a:uFill>
                <a:latin typeface="Arial"/>
              </a:rPr>
              <a:t>Valorile si vectorii proprii</a:t>
            </a:r>
            <a:endParaRPr b="0" lang="zxx" sz="4400" spc="-1" strike="noStrike">
              <a:solidFill>
                <a:srgbClr val="000000"/>
              </a:solidFill>
              <a:uFill>
                <a:solidFill>
                  <a:srgbClr val="ffffff"/>
                </a:solidFill>
              </a:uFill>
              <a:latin typeface="Arial"/>
            </a:endParaRPr>
          </a:p>
        </p:txBody>
      </p:sp>
      <p:sp>
        <p:nvSpPr>
          <p:cNvPr id="62" name="TextShape 2"/>
          <p:cNvSpPr txBox="1"/>
          <p:nvPr/>
        </p:nvSpPr>
        <p:spPr>
          <a:xfrm>
            <a:off x="504000" y="1769040"/>
            <a:ext cx="9071640" cy="5338080"/>
          </a:xfrm>
          <a:prstGeom prst="rect">
            <a:avLst/>
          </a:prstGeom>
          <a:noFill/>
          <a:ln>
            <a:noFill/>
          </a:ln>
        </p:spPr>
        <p:txBody>
          <a:bodyPr lIns="0" rIns="0" tIns="0" bIns="0"/>
          <a:p>
            <a:pPr marL="432000" indent="-324000">
              <a:spcAft>
                <a:spcPts val="1417"/>
              </a:spcAft>
              <a:buClr>
                <a:srgbClr val="000000"/>
              </a:buClr>
              <a:buSzPct val="45000"/>
              <a:buFont typeface="Wingdings" charset="2"/>
              <a:buChar char=""/>
            </a:pPr>
            <a:r>
              <a:rPr b="0" lang="zxx" sz="3200" spc="-1" strike="noStrike">
                <a:solidFill>
                  <a:srgbClr val="000000"/>
                </a:solidFill>
                <a:uFill>
                  <a:solidFill>
                    <a:srgbClr val="ffffff"/>
                  </a:solidFill>
                </a:uFill>
                <a:latin typeface="Arial"/>
              </a:rPr>
              <a:t>Urmatorul pas in calcularea PCA este aflarea valorilor si a vectorilor proprii ale matricii de covariatie.</a:t>
            </a:r>
            <a:endParaRPr b="0" lang="zxx" sz="3200" spc="-1" strike="noStrike">
              <a:solidFill>
                <a:srgbClr val="000000"/>
              </a:solidFill>
              <a:uFill>
                <a:solidFill>
                  <a:srgbClr val="ffffff"/>
                </a:solidFill>
              </a:uFill>
              <a:latin typeface="Arial"/>
            </a:endParaRPr>
          </a:p>
          <a:p>
            <a:pPr marL="432000" indent="-324000">
              <a:spcAft>
                <a:spcPts val="1417"/>
              </a:spcAft>
              <a:buClr>
                <a:srgbClr val="000000"/>
              </a:buClr>
              <a:buSzPct val="45000"/>
              <a:buFont typeface="Wingdings" charset="2"/>
              <a:buChar char=""/>
            </a:pPr>
            <a:r>
              <a:rPr b="0" lang="zxx" sz="3200" spc="-1" strike="noStrike">
                <a:solidFill>
                  <a:srgbClr val="000000"/>
                </a:solidFill>
                <a:uFill>
                  <a:solidFill>
                    <a:srgbClr val="ffffff"/>
                  </a:solidFill>
                </a:uFill>
                <a:latin typeface="Arial"/>
              </a:rPr>
              <a:t>Extragand aceste informatii, ele ne vor arata componentele principale ale setului de date: vectorul propriu cu cea mai mare valoare proprie este componenta principala a setului de date.</a:t>
            </a:r>
            <a:endParaRPr b="0" lang="zxx" sz="3200" spc="-1" strike="noStrike">
              <a:solidFill>
                <a:srgbClr val="000000"/>
              </a:solidFill>
              <a:uFill>
                <a:solidFill>
                  <a:srgbClr val="ffffff"/>
                </a:solidFill>
              </a:uFill>
              <a:latin typeface="Arial"/>
            </a:endParaRPr>
          </a:p>
          <a:p>
            <a:pPr marL="432000" indent="-324000">
              <a:spcAft>
                <a:spcPts val="1417"/>
              </a:spcAft>
              <a:buClr>
                <a:srgbClr val="000000"/>
              </a:buClr>
              <a:buSzPct val="45000"/>
              <a:buFont typeface="Wingdings" charset="2"/>
              <a:buChar char=""/>
            </a:pPr>
            <a:r>
              <a:rPr b="0" lang="zxx" sz="3200" spc="-1" strike="noStrike">
                <a:solidFill>
                  <a:srgbClr val="000000"/>
                </a:solidFill>
                <a:uFill>
                  <a:solidFill>
                    <a:srgbClr val="ffffff"/>
                  </a:solidFill>
                </a:uFill>
                <a:latin typeface="Arial"/>
              </a:rPr>
              <a:t>Se obisnuieste sortarea vectorilor proprii in functie de valoarea proprie pentru a determina ordinea de semnificativitate.</a:t>
            </a:r>
            <a:endParaRPr b="0" lang="zxx" sz="3200" spc="-1" strike="noStrike">
              <a:solidFill>
                <a:srgbClr val="000000"/>
              </a:solidFill>
              <a:uFill>
                <a:solidFill>
                  <a:srgbClr val="ffffff"/>
                </a:solidFill>
              </a:uFill>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TextShape 1"/>
          <p:cNvSpPr txBox="1"/>
          <p:nvPr/>
        </p:nvSpPr>
        <p:spPr>
          <a:xfrm>
            <a:off x="504000" y="301320"/>
            <a:ext cx="9071640" cy="1262160"/>
          </a:xfrm>
          <a:prstGeom prst="rect">
            <a:avLst/>
          </a:prstGeom>
          <a:noFill/>
          <a:ln>
            <a:noFill/>
          </a:ln>
        </p:spPr>
        <p:txBody>
          <a:bodyPr lIns="0" rIns="0" tIns="0" bIns="0" anchor="ctr"/>
          <a:p>
            <a:pPr algn="ctr"/>
            <a:r>
              <a:rPr b="0" lang="zxx" sz="4400" spc="-1" strike="noStrike">
                <a:solidFill>
                  <a:srgbClr val="000000"/>
                </a:solidFill>
                <a:uFill>
                  <a:solidFill>
                    <a:srgbClr val="ffffff"/>
                  </a:solidFill>
                </a:uFill>
                <a:latin typeface="Arial"/>
              </a:rPr>
              <a:t>Pasul final PCA</a:t>
            </a:r>
            <a:endParaRPr b="0" lang="zxx" sz="4400" spc="-1" strike="noStrike">
              <a:solidFill>
                <a:srgbClr val="000000"/>
              </a:solidFill>
              <a:uFill>
                <a:solidFill>
                  <a:srgbClr val="ffffff"/>
                </a:solidFill>
              </a:uFill>
              <a:latin typeface="Arial"/>
            </a:endParaRPr>
          </a:p>
        </p:txBody>
      </p:sp>
      <p:sp>
        <p:nvSpPr>
          <p:cNvPr id="64" name="TextShape 2"/>
          <p:cNvSpPr txBox="1"/>
          <p:nvPr/>
        </p:nvSpPr>
        <p:spPr>
          <a:xfrm>
            <a:off x="504000" y="1769040"/>
            <a:ext cx="9071640" cy="4705560"/>
          </a:xfrm>
          <a:prstGeom prst="rect">
            <a:avLst/>
          </a:prstGeom>
          <a:noFill/>
          <a:ln>
            <a:noFill/>
          </a:ln>
        </p:spPr>
        <p:txBody>
          <a:bodyPr lIns="0" rIns="0" tIns="0" bIns="0"/>
          <a:p>
            <a:pPr marL="432000" indent="-324000">
              <a:spcAft>
                <a:spcPts val="1417"/>
              </a:spcAft>
              <a:buClr>
                <a:srgbClr val="000000"/>
              </a:buClr>
              <a:buSzPct val="45000"/>
              <a:buFont typeface="Wingdings" charset="2"/>
              <a:buChar char=""/>
            </a:pPr>
            <a:r>
              <a:rPr b="0" lang="zxx" sz="3200" spc="-1" strike="noStrike">
                <a:solidFill>
                  <a:srgbClr val="000000"/>
                </a:solidFill>
                <a:uFill>
                  <a:solidFill>
                    <a:srgbClr val="ffffff"/>
                  </a:solidFill>
                </a:uFill>
                <a:latin typeface="Arial"/>
              </a:rPr>
              <a:t>Pasul final este sa aflam care sunt exact valorile setului de date dupa prelucrarea cu ajutorul PCA. Acest lucru se face inmultind vectorii proprii alesi ca avand cea mai mare insemnatate cu datele zero-mean transpuse, astfel incat sa avem pe randuri parametrii diferiti si pe coloane masuratorile acestora.</a:t>
            </a:r>
            <a:endParaRPr b="0" lang="zxx" sz="3200" spc="-1" strike="noStrike">
              <a:solidFill>
                <a:srgbClr val="000000"/>
              </a:solidFill>
              <a:uFill>
                <a:solidFill>
                  <a:srgbClr val="ffffff"/>
                </a:solidFill>
              </a:uFill>
              <a:latin typeface="Arial"/>
            </a:endParaRPr>
          </a:p>
          <a:p>
            <a:pPr marL="432000" indent="-324000">
              <a:spcAft>
                <a:spcPts val="1417"/>
              </a:spcAft>
              <a:buClr>
                <a:srgbClr val="000000"/>
              </a:buClr>
              <a:buSzPct val="45000"/>
              <a:buFont typeface="Wingdings" charset="2"/>
              <a:buChar char=""/>
            </a:pPr>
            <a:r>
              <a:rPr b="0" lang="zxx" sz="3200" spc="-1" strike="noStrike">
                <a:solidFill>
                  <a:srgbClr val="000000"/>
                </a:solidFill>
                <a:uFill>
                  <a:solidFill>
                    <a:srgbClr val="ffffff"/>
                  </a:solidFill>
                </a:uFill>
                <a:latin typeface="Arial"/>
              </a:rPr>
              <a:t>Dupa ce calculam datele finale, le putem afisa pentru a vedea cum se schimba orientarea lor in dimensiunea respectiva fata de cea initiala.</a:t>
            </a:r>
            <a:endParaRPr b="0" lang="zxx" sz="3200" spc="-1" strike="noStrike">
              <a:solidFill>
                <a:srgbClr val="000000"/>
              </a:solidFill>
              <a:uFill>
                <a:solidFill>
                  <a:srgbClr val="ffffff"/>
                </a:solidFill>
              </a:uFill>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TextShape 1"/>
          <p:cNvSpPr txBox="1"/>
          <p:nvPr/>
        </p:nvSpPr>
        <p:spPr>
          <a:xfrm>
            <a:off x="504000" y="301320"/>
            <a:ext cx="9071640" cy="1262160"/>
          </a:xfrm>
          <a:prstGeom prst="rect">
            <a:avLst/>
          </a:prstGeom>
          <a:noFill/>
          <a:ln>
            <a:noFill/>
          </a:ln>
        </p:spPr>
        <p:txBody>
          <a:bodyPr lIns="0" rIns="0" tIns="0" bIns="0" anchor="ctr"/>
          <a:p>
            <a:pPr algn="ctr"/>
            <a:endParaRPr b="0" lang="zxx" sz="4400" spc="-1" strike="noStrike">
              <a:solidFill>
                <a:srgbClr val="000000"/>
              </a:solidFill>
              <a:uFill>
                <a:solidFill>
                  <a:srgbClr val="ffffff"/>
                </a:solidFill>
              </a:uFill>
              <a:latin typeface="Arial"/>
            </a:endParaRPr>
          </a:p>
        </p:txBody>
      </p:sp>
      <p:sp>
        <p:nvSpPr>
          <p:cNvPr id="66" name="TextShape 2"/>
          <p:cNvSpPr txBox="1"/>
          <p:nvPr/>
        </p:nvSpPr>
        <p:spPr>
          <a:xfrm>
            <a:off x="504000" y="1769040"/>
            <a:ext cx="9071640" cy="4384800"/>
          </a:xfrm>
          <a:prstGeom prst="rect">
            <a:avLst/>
          </a:prstGeom>
          <a:noFill/>
          <a:ln>
            <a:noFill/>
          </a:ln>
        </p:spPr>
        <p:txBody>
          <a:bodyPr lIns="0" rIns="0" tIns="0" bIns="0"/>
          <a:p>
            <a:pPr marL="432000" indent="-324000">
              <a:spcAft>
                <a:spcPts val="1417"/>
              </a:spcAft>
              <a:buClr>
                <a:srgbClr val="000000"/>
              </a:buClr>
              <a:buSzPct val="45000"/>
              <a:buFont typeface="Wingdings" charset="2"/>
              <a:buChar char=""/>
            </a:pPr>
            <a:r>
              <a:rPr b="0" lang="zxx" sz="3200" spc="-1" strike="noStrike">
                <a:solidFill>
                  <a:srgbClr val="000000"/>
                </a:solidFill>
                <a:uFill>
                  <a:solidFill>
                    <a:srgbClr val="ffffff"/>
                  </a:solidFill>
                </a:uFill>
                <a:latin typeface="Arial"/>
              </a:rPr>
              <a:t>In acest moment, pe langa selectarea celor mai importanti parametri, putem alege sa-i ignoram pe cei mai nesemnficativi. Daca facem asta, pierdem niste date, dar daca valorile proprii asociate acestor parametri sunt mici, atunci pierderea nu este mare.</a:t>
            </a:r>
            <a:endParaRPr b="0" lang="zxx" sz="3200" spc="-1" strike="noStrike">
              <a:solidFill>
                <a:srgbClr val="000000"/>
              </a:solidFill>
              <a:uFill>
                <a:solidFill>
                  <a:srgbClr val="ffffff"/>
                </a:solidFill>
              </a:uFill>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TextShape 1"/>
          <p:cNvSpPr txBox="1"/>
          <p:nvPr/>
        </p:nvSpPr>
        <p:spPr>
          <a:xfrm>
            <a:off x="504000" y="301320"/>
            <a:ext cx="9071640" cy="1262160"/>
          </a:xfrm>
          <a:prstGeom prst="rect">
            <a:avLst/>
          </a:prstGeom>
          <a:noFill/>
          <a:ln>
            <a:noFill/>
          </a:ln>
        </p:spPr>
        <p:txBody>
          <a:bodyPr lIns="0" rIns="0" tIns="0" bIns="0" anchor="ctr"/>
          <a:p>
            <a:pPr algn="ctr"/>
            <a:r>
              <a:rPr b="0" lang="zxx" sz="4400" spc="-1" strike="noStrike">
                <a:solidFill>
                  <a:srgbClr val="000000"/>
                </a:solidFill>
                <a:uFill>
                  <a:solidFill>
                    <a:srgbClr val="ffffff"/>
                  </a:solidFill>
                </a:uFill>
                <a:latin typeface="Arial"/>
              </a:rPr>
              <a:t>Detalii de implementare</a:t>
            </a:r>
            <a:endParaRPr b="0" lang="zxx" sz="4400" spc="-1" strike="noStrike">
              <a:solidFill>
                <a:srgbClr val="000000"/>
              </a:solidFill>
              <a:uFill>
                <a:solidFill>
                  <a:srgbClr val="ffffff"/>
                </a:solidFill>
              </a:uFill>
              <a:latin typeface="Arial"/>
            </a:endParaRPr>
          </a:p>
        </p:txBody>
      </p:sp>
      <p:pic>
        <p:nvPicPr>
          <p:cNvPr id="68" name="" descr=""/>
          <p:cNvPicPr/>
          <p:nvPr/>
        </p:nvPicPr>
        <p:blipFill>
          <a:blip r:embed="rId1"/>
          <a:stretch/>
        </p:blipFill>
        <p:spPr>
          <a:xfrm>
            <a:off x="468360" y="2340000"/>
            <a:ext cx="9071640" cy="4140000"/>
          </a:xfrm>
          <a:prstGeom prst="rect">
            <a:avLst/>
          </a:prstGeom>
          <a:ln>
            <a:noFill/>
          </a:ln>
        </p:spPr>
      </p:pic>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TextShape 1"/>
          <p:cNvSpPr txBox="1"/>
          <p:nvPr/>
        </p:nvSpPr>
        <p:spPr>
          <a:xfrm>
            <a:off x="504000" y="540000"/>
            <a:ext cx="9071640" cy="6660000"/>
          </a:xfrm>
          <a:prstGeom prst="rect">
            <a:avLst/>
          </a:prstGeom>
          <a:noFill/>
          <a:ln>
            <a:noFill/>
          </a:ln>
        </p:spPr>
        <p:txBody>
          <a:bodyPr lIns="0" rIns="0" tIns="0" bIns="0"/>
          <a:p>
            <a:pPr marL="432000" indent="-324000">
              <a:spcAft>
                <a:spcPts val="1417"/>
              </a:spcAft>
              <a:buClr>
                <a:srgbClr val="000000"/>
              </a:buClr>
              <a:buSzPct val="45000"/>
              <a:buFont typeface="Wingdings" charset="2"/>
              <a:buChar char=""/>
            </a:pPr>
            <a:r>
              <a:rPr b="0" lang="zxx" sz="3200" spc="-1" strike="noStrike">
                <a:solidFill>
                  <a:srgbClr val="000000"/>
                </a:solidFill>
                <a:uFill>
                  <a:solidFill>
                    <a:srgbClr val="ffffff"/>
                  </a:solidFill>
                </a:uFill>
                <a:latin typeface="Arial"/>
              </a:rPr>
              <a:t>Uitandu-ne la implementarea metodei Compute din clasa ObjectPCA, observam urmatoarele variabile:</a:t>
            </a:r>
            <a:endParaRPr b="0" lang="zxx" sz="3200" spc="-1" strike="noStrike">
              <a:solidFill>
                <a:srgbClr val="000000"/>
              </a:solidFill>
              <a:uFill>
                <a:solidFill>
                  <a:srgbClr val="ffffff"/>
                </a:solidFill>
              </a:uFill>
              <a:latin typeface="Arial"/>
            </a:endParaRPr>
          </a:p>
          <a:p>
            <a:pPr lvl="1" marL="864000" indent="-324000">
              <a:spcAft>
                <a:spcPts val="1134"/>
              </a:spcAft>
              <a:buClr>
                <a:srgbClr val="000000"/>
              </a:buClr>
              <a:buSzPct val="45000"/>
              <a:buFont typeface="Wingdings" charset="2"/>
              <a:buChar char=""/>
            </a:pPr>
            <a:r>
              <a:rPr b="0" lang="zxx" sz="2800" spc="-1" strike="noStrike">
                <a:solidFill>
                  <a:srgbClr val="000000"/>
                </a:solidFill>
                <a:uFill>
                  <a:solidFill>
                    <a:srgbClr val="ffffff"/>
                  </a:solidFill>
                </a:uFill>
                <a:latin typeface="Arial"/>
              </a:rPr>
              <a:t>initialData – reprezinta setul initial de date, fiecare parametru cu masuratorile lui se afla pe coloane</a:t>
            </a:r>
            <a:endParaRPr b="0" lang="zxx" sz="2800" spc="-1" strike="noStrike">
              <a:solidFill>
                <a:srgbClr val="000000"/>
              </a:solidFill>
              <a:uFill>
                <a:solidFill>
                  <a:srgbClr val="ffffff"/>
                </a:solidFill>
              </a:uFill>
              <a:latin typeface="Arial"/>
            </a:endParaRPr>
          </a:p>
          <a:p>
            <a:pPr lvl="1" marL="864000" indent="-324000">
              <a:spcAft>
                <a:spcPts val="1134"/>
              </a:spcAft>
              <a:buClr>
                <a:srgbClr val="000000"/>
              </a:buClr>
              <a:buSzPct val="45000"/>
              <a:buFont typeface="Wingdings" charset="2"/>
              <a:buChar char=""/>
            </a:pPr>
            <a:r>
              <a:rPr b="0" lang="zxx" sz="2800" spc="-1" strike="noStrike">
                <a:solidFill>
                  <a:srgbClr val="000000"/>
                </a:solidFill>
                <a:uFill>
                  <a:solidFill>
                    <a:srgbClr val="ffffff"/>
                  </a:solidFill>
                </a:uFill>
                <a:latin typeface="Arial"/>
              </a:rPr>
              <a:t>mean – contine valoarea medie pentru fiecare coloana din initialData</a:t>
            </a:r>
            <a:endParaRPr b="0" lang="zxx" sz="2800" spc="-1" strike="noStrike">
              <a:solidFill>
                <a:srgbClr val="000000"/>
              </a:solidFill>
              <a:uFill>
                <a:solidFill>
                  <a:srgbClr val="ffffff"/>
                </a:solidFill>
              </a:uFill>
              <a:latin typeface="Arial"/>
            </a:endParaRPr>
          </a:p>
          <a:p>
            <a:pPr lvl="1" marL="864000" indent="-324000">
              <a:spcAft>
                <a:spcPts val="1134"/>
              </a:spcAft>
              <a:buClr>
                <a:srgbClr val="000000"/>
              </a:buClr>
              <a:buSzPct val="45000"/>
              <a:buFont typeface="Wingdings" charset="2"/>
              <a:buChar char=""/>
            </a:pPr>
            <a:r>
              <a:rPr b="0" lang="zxx" sz="2800" spc="-1" strike="noStrike">
                <a:solidFill>
                  <a:srgbClr val="000000"/>
                </a:solidFill>
                <a:uFill>
                  <a:solidFill>
                    <a:srgbClr val="ffffff"/>
                  </a:solidFill>
                </a:uFill>
                <a:latin typeface="Arial"/>
              </a:rPr>
              <a:t>covarianceMatrix – folosim libraria Accord pentru a calcula matricea de covariatie din initialData</a:t>
            </a:r>
            <a:endParaRPr b="0" lang="zxx" sz="2800" spc="-1" strike="noStrike">
              <a:solidFill>
                <a:srgbClr val="000000"/>
              </a:solidFill>
              <a:uFill>
                <a:solidFill>
                  <a:srgbClr val="ffffff"/>
                </a:solidFill>
              </a:uFill>
              <a:latin typeface="Arial"/>
            </a:endParaRPr>
          </a:p>
          <a:p>
            <a:pPr lvl="1" marL="864000" indent="-324000">
              <a:spcAft>
                <a:spcPts val="1134"/>
              </a:spcAft>
              <a:buClr>
                <a:srgbClr val="000000"/>
              </a:buClr>
              <a:buSzPct val="45000"/>
              <a:buFont typeface="Wingdings" charset="2"/>
              <a:buChar char=""/>
            </a:pPr>
            <a:r>
              <a:rPr b="0" lang="zxx" sz="2800" spc="-1" strike="noStrike">
                <a:solidFill>
                  <a:srgbClr val="000000"/>
                </a:solidFill>
                <a:uFill>
                  <a:solidFill>
                    <a:srgbClr val="ffffff"/>
                  </a:solidFill>
                </a:uFill>
                <a:latin typeface="Arial"/>
              </a:rPr>
              <a:t>evd – este un obiect de tip EigenValueDecomposition, special creat in Accord pentru a putea extrage vectorii si valoriile proprii</a:t>
            </a:r>
            <a:endParaRPr b="0" lang="zxx" sz="2800" spc="-1" strike="noStrike">
              <a:solidFill>
                <a:srgbClr val="000000"/>
              </a:solidFill>
              <a:uFill>
                <a:solidFill>
                  <a:srgbClr val="ffffff"/>
                </a:solidFill>
              </a:uFill>
              <a:latin typeface="Arial"/>
            </a:endParaRPr>
          </a:p>
          <a:p>
            <a:pPr lvl="1" marL="864000" indent="-324000">
              <a:spcAft>
                <a:spcPts val="1134"/>
              </a:spcAft>
              <a:buClr>
                <a:srgbClr val="000000"/>
              </a:buClr>
              <a:buSzPct val="45000"/>
              <a:buFont typeface="Wingdings" charset="2"/>
              <a:buChar char=""/>
            </a:pPr>
            <a:r>
              <a:rPr b="0" lang="zxx" sz="2800" spc="-1" strike="noStrike">
                <a:solidFill>
                  <a:srgbClr val="000000"/>
                </a:solidFill>
                <a:uFill>
                  <a:solidFill>
                    <a:srgbClr val="ffffff"/>
                  </a:solidFill>
                </a:uFill>
                <a:latin typeface="Arial"/>
              </a:rPr>
              <a:t>eigenvalues si eigenvectors – vectorii si valoriile proprii extrase din matricea de covariatie </a:t>
            </a:r>
            <a:endParaRPr b="0" lang="zxx" sz="2800" spc="-1" strike="noStrike">
              <a:solidFill>
                <a:srgbClr val="000000"/>
              </a:solidFill>
              <a:uFill>
                <a:solidFill>
                  <a:srgbClr val="ffffff"/>
                </a:solidFill>
              </a:uFill>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TextShape 1"/>
          <p:cNvSpPr txBox="1"/>
          <p:nvPr/>
        </p:nvSpPr>
        <p:spPr>
          <a:xfrm>
            <a:off x="504000" y="540000"/>
            <a:ext cx="9071640" cy="6480000"/>
          </a:xfrm>
          <a:prstGeom prst="rect">
            <a:avLst/>
          </a:prstGeom>
          <a:noFill/>
          <a:ln>
            <a:noFill/>
          </a:ln>
        </p:spPr>
        <p:txBody>
          <a:bodyPr lIns="0" rIns="0" tIns="0" bIns="0"/>
          <a:p>
            <a:pPr marL="432000" indent="-324000">
              <a:spcAft>
                <a:spcPts val="1417"/>
              </a:spcAft>
              <a:buClr>
                <a:srgbClr val="000000"/>
              </a:buClr>
              <a:buSzPct val="45000"/>
              <a:buFont typeface="Wingdings" charset="2"/>
              <a:buChar char=""/>
            </a:pPr>
            <a:r>
              <a:rPr b="0" lang="zxx" sz="3200" spc="-1" strike="noStrike">
                <a:solidFill>
                  <a:srgbClr val="000000"/>
                </a:solidFill>
                <a:uFill>
                  <a:solidFill>
                    <a:srgbClr val="ffffff"/>
                  </a:solidFill>
                </a:uFill>
                <a:latin typeface="Arial"/>
              </a:rPr>
              <a:t>Urmatorul pas a fost sa sortam vectorii proprii in functie de valoriile proprii, iar in final sa calculam matricea finalData, care va contine valorile finale dupa algoritmul PCA</a:t>
            </a:r>
            <a:endParaRPr b="0" lang="zxx" sz="3200" spc="-1" strike="noStrike">
              <a:solidFill>
                <a:srgbClr val="000000"/>
              </a:solidFill>
              <a:uFill>
                <a:solidFill>
                  <a:srgbClr val="ffffff"/>
                </a:solidFill>
              </a:uFill>
              <a:latin typeface="Arial"/>
            </a:endParaRPr>
          </a:p>
          <a:p>
            <a:pPr marL="432000" indent="-324000">
              <a:spcAft>
                <a:spcPts val="1417"/>
              </a:spcAft>
              <a:buClr>
                <a:srgbClr val="000000"/>
              </a:buClr>
              <a:buSzPct val="45000"/>
              <a:buFont typeface="Wingdings" charset="2"/>
              <a:buChar char=""/>
            </a:pPr>
            <a:r>
              <a:rPr b="0" lang="zxx" sz="3200" spc="-1" strike="noStrike">
                <a:solidFill>
                  <a:srgbClr val="000000"/>
                </a:solidFill>
                <a:uFill>
                  <a:solidFill>
                    <a:srgbClr val="ffffff"/>
                  </a:solidFill>
                </a:uFill>
                <a:latin typeface="Arial"/>
              </a:rPr>
              <a:t>Toate aceste variable sunt accesibile prin proprietati, in caz ca avem nevoie de ele</a:t>
            </a:r>
            <a:endParaRPr b="0" lang="zxx" sz="3200" spc="-1" strike="noStrike">
              <a:solidFill>
                <a:srgbClr val="000000"/>
              </a:solidFill>
              <a:uFill>
                <a:solidFill>
                  <a:srgbClr val="ffffff"/>
                </a:solidFill>
              </a:uFill>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TextShape 1"/>
          <p:cNvSpPr txBox="1"/>
          <p:nvPr/>
        </p:nvSpPr>
        <p:spPr>
          <a:xfrm>
            <a:off x="504000" y="301320"/>
            <a:ext cx="9071640" cy="1262160"/>
          </a:xfrm>
          <a:prstGeom prst="rect">
            <a:avLst/>
          </a:prstGeom>
          <a:noFill/>
          <a:ln>
            <a:noFill/>
          </a:ln>
        </p:spPr>
        <p:txBody>
          <a:bodyPr lIns="0" rIns="0" tIns="0" bIns="0" anchor="ctr"/>
          <a:p>
            <a:pPr algn="ctr"/>
            <a:r>
              <a:rPr b="0" lang="zxx" sz="4400" spc="-1" strike="noStrike">
                <a:solidFill>
                  <a:srgbClr val="000000"/>
                </a:solidFill>
                <a:uFill>
                  <a:solidFill>
                    <a:srgbClr val="ffffff"/>
                  </a:solidFill>
                </a:uFill>
                <a:latin typeface="Arial"/>
              </a:rPr>
              <a:t>Testarea rezultatelor</a:t>
            </a:r>
            <a:endParaRPr b="0" lang="zxx" sz="4400" spc="-1" strike="noStrike">
              <a:solidFill>
                <a:srgbClr val="000000"/>
              </a:solidFill>
              <a:uFill>
                <a:solidFill>
                  <a:srgbClr val="ffffff"/>
                </a:solidFill>
              </a:uFill>
              <a:latin typeface="Arial"/>
            </a:endParaRPr>
          </a:p>
        </p:txBody>
      </p:sp>
      <p:sp>
        <p:nvSpPr>
          <p:cNvPr id="72" name="TextShape 2"/>
          <p:cNvSpPr txBox="1"/>
          <p:nvPr/>
        </p:nvSpPr>
        <p:spPr>
          <a:xfrm>
            <a:off x="468360" y="1440000"/>
            <a:ext cx="9071640" cy="4384800"/>
          </a:xfrm>
          <a:prstGeom prst="rect">
            <a:avLst/>
          </a:prstGeom>
          <a:noFill/>
          <a:ln>
            <a:noFill/>
          </a:ln>
        </p:spPr>
        <p:txBody>
          <a:bodyPr lIns="0" rIns="0" tIns="0" bIns="0"/>
          <a:p>
            <a:pPr marL="432000" indent="-324000">
              <a:spcAft>
                <a:spcPts val="1417"/>
              </a:spcAft>
              <a:buClr>
                <a:srgbClr val="000000"/>
              </a:buClr>
              <a:buSzPct val="45000"/>
              <a:buFont typeface="Wingdings" charset="2"/>
              <a:buChar char=""/>
            </a:pPr>
            <a:r>
              <a:rPr b="0" lang="zxx" sz="3200" spc="-1" strike="noStrike">
                <a:solidFill>
                  <a:srgbClr val="000000"/>
                </a:solidFill>
                <a:uFill>
                  <a:solidFill>
                    <a:srgbClr val="ffffff"/>
                  </a:solidFill>
                </a:uFill>
                <a:latin typeface="Arial"/>
              </a:rPr>
              <a:t>Pentru testarea datelor, am creat o clasa PointCloud care va genera un nor de puncte in functie de niste parametri dati.</a:t>
            </a:r>
            <a:endParaRPr b="0" lang="zxx" sz="3200" spc="-1" strike="noStrike">
              <a:solidFill>
                <a:srgbClr val="000000"/>
              </a:solidFill>
              <a:uFill>
                <a:solidFill>
                  <a:srgbClr val="ffffff"/>
                </a:solidFill>
              </a:uFill>
              <a:latin typeface="Arial"/>
            </a:endParaRPr>
          </a:p>
          <a:p>
            <a:pPr marL="432000" indent="-324000">
              <a:spcAft>
                <a:spcPts val="1417"/>
              </a:spcAft>
              <a:buClr>
                <a:srgbClr val="000000"/>
              </a:buClr>
              <a:buSzPct val="45000"/>
              <a:buFont typeface="Wingdings" charset="2"/>
              <a:buChar char=""/>
            </a:pPr>
            <a:r>
              <a:rPr b="0" lang="zxx" sz="3200" spc="-1" strike="noStrike">
                <a:solidFill>
                  <a:srgbClr val="000000"/>
                </a:solidFill>
                <a:uFill>
                  <a:solidFill>
                    <a:srgbClr val="ffffff"/>
                  </a:solidFill>
                </a:uFill>
                <a:latin typeface="Arial"/>
              </a:rPr>
              <a:t>Constructorul clasei va contine numarul de puncte care sa fie generat, distanta maxima fata de centrul norului la care vor putea fi generate puncte, si centrul punctului, date ca si coordonate (x,y) si va fi pus intr-o structura care reprezinta un punct.</a:t>
            </a:r>
            <a:endParaRPr b="0" lang="zxx" sz="3200" spc="-1" strike="noStrike">
              <a:solidFill>
                <a:srgbClr val="000000"/>
              </a:solidFill>
              <a:uFill>
                <a:solidFill>
                  <a:srgbClr val="ffffff"/>
                </a:solidFill>
              </a:uFill>
              <a:latin typeface="Arial"/>
            </a:endParaRPr>
          </a:p>
        </p:txBody>
      </p:sp>
      <p:pic>
        <p:nvPicPr>
          <p:cNvPr id="73" name="" descr=""/>
          <p:cNvPicPr/>
          <p:nvPr/>
        </p:nvPicPr>
        <p:blipFill>
          <a:blip r:embed="rId1"/>
          <a:stretch/>
        </p:blipFill>
        <p:spPr>
          <a:xfrm>
            <a:off x="4565880" y="5580000"/>
            <a:ext cx="5334120" cy="180000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TextShape 1"/>
          <p:cNvSpPr txBox="1"/>
          <p:nvPr/>
        </p:nvSpPr>
        <p:spPr>
          <a:xfrm>
            <a:off x="504000" y="301320"/>
            <a:ext cx="9071640" cy="1262160"/>
          </a:xfrm>
          <a:prstGeom prst="rect">
            <a:avLst/>
          </a:prstGeom>
          <a:noFill/>
          <a:ln>
            <a:noFill/>
          </a:ln>
        </p:spPr>
        <p:txBody>
          <a:bodyPr lIns="0" rIns="0" tIns="0" bIns="0" anchor="ctr"/>
          <a:p>
            <a:pPr algn="ctr"/>
            <a:r>
              <a:rPr b="0" lang="zxx" sz="4400" spc="-1" strike="noStrike">
                <a:solidFill>
                  <a:srgbClr val="000000"/>
                </a:solidFill>
                <a:uFill>
                  <a:solidFill>
                    <a:srgbClr val="ffffff"/>
                  </a:solidFill>
                </a:uFill>
                <a:latin typeface="Arial"/>
              </a:rPr>
              <a:t>Ce este PCA?</a:t>
            </a:r>
            <a:endParaRPr b="0" lang="zxx" sz="4400" spc="-1" strike="noStrike">
              <a:solidFill>
                <a:srgbClr val="000000"/>
              </a:solidFill>
              <a:uFill>
                <a:solidFill>
                  <a:srgbClr val="ffffff"/>
                </a:solidFill>
              </a:uFill>
              <a:latin typeface="Arial"/>
            </a:endParaRPr>
          </a:p>
        </p:txBody>
      </p:sp>
      <p:sp>
        <p:nvSpPr>
          <p:cNvPr id="43" name="TextShape 2"/>
          <p:cNvSpPr txBox="1"/>
          <p:nvPr/>
        </p:nvSpPr>
        <p:spPr>
          <a:xfrm>
            <a:off x="504000" y="1769040"/>
            <a:ext cx="9071640" cy="4384800"/>
          </a:xfrm>
          <a:prstGeom prst="rect">
            <a:avLst/>
          </a:prstGeom>
          <a:noFill/>
          <a:ln>
            <a:noFill/>
          </a:ln>
        </p:spPr>
        <p:txBody>
          <a:bodyPr lIns="0" rIns="0" tIns="0" bIns="0"/>
          <a:p>
            <a:pPr lvl="1" marL="432000" indent="-216000">
              <a:buClr>
                <a:srgbClr val="000000"/>
              </a:buClr>
              <a:buSzPct val="45000"/>
              <a:buFont typeface="Wingdings" charset="2"/>
              <a:buChar char=""/>
            </a:pPr>
            <a:r>
              <a:rPr b="0" lang="zxx" sz="3200" spc="-1" strike="noStrike">
                <a:solidFill>
                  <a:srgbClr val="000000"/>
                </a:solidFill>
                <a:uFill>
                  <a:solidFill>
                    <a:srgbClr val="ffffff"/>
                  </a:solidFill>
                </a:uFill>
                <a:latin typeface="Arial"/>
              </a:rPr>
              <a:t>PCA, sau Principal Component Analysis, sau pe romaneste, Analiza Componentelor Principale este o unealta matematica aplicata din algebra liniara.</a:t>
            </a:r>
            <a:endParaRPr b="0" lang="zxx" sz="3200" spc="-1" strike="noStrike">
              <a:solidFill>
                <a:srgbClr val="000000"/>
              </a:solidFill>
              <a:uFill>
                <a:solidFill>
                  <a:srgbClr val="ffffff"/>
                </a:solidFill>
              </a:uFill>
              <a:latin typeface="Arial"/>
            </a:endParaRPr>
          </a:p>
          <a:p>
            <a:pPr lvl="1" marL="432000" indent="-216000">
              <a:buClr>
                <a:srgbClr val="000000"/>
              </a:buClr>
              <a:buSzPct val="45000"/>
              <a:buFont typeface="Wingdings" charset="2"/>
              <a:buChar char=""/>
            </a:pPr>
            <a:r>
              <a:rPr b="0" lang="zxx" sz="3200" spc="-1" strike="noStrike">
                <a:solidFill>
                  <a:srgbClr val="000000"/>
                </a:solidFill>
                <a:uFill>
                  <a:solidFill>
                    <a:srgbClr val="ffffff"/>
                  </a:solidFill>
                </a:uFill>
                <a:latin typeface="Arial"/>
              </a:rPr>
              <a:t>Este o metoda non-parametrica (care nu depinde de statistici) de a extrage informatiile relevante dintr-un set de date complex sau confuz.</a:t>
            </a:r>
            <a:endParaRPr b="0" lang="zxx" sz="3200" spc="-1" strike="noStrike">
              <a:solidFill>
                <a:srgbClr val="000000"/>
              </a:solidFill>
              <a:uFill>
                <a:solidFill>
                  <a:srgbClr val="ffffff"/>
                </a:solidFill>
              </a:uFill>
              <a:latin typeface="Arial"/>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TextShape 1"/>
          <p:cNvSpPr txBox="1"/>
          <p:nvPr/>
        </p:nvSpPr>
        <p:spPr>
          <a:xfrm>
            <a:off x="504000" y="360000"/>
            <a:ext cx="9071640" cy="6660000"/>
          </a:xfrm>
          <a:prstGeom prst="rect">
            <a:avLst/>
          </a:prstGeom>
          <a:noFill/>
          <a:ln>
            <a:noFill/>
          </a:ln>
        </p:spPr>
        <p:txBody>
          <a:bodyPr lIns="0" rIns="0" tIns="0" bIns="0"/>
          <a:p>
            <a:pPr marL="432000" indent="-324000">
              <a:spcAft>
                <a:spcPts val="1417"/>
              </a:spcAft>
              <a:buClr>
                <a:srgbClr val="000000"/>
              </a:buClr>
              <a:buSzPct val="45000"/>
              <a:buFont typeface="Wingdings" charset="2"/>
              <a:buChar char=""/>
            </a:pPr>
            <a:r>
              <a:rPr b="0" lang="zxx" sz="3200" spc="-1" strike="noStrike">
                <a:solidFill>
                  <a:srgbClr val="000000"/>
                </a:solidFill>
                <a:uFill>
                  <a:solidFill>
                    <a:srgbClr val="ffffff"/>
                  </a:solidFill>
                </a:uFill>
                <a:latin typeface="Arial"/>
              </a:rPr>
              <a:t>Metoda getDouble din clasa va returna un numar generat aleator, intre 2 valori date ca si parametru.</a:t>
            </a:r>
            <a:endParaRPr b="0" lang="zxx" sz="3200" spc="-1" strike="noStrike">
              <a:solidFill>
                <a:srgbClr val="000000"/>
              </a:solidFill>
              <a:uFill>
                <a:solidFill>
                  <a:srgbClr val="ffffff"/>
                </a:solidFill>
              </a:uFill>
              <a:latin typeface="Arial"/>
            </a:endParaRPr>
          </a:p>
          <a:p>
            <a:pPr marL="432000" indent="-324000">
              <a:spcAft>
                <a:spcPts val="1417"/>
              </a:spcAft>
              <a:buClr>
                <a:srgbClr val="000000"/>
              </a:buClr>
              <a:buSzPct val="45000"/>
              <a:buFont typeface="Wingdings" charset="2"/>
              <a:buChar char=""/>
            </a:pPr>
            <a:endParaRPr b="0" lang="zxx" sz="3200" spc="-1" strike="noStrike">
              <a:solidFill>
                <a:srgbClr val="000000"/>
              </a:solidFill>
              <a:uFill>
                <a:solidFill>
                  <a:srgbClr val="ffffff"/>
                </a:solidFill>
              </a:uFill>
              <a:latin typeface="Arial"/>
            </a:endParaRPr>
          </a:p>
          <a:p>
            <a:pPr marL="432000" indent="-324000">
              <a:spcAft>
                <a:spcPts val="1417"/>
              </a:spcAft>
              <a:buClr>
                <a:srgbClr val="000000"/>
              </a:buClr>
              <a:buSzPct val="45000"/>
              <a:buFont typeface="Wingdings" charset="2"/>
              <a:buChar char=""/>
            </a:pPr>
            <a:r>
              <a:rPr b="0" lang="zxx" sz="3200" spc="-1" strike="noStrike">
                <a:solidFill>
                  <a:srgbClr val="000000"/>
                </a:solidFill>
                <a:uFill>
                  <a:solidFill>
                    <a:srgbClr val="ffffff"/>
                  </a:solidFill>
                </a:uFill>
                <a:latin typeface="Arial"/>
              </a:rPr>
              <a:t>Metoda generate va genera un nor de puncte cu imprastiere normala, cu raza de lungime maxRadius si cu centrul in basePoint. Punctele rezultate sunt puse intr-o lista de puncte pentru prelucrare. </a:t>
            </a:r>
            <a:endParaRPr b="0" lang="zxx" sz="3200" spc="-1" strike="noStrike">
              <a:solidFill>
                <a:srgbClr val="000000"/>
              </a:solidFill>
              <a:uFill>
                <a:solidFill>
                  <a:srgbClr val="ffffff"/>
                </a:solidFill>
              </a:uFill>
              <a:latin typeface="Arial"/>
            </a:endParaRPr>
          </a:p>
        </p:txBody>
      </p:sp>
      <p:pic>
        <p:nvPicPr>
          <p:cNvPr id="75" name="" descr=""/>
          <p:cNvPicPr/>
          <p:nvPr/>
        </p:nvPicPr>
        <p:blipFill>
          <a:blip r:embed="rId1"/>
          <a:stretch/>
        </p:blipFill>
        <p:spPr>
          <a:xfrm>
            <a:off x="3102120" y="1440000"/>
            <a:ext cx="4457880" cy="809280"/>
          </a:xfrm>
          <a:prstGeom prst="rect">
            <a:avLst/>
          </a:prstGeom>
          <a:ln>
            <a:noFill/>
          </a:ln>
        </p:spPr>
      </p:pic>
      <p:pic>
        <p:nvPicPr>
          <p:cNvPr id="76" name="" descr=""/>
          <p:cNvPicPr/>
          <p:nvPr/>
        </p:nvPicPr>
        <p:blipFill>
          <a:blip r:embed="rId2"/>
          <a:stretch/>
        </p:blipFill>
        <p:spPr>
          <a:xfrm>
            <a:off x="3060000" y="4382280"/>
            <a:ext cx="6120000" cy="2457720"/>
          </a:xfrm>
          <a:prstGeom prst="rect">
            <a:avLst/>
          </a:prstGeom>
          <a:ln>
            <a:noFill/>
          </a:ln>
        </p:spPr>
      </p:pic>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TextShape 1"/>
          <p:cNvSpPr txBox="1"/>
          <p:nvPr/>
        </p:nvSpPr>
        <p:spPr>
          <a:xfrm>
            <a:off x="504000" y="540000"/>
            <a:ext cx="9071640" cy="5613840"/>
          </a:xfrm>
          <a:prstGeom prst="rect">
            <a:avLst/>
          </a:prstGeom>
          <a:noFill/>
          <a:ln>
            <a:noFill/>
          </a:ln>
        </p:spPr>
        <p:txBody>
          <a:bodyPr lIns="0" rIns="0" tIns="0" bIns="0"/>
          <a:p>
            <a:pPr marL="432000" indent="-324000">
              <a:spcAft>
                <a:spcPts val="1417"/>
              </a:spcAft>
              <a:buClr>
                <a:srgbClr val="000000"/>
              </a:buClr>
              <a:buSzPct val="45000"/>
              <a:buFont typeface="Wingdings" charset="2"/>
              <a:buChar char=""/>
            </a:pPr>
            <a:r>
              <a:rPr b="0" lang="zxx" sz="3200" spc="-1" strike="noStrike">
                <a:solidFill>
                  <a:srgbClr val="000000"/>
                </a:solidFill>
                <a:uFill>
                  <a:solidFill>
                    <a:srgbClr val="ffffff"/>
                  </a:solidFill>
                </a:uFill>
                <a:latin typeface="Arial"/>
              </a:rPr>
              <a:t>Metoda ReturnDoubleMatrix este metoda care va fi accesata din afara clasei pentru a genera norul de puncte si a returna rezultatul sub forma de matrice de tip double[,], matrice care poate fi prelucrata de restul aplicatiei.</a:t>
            </a:r>
            <a:endParaRPr b="0" lang="zxx" sz="3200" spc="-1" strike="noStrike">
              <a:solidFill>
                <a:srgbClr val="000000"/>
              </a:solidFill>
              <a:uFill>
                <a:solidFill>
                  <a:srgbClr val="ffffff"/>
                </a:solidFill>
              </a:uFill>
              <a:latin typeface="Arial"/>
            </a:endParaRPr>
          </a:p>
        </p:txBody>
      </p:sp>
      <p:pic>
        <p:nvPicPr>
          <p:cNvPr id="78" name="" descr=""/>
          <p:cNvPicPr/>
          <p:nvPr/>
        </p:nvPicPr>
        <p:blipFill>
          <a:blip r:embed="rId1"/>
          <a:stretch/>
        </p:blipFill>
        <p:spPr>
          <a:xfrm>
            <a:off x="2520720" y="3042000"/>
            <a:ext cx="5038560" cy="3438000"/>
          </a:xfrm>
          <a:prstGeom prst="rect">
            <a:avLst/>
          </a:prstGeom>
          <a:ln>
            <a:noFill/>
          </a:ln>
        </p:spPr>
      </p:pic>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504000" y="301320"/>
            <a:ext cx="9071640" cy="1262160"/>
          </a:xfrm>
          <a:prstGeom prst="rect">
            <a:avLst/>
          </a:prstGeom>
          <a:noFill/>
          <a:ln>
            <a:noFill/>
          </a:ln>
        </p:spPr>
        <p:txBody>
          <a:bodyPr lIns="0" rIns="0" tIns="0" bIns="0" anchor="ctr"/>
          <a:p>
            <a:pPr algn="ctr"/>
            <a:r>
              <a:rPr b="0" lang="zxx" sz="4400" spc="-1" strike="noStrike">
                <a:solidFill>
                  <a:srgbClr val="000000"/>
                </a:solidFill>
                <a:uFill>
                  <a:solidFill>
                    <a:srgbClr val="ffffff"/>
                  </a:solidFill>
                </a:uFill>
                <a:latin typeface="Arial"/>
              </a:rPr>
              <a:t>Un scurt exemplu</a:t>
            </a:r>
            <a:endParaRPr b="0" lang="zxx" sz="4400" spc="-1" strike="noStrike">
              <a:solidFill>
                <a:srgbClr val="000000"/>
              </a:solidFill>
              <a:uFill>
                <a:solidFill>
                  <a:srgbClr val="ffffff"/>
                </a:solidFill>
              </a:uFill>
              <a:latin typeface="Arial"/>
            </a:endParaRPr>
          </a:p>
        </p:txBody>
      </p:sp>
      <p:sp>
        <p:nvSpPr>
          <p:cNvPr id="45" name="TextShape 2"/>
          <p:cNvSpPr txBox="1"/>
          <p:nvPr/>
        </p:nvSpPr>
        <p:spPr>
          <a:xfrm>
            <a:off x="504000" y="1769040"/>
            <a:ext cx="9071640" cy="4384800"/>
          </a:xfrm>
          <a:prstGeom prst="rect">
            <a:avLst/>
          </a:prstGeom>
          <a:noFill/>
          <a:ln>
            <a:noFill/>
          </a:ln>
        </p:spPr>
        <p:txBody>
          <a:bodyPr lIns="0" rIns="0" tIns="0" bIns="0"/>
          <a:p>
            <a:pPr marL="432000" indent="-324000">
              <a:spcAft>
                <a:spcPts val="1417"/>
              </a:spcAft>
              <a:buClr>
                <a:srgbClr val="000000"/>
              </a:buClr>
              <a:buSzPct val="45000"/>
              <a:buFont typeface="Wingdings" charset="2"/>
              <a:buChar char=""/>
            </a:pPr>
            <a:r>
              <a:rPr b="0" lang="zxx" sz="3200" spc="-1" strike="noStrike">
                <a:solidFill>
                  <a:srgbClr val="000000"/>
                </a:solidFill>
                <a:uFill>
                  <a:solidFill>
                    <a:srgbClr val="ffffff"/>
                  </a:solidFill>
                </a:uFill>
                <a:latin typeface="Arial"/>
              </a:rPr>
              <a:t>Sa presupunem ca am extras informatii pentru 100 de parametri pentru un student: inaltime, varsta, greutate, nota obtinuta la un test, culoarea parului etc. Vrem sa gasim cele mai importante caracteristici care definesc studentul. Cum facem asta? Folosim PCA pentru a selecta numai cele mai importante caracteristici.</a:t>
            </a:r>
            <a:endParaRPr b="0" lang="zxx" sz="3200" spc="-1" strike="noStrike">
              <a:solidFill>
                <a:srgbClr val="000000"/>
              </a:solidFill>
              <a:uFill>
                <a:solidFill>
                  <a:srgbClr val="ffffff"/>
                </a:solidFill>
              </a:uFill>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TextShape 1"/>
          <p:cNvSpPr txBox="1"/>
          <p:nvPr/>
        </p:nvSpPr>
        <p:spPr>
          <a:xfrm>
            <a:off x="504000" y="540000"/>
            <a:ext cx="9071640" cy="5832360"/>
          </a:xfrm>
          <a:prstGeom prst="rect">
            <a:avLst/>
          </a:prstGeom>
          <a:noFill/>
          <a:ln>
            <a:noFill/>
          </a:ln>
        </p:spPr>
        <p:txBody>
          <a:bodyPr lIns="0" rIns="0" tIns="0" bIns="0"/>
          <a:p>
            <a:pPr marL="432000" indent="-324000">
              <a:spcAft>
                <a:spcPts val="1417"/>
              </a:spcAft>
              <a:buClr>
                <a:srgbClr val="000000"/>
              </a:buClr>
              <a:buSzPct val="45000"/>
              <a:buFont typeface="Wingdings" charset="2"/>
              <a:buChar char=""/>
            </a:pPr>
            <a:r>
              <a:rPr b="0" lang="zxx" sz="3200" spc="-1" strike="noStrike">
                <a:solidFill>
                  <a:srgbClr val="000000"/>
                </a:solidFill>
                <a:uFill>
                  <a:solidFill>
                    <a:srgbClr val="ffffff"/>
                  </a:solidFill>
                </a:uFill>
                <a:latin typeface="Arial"/>
              </a:rPr>
              <a:t>Ce parametri dorim sa indepartam:</a:t>
            </a:r>
            <a:endParaRPr b="0" lang="zxx" sz="3200" spc="-1" strike="noStrike">
              <a:solidFill>
                <a:srgbClr val="000000"/>
              </a:solidFill>
              <a:uFill>
                <a:solidFill>
                  <a:srgbClr val="ffffff"/>
                </a:solidFill>
              </a:uFill>
              <a:latin typeface="Arial"/>
            </a:endParaRPr>
          </a:p>
          <a:p>
            <a:pPr lvl="1" marL="864000" indent="-324000">
              <a:spcAft>
                <a:spcPts val="1134"/>
              </a:spcAft>
              <a:buClr>
                <a:srgbClr val="000000"/>
              </a:buClr>
              <a:buSzPct val="45000"/>
              <a:buFont typeface="Wingdings" charset="2"/>
              <a:buChar char=""/>
            </a:pPr>
            <a:r>
              <a:rPr b="0" lang="zxx" sz="2800" spc="-1" strike="noStrike">
                <a:solidFill>
                  <a:srgbClr val="000000"/>
                </a:solidFill>
                <a:uFill>
                  <a:solidFill>
                    <a:srgbClr val="ffffff"/>
                  </a:solidFill>
                </a:uFill>
                <a:latin typeface="Arial"/>
              </a:rPr>
              <a:t>Constanti: numarul de capete, care este 1 pentru toti studentii</a:t>
            </a:r>
            <a:endParaRPr b="0" lang="zxx" sz="2800" spc="-1" strike="noStrike">
              <a:solidFill>
                <a:srgbClr val="000000"/>
              </a:solidFill>
              <a:uFill>
                <a:solidFill>
                  <a:srgbClr val="ffffff"/>
                </a:solidFill>
              </a:uFill>
              <a:latin typeface="Arial"/>
            </a:endParaRPr>
          </a:p>
          <a:p>
            <a:pPr lvl="1" marL="864000" indent="-324000">
              <a:spcAft>
                <a:spcPts val="1134"/>
              </a:spcAft>
              <a:buClr>
                <a:srgbClr val="000000"/>
              </a:buClr>
              <a:buSzPct val="45000"/>
              <a:buFont typeface="Wingdings" charset="2"/>
              <a:buChar char=""/>
            </a:pPr>
            <a:r>
              <a:rPr b="0" lang="zxx" sz="2800" spc="-1" strike="noStrike">
                <a:solidFill>
                  <a:srgbClr val="000000"/>
                </a:solidFill>
                <a:uFill>
                  <a:solidFill>
                    <a:srgbClr val="ffffff"/>
                  </a:solidFill>
                </a:uFill>
                <a:latin typeface="Arial"/>
              </a:rPr>
              <a:t>Aproape constanti: grosimea firului de par: 0.003, 0.002, 0.0005 etc.</a:t>
            </a:r>
            <a:endParaRPr b="0" lang="zxx" sz="2800" spc="-1" strike="noStrike">
              <a:solidFill>
                <a:srgbClr val="000000"/>
              </a:solidFill>
              <a:uFill>
                <a:solidFill>
                  <a:srgbClr val="ffffff"/>
                </a:solidFill>
              </a:uFill>
              <a:latin typeface="Arial"/>
            </a:endParaRPr>
          </a:p>
          <a:p>
            <a:pPr lvl="1" marL="864000" indent="-324000">
              <a:spcAft>
                <a:spcPts val="1134"/>
              </a:spcAft>
              <a:buClr>
                <a:srgbClr val="000000"/>
              </a:buClr>
              <a:buSzPct val="45000"/>
              <a:buFont typeface="Wingdings" charset="2"/>
              <a:buChar char=""/>
            </a:pPr>
            <a:r>
              <a:rPr b="0" lang="zxx" sz="2800" spc="-1" strike="noStrike">
                <a:solidFill>
                  <a:srgbClr val="000000"/>
                </a:solidFill>
                <a:uFill>
                  <a:solidFill>
                    <a:srgbClr val="ffffff"/>
                  </a:solidFill>
                </a:uFill>
                <a:latin typeface="Arial"/>
              </a:rPr>
              <a:t>Care depind de alti parametri</a:t>
            </a:r>
            <a:endParaRPr b="0" lang="zxx" sz="2800" spc="-1" strike="noStrike">
              <a:solidFill>
                <a:srgbClr val="000000"/>
              </a:solidFill>
              <a:uFill>
                <a:solidFill>
                  <a:srgbClr val="ffffff"/>
                </a:solidFill>
              </a:uFill>
              <a:latin typeface="Arial"/>
            </a:endParaRPr>
          </a:p>
          <a:p>
            <a:pPr marL="432000" indent="-324000">
              <a:spcAft>
                <a:spcPts val="1417"/>
              </a:spcAft>
              <a:buClr>
                <a:srgbClr val="000000"/>
              </a:buClr>
              <a:buSzPct val="45000"/>
              <a:buFont typeface="Wingdings" charset="2"/>
              <a:buChar char=""/>
            </a:pPr>
            <a:r>
              <a:rPr b="0" lang="zxx" sz="3200" spc="-1" strike="noStrike">
                <a:solidFill>
                  <a:srgbClr val="000000"/>
                </a:solidFill>
                <a:uFill>
                  <a:solidFill>
                    <a:srgbClr val="ffffff"/>
                  </a:solidFill>
                </a:uFill>
                <a:latin typeface="Arial"/>
              </a:rPr>
              <a:t>Ce parametri dorim sa pastram:</a:t>
            </a:r>
            <a:endParaRPr b="0" lang="zxx" sz="3200" spc="-1" strike="noStrike">
              <a:solidFill>
                <a:srgbClr val="000000"/>
              </a:solidFill>
              <a:uFill>
                <a:solidFill>
                  <a:srgbClr val="ffffff"/>
                </a:solidFill>
              </a:uFill>
              <a:latin typeface="Arial"/>
            </a:endParaRPr>
          </a:p>
          <a:p>
            <a:pPr lvl="1" marL="864000" indent="-324000">
              <a:spcAft>
                <a:spcPts val="1134"/>
              </a:spcAft>
              <a:buClr>
                <a:srgbClr val="000000"/>
              </a:buClr>
              <a:buSzPct val="45000"/>
              <a:buFont typeface="Wingdings" charset="2"/>
              <a:buChar char=""/>
            </a:pPr>
            <a:r>
              <a:rPr b="0" lang="zxx" sz="2800" spc="-1" strike="noStrike">
                <a:solidFill>
                  <a:srgbClr val="000000"/>
                </a:solidFill>
                <a:uFill>
                  <a:solidFill>
                    <a:srgbClr val="ffffff"/>
                  </a:solidFill>
                </a:uFill>
                <a:latin typeface="Arial"/>
              </a:rPr>
              <a:t>Care nu depind de alti parametri: culoarea ochilor</a:t>
            </a:r>
            <a:r>
              <a:rPr b="0" lang="zxx" sz="2800" spc="-1" strike="noStrike">
                <a:solidFill>
                  <a:srgbClr val="000000"/>
                </a:solidFill>
                <a:uFill>
                  <a:solidFill>
                    <a:srgbClr val="ffffff"/>
                  </a:solidFill>
                </a:uFill>
                <a:latin typeface="Arial"/>
              </a:rPr>
              <a:t>	</a:t>
            </a:r>
            <a:endParaRPr b="0" lang="zxx" sz="2800" spc="-1" strike="noStrike">
              <a:solidFill>
                <a:srgbClr val="000000"/>
              </a:solidFill>
              <a:uFill>
                <a:solidFill>
                  <a:srgbClr val="ffffff"/>
                </a:solidFill>
              </a:uFill>
              <a:latin typeface="Arial"/>
            </a:endParaRPr>
          </a:p>
          <a:p>
            <a:pPr lvl="1" marL="864000" indent="-324000">
              <a:spcAft>
                <a:spcPts val="1134"/>
              </a:spcAft>
              <a:buClr>
                <a:srgbClr val="000000"/>
              </a:buClr>
              <a:buSzPct val="45000"/>
              <a:buFont typeface="Wingdings" charset="2"/>
              <a:buChar char=""/>
            </a:pPr>
            <a:r>
              <a:rPr b="0" lang="zxx" sz="2800" spc="-1" strike="noStrike">
                <a:solidFill>
                  <a:srgbClr val="000000"/>
                </a:solidFill>
                <a:uFill>
                  <a:solidFill>
                    <a:srgbClr val="ffffff"/>
                  </a:solidFill>
                </a:uFill>
                <a:latin typeface="Arial"/>
              </a:rPr>
              <a:t>Care se schimba mult, au variatie mare: notele</a:t>
            </a:r>
            <a:endParaRPr b="0" lang="zxx" sz="2800" spc="-1" strike="noStrike">
              <a:solidFill>
                <a:srgbClr val="000000"/>
              </a:solidFill>
              <a:uFill>
                <a:solidFill>
                  <a:srgbClr val="ffffff"/>
                </a:solidFill>
              </a:uFill>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504000" y="301320"/>
            <a:ext cx="9071640" cy="1262160"/>
          </a:xfrm>
          <a:prstGeom prst="rect">
            <a:avLst/>
          </a:prstGeom>
          <a:noFill/>
          <a:ln>
            <a:noFill/>
          </a:ln>
        </p:spPr>
        <p:txBody>
          <a:bodyPr lIns="0" rIns="0" tIns="0" bIns="0" anchor="ctr"/>
          <a:p>
            <a:pPr algn="ctr"/>
            <a:r>
              <a:rPr b="0" lang="zxx" sz="4400" spc="-1" strike="noStrike">
                <a:solidFill>
                  <a:srgbClr val="000000"/>
                </a:solidFill>
                <a:uFill>
                  <a:solidFill>
                    <a:srgbClr val="ffffff"/>
                  </a:solidFill>
                </a:uFill>
                <a:latin typeface="Arial"/>
              </a:rPr>
              <a:t>Libraria Accord.NET</a:t>
            </a:r>
            <a:endParaRPr b="0" lang="zxx" sz="4400" spc="-1" strike="noStrike">
              <a:solidFill>
                <a:srgbClr val="000000"/>
              </a:solidFill>
              <a:uFill>
                <a:solidFill>
                  <a:srgbClr val="ffffff"/>
                </a:solidFill>
              </a:uFill>
              <a:latin typeface="Arial"/>
            </a:endParaRPr>
          </a:p>
        </p:txBody>
      </p:sp>
      <p:sp>
        <p:nvSpPr>
          <p:cNvPr id="48" name="TextShape 2"/>
          <p:cNvSpPr txBox="1"/>
          <p:nvPr/>
        </p:nvSpPr>
        <p:spPr>
          <a:xfrm>
            <a:off x="504000" y="1769040"/>
            <a:ext cx="9071640" cy="4384800"/>
          </a:xfrm>
          <a:prstGeom prst="rect">
            <a:avLst/>
          </a:prstGeom>
          <a:noFill/>
          <a:ln>
            <a:noFill/>
          </a:ln>
        </p:spPr>
        <p:txBody>
          <a:bodyPr lIns="0" rIns="0" tIns="0" bIns="0"/>
          <a:p>
            <a:pPr marL="432000" indent="-324000">
              <a:spcAft>
                <a:spcPts val="1417"/>
              </a:spcAft>
              <a:buClr>
                <a:srgbClr val="000000"/>
              </a:buClr>
              <a:buSzPct val="45000"/>
              <a:buFont typeface="Wingdings" charset="2"/>
              <a:buChar char=""/>
            </a:pPr>
            <a:r>
              <a:rPr b="0" lang="zxx" sz="3200" spc="-1" strike="noStrike">
                <a:solidFill>
                  <a:srgbClr val="000000"/>
                </a:solidFill>
                <a:uFill>
                  <a:solidFill>
                    <a:srgbClr val="ffffff"/>
                  </a:solidFill>
                </a:uFill>
                <a:latin typeface="Arial"/>
              </a:rPr>
              <a:t>Libraria Accord.NET contine clase pentru:</a:t>
            </a:r>
            <a:endParaRPr b="0" lang="zxx" sz="3200" spc="-1" strike="noStrike">
              <a:solidFill>
                <a:srgbClr val="000000"/>
              </a:solidFill>
              <a:uFill>
                <a:solidFill>
                  <a:srgbClr val="ffffff"/>
                </a:solidFill>
              </a:uFill>
              <a:latin typeface="Arial"/>
            </a:endParaRPr>
          </a:p>
          <a:p>
            <a:pPr lvl="1" marL="864000" indent="-324000">
              <a:spcAft>
                <a:spcPts val="1134"/>
              </a:spcAft>
              <a:buClr>
                <a:srgbClr val="000000"/>
              </a:buClr>
              <a:buSzPct val="45000"/>
              <a:buFont typeface="Wingdings" charset="2"/>
              <a:buChar char=""/>
            </a:pPr>
            <a:r>
              <a:rPr b="0" lang="zxx" sz="2800" spc="-1" strike="noStrike">
                <a:solidFill>
                  <a:srgbClr val="000000"/>
                </a:solidFill>
                <a:uFill>
                  <a:solidFill>
                    <a:srgbClr val="ffffff"/>
                  </a:solidFill>
                </a:uFill>
                <a:latin typeface="Arial"/>
              </a:rPr>
              <a:t>Calcul stiintific: matematica, statistica si machine learning</a:t>
            </a:r>
            <a:endParaRPr b="0" lang="zxx" sz="2800" spc="-1" strike="noStrike">
              <a:solidFill>
                <a:srgbClr val="000000"/>
              </a:solidFill>
              <a:uFill>
                <a:solidFill>
                  <a:srgbClr val="ffffff"/>
                </a:solidFill>
              </a:uFill>
              <a:latin typeface="Arial"/>
            </a:endParaRPr>
          </a:p>
          <a:p>
            <a:pPr lvl="1" marL="864000" indent="-324000">
              <a:spcAft>
                <a:spcPts val="1134"/>
              </a:spcAft>
              <a:buClr>
                <a:srgbClr val="000000"/>
              </a:buClr>
              <a:buSzPct val="45000"/>
              <a:buFont typeface="Wingdings" charset="2"/>
              <a:buChar char=""/>
            </a:pPr>
            <a:r>
              <a:rPr b="0" lang="zxx" sz="2800" spc="-1" strike="noStrike">
                <a:solidFill>
                  <a:srgbClr val="000000"/>
                </a:solidFill>
                <a:uFill>
                  <a:solidFill>
                    <a:srgbClr val="ffffff"/>
                  </a:solidFill>
                </a:uFill>
                <a:latin typeface="Arial"/>
              </a:rPr>
              <a:t>Procesare de imagini si semnale: imagini, semnale audio si recunoastere si urmarire faciala in timp real</a:t>
            </a:r>
            <a:endParaRPr b="0" lang="zxx" sz="2800" spc="-1" strike="noStrike">
              <a:solidFill>
                <a:srgbClr val="000000"/>
              </a:solidFill>
              <a:uFill>
                <a:solidFill>
                  <a:srgbClr val="ffffff"/>
                </a:solidFill>
              </a:uFill>
              <a:latin typeface="Arial"/>
            </a:endParaRPr>
          </a:p>
          <a:p>
            <a:pPr lvl="1" marL="864000" indent="-324000">
              <a:spcAft>
                <a:spcPts val="1134"/>
              </a:spcAft>
              <a:buClr>
                <a:srgbClr val="000000"/>
              </a:buClr>
              <a:buSzPct val="45000"/>
              <a:buFont typeface="Wingdings" charset="2"/>
              <a:buChar char=""/>
            </a:pPr>
            <a:r>
              <a:rPr b="0" lang="zxx" sz="2800" spc="-1" strike="noStrike">
                <a:solidFill>
                  <a:srgbClr val="000000"/>
                </a:solidFill>
                <a:uFill>
                  <a:solidFill>
                    <a:srgbClr val="ffffff"/>
                  </a:solidFill>
                </a:uFill>
                <a:latin typeface="Arial"/>
              </a:rPr>
              <a:t>Librarii suport pentru controale specifice: histograme, scatter-plots, controale pentru fiecare clasa de procesare imagini si semnale </a:t>
            </a:r>
            <a:endParaRPr b="0" lang="zxx" sz="2800" spc="-1" strike="noStrike">
              <a:solidFill>
                <a:srgbClr val="000000"/>
              </a:solidFill>
              <a:uFill>
                <a:solidFill>
                  <a:srgbClr val="ffffff"/>
                </a:solidFill>
              </a:uFill>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TextShape 1"/>
          <p:cNvSpPr txBox="1"/>
          <p:nvPr/>
        </p:nvSpPr>
        <p:spPr>
          <a:xfrm>
            <a:off x="468360" y="475200"/>
            <a:ext cx="9071640" cy="4384800"/>
          </a:xfrm>
          <a:prstGeom prst="rect">
            <a:avLst/>
          </a:prstGeom>
          <a:noFill/>
          <a:ln>
            <a:noFill/>
          </a:ln>
        </p:spPr>
        <p:txBody>
          <a:bodyPr lIns="0" rIns="0" tIns="0" bIns="0"/>
          <a:p>
            <a:pPr marL="432000" indent="-324000">
              <a:spcAft>
                <a:spcPts val="1417"/>
              </a:spcAft>
              <a:buClr>
                <a:srgbClr val="000000"/>
              </a:buClr>
              <a:buSzPct val="45000"/>
              <a:buFont typeface="Wingdings" charset="2"/>
              <a:buChar char=""/>
            </a:pPr>
            <a:r>
              <a:rPr b="0" lang="zxx" sz="3200" spc="-1" strike="noStrike">
                <a:solidFill>
                  <a:srgbClr val="000000"/>
                </a:solidFill>
                <a:uFill>
                  <a:solidFill>
                    <a:srgbClr val="ffffff"/>
                  </a:solidFill>
                </a:uFill>
                <a:latin typeface="Arial"/>
              </a:rPr>
              <a:t>In contextul cerintelor pe care vrem noi sa le indemplinim, vom folosi clase dedicate matematicii, statisticii, si ale unor controale de afisare a datelor. </a:t>
            </a:r>
            <a:endParaRPr b="0" lang="zxx" sz="3200" spc="-1" strike="noStrike">
              <a:solidFill>
                <a:srgbClr val="000000"/>
              </a:solidFill>
              <a:uFill>
                <a:solidFill>
                  <a:srgbClr val="ffffff"/>
                </a:solidFill>
              </a:uFill>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Shape 1"/>
          <p:cNvSpPr txBox="1"/>
          <p:nvPr/>
        </p:nvSpPr>
        <p:spPr>
          <a:xfrm>
            <a:off x="504000" y="540000"/>
            <a:ext cx="9071640" cy="5934600"/>
          </a:xfrm>
          <a:prstGeom prst="rect">
            <a:avLst/>
          </a:prstGeom>
          <a:noFill/>
          <a:ln>
            <a:noFill/>
          </a:ln>
        </p:spPr>
        <p:txBody>
          <a:bodyPr lIns="0" rIns="0" tIns="0" bIns="0"/>
          <a:p>
            <a:pPr marL="432000" indent="-324000">
              <a:spcAft>
                <a:spcPts val="1417"/>
              </a:spcAft>
              <a:buClr>
                <a:srgbClr val="000000"/>
              </a:buClr>
              <a:buSzPct val="45000"/>
              <a:buFont typeface="Wingdings" charset="2"/>
              <a:buChar char=""/>
            </a:pPr>
            <a:r>
              <a:rPr b="0" lang="zxx" sz="3200" spc="-1" strike="noStrike">
                <a:solidFill>
                  <a:srgbClr val="000000"/>
                </a:solidFill>
                <a:uFill>
                  <a:solidFill>
                    <a:srgbClr val="ffffff"/>
                  </a:solidFill>
                </a:uFill>
                <a:latin typeface="Arial"/>
              </a:rPr>
              <a:t>Revenind la PCA, a putea elimina parametrii irelevanti si a-i pastra pe cei relevanti este usor pentru un om, el putand vedea clar care parametri nu exprima informatii relevante despre subiectul respectiv, dar cum putem face calculatorul sa isi dea seama de acesti parametri? Folosind matematica, desigur!</a:t>
            </a:r>
            <a:endParaRPr b="0" lang="zxx" sz="3200" spc="-1" strike="noStrike">
              <a:solidFill>
                <a:srgbClr val="000000"/>
              </a:solidFill>
              <a:uFill>
                <a:solidFill>
                  <a:srgbClr val="ffffff"/>
                </a:solidFill>
              </a:uFill>
              <a:latin typeface="Arial"/>
            </a:endParaRPr>
          </a:p>
          <a:p>
            <a:pPr marL="432000" indent="-324000">
              <a:spcAft>
                <a:spcPts val="1417"/>
              </a:spcAft>
              <a:buClr>
                <a:srgbClr val="000000"/>
              </a:buClr>
              <a:buSzPct val="45000"/>
              <a:buFont typeface="Wingdings" charset="2"/>
              <a:buChar char=""/>
            </a:pPr>
            <a:r>
              <a:rPr b="0" lang="zxx" sz="3200" spc="-1" strike="noStrike">
                <a:solidFill>
                  <a:srgbClr val="000000"/>
                </a:solidFill>
                <a:uFill>
                  <a:solidFill>
                    <a:srgbClr val="ffffff"/>
                  </a:solidFill>
                </a:uFill>
                <a:latin typeface="Arial"/>
              </a:rPr>
              <a:t>Dorim sa minimizam "sunetul de fundal" si redundanta datelor si sa maximizam variatia dintre parametri.</a:t>
            </a:r>
            <a:endParaRPr b="0" lang="zxx" sz="3200" spc="-1" strike="noStrike">
              <a:solidFill>
                <a:srgbClr val="000000"/>
              </a:solidFill>
              <a:uFill>
                <a:solidFill>
                  <a:srgbClr val="ffffff"/>
                </a:solidFill>
              </a:uFill>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txBox="1"/>
          <p:nvPr/>
        </p:nvSpPr>
        <p:spPr>
          <a:xfrm>
            <a:off x="504000" y="540000"/>
            <a:ext cx="9071640" cy="5613840"/>
          </a:xfrm>
          <a:prstGeom prst="rect">
            <a:avLst/>
          </a:prstGeom>
          <a:noFill/>
          <a:ln>
            <a:noFill/>
          </a:ln>
        </p:spPr>
        <p:txBody>
          <a:bodyPr lIns="0" rIns="0" tIns="0" bIns="0"/>
          <a:p>
            <a:pPr marL="432000" indent="-324000">
              <a:spcAft>
                <a:spcPts val="1417"/>
              </a:spcAft>
              <a:buClr>
                <a:srgbClr val="000000"/>
              </a:buClr>
              <a:buSzPct val="45000"/>
              <a:buFont typeface="Wingdings" charset="2"/>
              <a:buChar char=""/>
            </a:pPr>
            <a:r>
              <a:rPr b="0" lang="zxx" sz="3200" spc="-1" strike="noStrike">
                <a:solidFill>
                  <a:srgbClr val="000000"/>
                </a:solidFill>
                <a:uFill>
                  <a:solidFill>
                    <a:srgbClr val="ffffff"/>
                  </a:solidFill>
                </a:uFill>
                <a:latin typeface="Arial"/>
              </a:rPr>
              <a:t>Se poate vedea in imaginea de mai jos maximizarea variatiei dintre axele norului de puncte respectiv.  </a:t>
            </a:r>
            <a:endParaRPr b="0" lang="zxx" sz="3200" spc="-1" strike="noStrike">
              <a:solidFill>
                <a:srgbClr val="000000"/>
              </a:solidFill>
              <a:uFill>
                <a:solidFill>
                  <a:srgbClr val="ffffff"/>
                </a:solidFill>
              </a:uFill>
              <a:latin typeface="Arial"/>
            </a:endParaRPr>
          </a:p>
        </p:txBody>
      </p:sp>
      <p:pic>
        <p:nvPicPr>
          <p:cNvPr id="52" name="" descr=""/>
          <p:cNvPicPr/>
          <p:nvPr/>
        </p:nvPicPr>
        <p:blipFill>
          <a:blip r:embed="rId1"/>
          <a:stretch/>
        </p:blipFill>
        <p:spPr>
          <a:xfrm>
            <a:off x="2755080" y="2340000"/>
            <a:ext cx="4570200" cy="4010040"/>
          </a:xfrm>
          <a:prstGeom prst="rect">
            <a:avLst/>
          </a:prstGeom>
          <a:ln>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extShape 1"/>
          <p:cNvSpPr txBox="1"/>
          <p:nvPr/>
        </p:nvSpPr>
        <p:spPr>
          <a:xfrm>
            <a:off x="504000" y="540000"/>
            <a:ext cx="9071640" cy="5613840"/>
          </a:xfrm>
          <a:prstGeom prst="rect">
            <a:avLst/>
          </a:prstGeom>
          <a:noFill/>
          <a:ln>
            <a:noFill/>
          </a:ln>
        </p:spPr>
        <p:txBody>
          <a:bodyPr lIns="0" rIns="0" tIns="0" bIns="0"/>
          <a:p>
            <a:pPr marL="432000" indent="-324000">
              <a:spcAft>
                <a:spcPts val="1417"/>
              </a:spcAft>
              <a:buClr>
                <a:srgbClr val="000000"/>
              </a:buClr>
              <a:buSzPct val="45000"/>
              <a:buFont typeface="Wingdings" charset="2"/>
              <a:buChar char=""/>
            </a:pPr>
            <a:r>
              <a:rPr b="0" lang="zxx" sz="3200" spc="-1" strike="noStrike">
                <a:solidFill>
                  <a:srgbClr val="000000"/>
                </a:solidFill>
                <a:uFill>
                  <a:solidFill>
                    <a:srgbClr val="ffffff"/>
                  </a:solidFill>
                </a:uFill>
                <a:latin typeface="Arial"/>
              </a:rPr>
              <a:t>In imaginile de mai jos se pot vedea inregistrarile unor informatii. In imaginea (a) si (b) se poate vedea cum informatiile nu sunt corelate, avand redunanta mica spre medie (ex: inaltimea unui student si media lui), iar in imaginea (c) se poate vedea o redundanta mare, insemnand ca ambii parametrii pot fi exprimati unul in functie de celalalt.</a:t>
            </a:r>
            <a:endParaRPr b="0" lang="zxx" sz="3200" spc="-1" strike="noStrike">
              <a:solidFill>
                <a:srgbClr val="000000"/>
              </a:solidFill>
              <a:uFill>
                <a:solidFill>
                  <a:srgbClr val="ffffff"/>
                </a:solidFill>
              </a:uFill>
              <a:latin typeface="Arial"/>
            </a:endParaRPr>
          </a:p>
        </p:txBody>
      </p:sp>
      <p:pic>
        <p:nvPicPr>
          <p:cNvPr id="54" name="" descr=""/>
          <p:cNvPicPr/>
          <p:nvPr/>
        </p:nvPicPr>
        <p:blipFill>
          <a:blip r:embed="rId1"/>
          <a:stretch/>
        </p:blipFill>
        <p:spPr>
          <a:xfrm>
            <a:off x="1620000" y="4209480"/>
            <a:ext cx="6840000" cy="2630520"/>
          </a:xfrm>
          <a:prstGeom prst="rect">
            <a:avLst/>
          </a:prstGeom>
          <a:ln>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170</TotalTime>
  <Application>LibreOffice/5.3.2.2$Windows_x86 LibreOffice_project/6cd4f1ef626f15116896b1d8e1398b56da0d0ee1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2009-04-16T11:32:32Z</dcterms:created>
  <dc:creator/>
  <dc:description/>
  <dc:language>en-US</dc:language>
  <cp:lastModifiedBy/>
  <dcterms:modified xsi:type="dcterms:W3CDTF">2017-05-09T13:35:40Z</dcterms:modified>
  <cp:revision>66</cp:revision>
  <dc:subject/>
  <dc:title/>
</cp:coreProperties>
</file>