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1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zxx"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zxx"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zxx"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38" name="PlaceHolder 5"/>
          <p:cNvSpPr>
            <a:spLocks noGrp="1"/>
          </p:cNvSpPr>
          <p:nvPr>
            <p:ph type="body"/>
          </p:nvPr>
        </p:nvSpPr>
        <p:spPr>
          <a:xfrm>
            <a:off x="6638040" y="4059360"/>
            <a:ext cx="292068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40" name="PlaceHolder 7"/>
          <p:cNvSpPr>
            <a:spLocks noGrp="1"/>
          </p:cNvSpPr>
          <p:nvPr>
            <p:ph type="body"/>
          </p:nvPr>
        </p:nvSpPr>
        <p:spPr>
          <a:xfrm>
            <a:off x="504000" y="4059360"/>
            <a:ext cx="292068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zxx"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lstStyle/>
          <a:p>
            <a:pPr algn="ctr"/>
            <a:endParaRPr lang="zxx"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zxx"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zxx"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zxx"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zxx"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zxx"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80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zxx"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zxx"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zxx"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zxx" sz="44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504000" y="1769040"/>
            <a:ext cx="9071640" cy="4384800"/>
          </a:xfrm>
          <a:prstGeom prst="rect">
            <a:avLst/>
          </a:prstGeom>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Click to edit the outline text format</a:t>
            </a:r>
          </a:p>
          <a:p>
            <a:pPr marL="864000" lvl="1" indent="-324000">
              <a:spcAft>
                <a:spcPts val="1134"/>
              </a:spcAft>
              <a:buClr>
                <a:srgbClr val="000000"/>
              </a:buClr>
              <a:buSzPct val="45000"/>
              <a:buFont typeface="Wingdings" charset="2"/>
              <a:buChar char=""/>
            </a:pPr>
            <a:r>
              <a:rPr lang="zxx" sz="2800" b="0" strike="noStrike" spc="-1">
                <a:solidFill>
                  <a:srgbClr val="000000"/>
                </a:solidFill>
                <a:uFill>
                  <a:solidFill>
                    <a:srgbClr val="FFFFFF"/>
                  </a:solidFill>
                </a:uFill>
                <a:latin typeface="Arial"/>
              </a:rPr>
              <a:t>Second Outline Level</a:t>
            </a:r>
          </a:p>
          <a:p>
            <a:pPr marL="1296000" lvl="2" indent="-288000">
              <a:spcAft>
                <a:spcPts val="850"/>
              </a:spcAft>
              <a:buClr>
                <a:srgbClr val="000000"/>
              </a:buClr>
              <a:buSzPct val="75000"/>
              <a:buFont typeface="Symbol" charset="2"/>
              <a:buChar char=""/>
            </a:pPr>
            <a:r>
              <a:rPr lang="zxx" sz="2400" b="0" strike="noStrike" spc="-1">
                <a:solidFill>
                  <a:srgbClr val="000000"/>
                </a:solidFill>
                <a:uFill>
                  <a:solidFill>
                    <a:srgbClr val="FFFFFF"/>
                  </a:solidFill>
                </a:uFill>
                <a:latin typeface="Arial"/>
              </a:rPr>
              <a:t>Third Outline Level</a:t>
            </a:r>
          </a:p>
          <a:p>
            <a:pPr marL="1728000" lvl="3" indent="-216000">
              <a:spcAft>
                <a:spcPts val="567"/>
              </a:spcAft>
              <a:buClr>
                <a:srgbClr val="000000"/>
              </a:buClr>
              <a:buSzPct val="45000"/>
              <a:buFont typeface="Wingdings" charset="2"/>
              <a:buChar char=""/>
            </a:pPr>
            <a:r>
              <a:rPr lang="zxx" sz="2000" b="0" strike="noStrike" spc="-1">
                <a:solidFill>
                  <a:srgbClr val="000000"/>
                </a:solidFill>
                <a:uFill>
                  <a:solidFill>
                    <a:srgbClr val="FFFFFF"/>
                  </a:solidFill>
                </a:uFill>
                <a:latin typeface="Arial"/>
              </a:rPr>
              <a:t>Fourth Outline Level</a:t>
            </a:r>
          </a:p>
          <a:p>
            <a:pPr marL="2160000" lvl="4" indent="-216000">
              <a:spcAft>
                <a:spcPts val="283"/>
              </a:spcAft>
              <a:buClr>
                <a:srgbClr val="000000"/>
              </a:buClr>
              <a:buSzPct val="75000"/>
              <a:buFont typeface="Symbol" charset="2"/>
              <a:buChar char=""/>
            </a:pPr>
            <a:r>
              <a:rPr lang="zxx" sz="2000" b="0" strike="noStrike" spc="-1">
                <a:solidFill>
                  <a:srgbClr val="000000"/>
                </a:solidFill>
                <a:uFill>
                  <a:solidFill>
                    <a:srgbClr val="FFFFFF"/>
                  </a:solidFill>
                </a:uFill>
                <a:latin typeface="Arial"/>
              </a:rPr>
              <a:t>Fifth Outline Level</a:t>
            </a:r>
          </a:p>
          <a:p>
            <a:pPr marL="2592000" lvl="5" indent="-216000">
              <a:spcAft>
                <a:spcPts val="283"/>
              </a:spcAft>
              <a:buClr>
                <a:srgbClr val="000000"/>
              </a:buClr>
              <a:buSzPct val="45000"/>
              <a:buFont typeface="Wingdings" charset="2"/>
              <a:buChar char=""/>
            </a:pPr>
            <a:r>
              <a:rPr lang="zxx" sz="2000" b="0" strike="noStrike" spc="-1">
                <a:solidFill>
                  <a:srgbClr val="000000"/>
                </a:solidFill>
                <a:uFill>
                  <a:solidFill>
                    <a:srgbClr val="FFFFFF"/>
                  </a:solidFill>
                </a:uFill>
                <a:latin typeface="Arial"/>
              </a:rPr>
              <a:t>Sixth Outline Level</a:t>
            </a:r>
          </a:p>
          <a:p>
            <a:pPr marL="3024000" lvl="6" indent="-216000">
              <a:spcAft>
                <a:spcPts val="283"/>
              </a:spcAft>
              <a:buClr>
                <a:srgbClr val="000000"/>
              </a:buClr>
              <a:buSzPct val="45000"/>
              <a:buFont typeface="Wingdings" charset="2"/>
              <a:buChar char=""/>
            </a:pPr>
            <a:r>
              <a:rPr lang="zxx" sz="20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zxx" sz="1400" b="0" strike="noStrike" spc="-1">
                <a:solidFill>
                  <a:srgbClr val="000000"/>
                </a:solidFill>
                <a:uFill>
                  <a:solidFill>
                    <a:srgbClr val="FFFFFF"/>
                  </a:solidFill>
                </a:uFill>
                <a:latin typeface="Times New Roman"/>
              </a:rPr>
              <a:t>&lt;date/time&gt;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zxx" sz="1400" b="0" strike="noStrike" spc="-1">
                <a:solidFill>
                  <a:srgbClr val="000000"/>
                </a:solidFill>
                <a:uFill>
                  <a:solidFill>
                    <a:srgbClr val="FFFFFF"/>
                  </a:solidFill>
                </a:uFill>
                <a:latin typeface="Times New Roman"/>
              </a:rPr>
              <a:t>&lt;footer&gt;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E06EB027-C54D-41BB-928E-ACC98032B0B8}" type="slidenum">
              <a:rPr lang="zxx" sz="1400" b="0" strike="noStrike" spc="-1">
                <a:solidFill>
                  <a:srgbClr val="000000"/>
                </a:solidFill>
                <a:uFill>
                  <a:solidFill>
                    <a:srgbClr val="FFFFFF"/>
                  </a:solidFill>
                </a:uFill>
                <a:latin typeface="Times New Roman"/>
              </a:rPr>
              <a:t>‹#›</a:t>
            </a:fld>
            <a:endParaRPr lang="zxx"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40000" y="720000"/>
            <a:ext cx="9071640" cy="5851800"/>
          </a:xfrm>
          <a:prstGeom prst="rect">
            <a:avLst/>
          </a:prstGeom>
          <a:noFill/>
          <a:ln>
            <a:noFill/>
          </a:ln>
        </p:spPr>
        <p:txBody>
          <a:bodyPr lIns="0" tIns="0" rIns="0" bIns="0" anchor="b"/>
          <a:lstStyle/>
          <a:p>
            <a:pPr algn="ctr"/>
            <a:r>
              <a:rPr lang="zxx" sz="3200" b="0" strike="noStrike" spc="-1">
                <a:solidFill>
                  <a:srgbClr val="000000"/>
                </a:solidFill>
                <a:uFill>
                  <a:solidFill>
                    <a:srgbClr val="FFFFFF"/>
                  </a:solidFill>
                </a:uFill>
                <a:latin typeface="Arial"/>
              </a:rPr>
              <a:t>Folosirea PCA pentru recunoasterea imaginilor</a:t>
            </a:r>
          </a:p>
          <a:p>
            <a:pPr algn="ctr"/>
            <a:r>
              <a:rPr lang="zxx" sz="3200" b="0" strike="noStrike" spc="-1">
                <a:solidFill>
                  <a:srgbClr val="000000"/>
                </a:solidFill>
                <a:uFill>
                  <a:solidFill>
                    <a:srgbClr val="FFFFFF"/>
                  </a:solidFill>
                </a:uFill>
                <a:latin typeface="Arial"/>
              </a:rPr>
              <a:t>cu ajutorul librariei Accord</a:t>
            </a:r>
          </a:p>
          <a:p>
            <a:pPr algn="ctr"/>
            <a:endParaRPr lang="zxx" sz="3200" b="0" strike="noStrike" spc="-1">
              <a:solidFill>
                <a:srgbClr val="000000"/>
              </a:solidFill>
              <a:uFill>
                <a:solidFill>
                  <a:srgbClr val="FFFFFF"/>
                </a:solidFill>
              </a:uFill>
              <a:latin typeface="Arial"/>
            </a:endParaRPr>
          </a:p>
          <a:p>
            <a:pPr algn="ctr"/>
            <a:endParaRPr lang="zxx" sz="3200" b="0" strike="noStrike" spc="-1">
              <a:solidFill>
                <a:srgbClr val="000000"/>
              </a:solidFill>
              <a:uFill>
                <a:solidFill>
                  <a:srgbClr val="FFFFFF"/>
                </a:solidFill>
              </a:uFill>
              <a:latin typeface="Arial"/>
            </a:endParaRPr>
          </a:p>
          <a:p>
            <a:pPr algn="ctr"/>
            <a:endParaRPr lang="zxx" sz="3200" b="0" strike="noStrike" spc="-1">
              <a:solidFill>
                <a:srgbClr val="000000"/>
              </a:solidFill>
              <a:uFill>
                <a:solidFill>
                  <a:srgbClr val="FFFFFF"/>
                </a:solidFill>
              </a:uFill>
              <a:latin typeface="Arial"/>
            </a:endParaRPr>
          </a:p>
          <a:p>
            <a:endParaRPr lang="zxx" sz="3200" b="0" strike="noStrike" spc="-1">
              <a:solidFill>
                <a:srgbClr val="000000"/>
              </a:solidFill>
              <a:uFill>
                <a:solidFill>
                  <a:srgbClr val="FFFFFF"/>
                </a:solidFill>
              </a:uFill>
              <a:latin typeface="Arial"/>
            </a:endParaRPr>
          </a:p>
          <a:p>
            <a:endParaRPr lang="zxx" sz="3200" b="0" strike="noStrike" spc="-1">
              <a:solidFill>
                <a:srgbClr val="000000"/>
              </a:solidFill>
              <a:uFill>
                <a:solidFill>
                  <a:srgbClr val="FFFFFF"/>
                </a:solidFill>
              </a:uFill>
              <a:latin typeface="Arial"/>
            </a:endParaRPr>
          </a:p>
          <a:p>
            <a:r>
              <a:rPr lang="zxx" sz="3200" b="0" strike="noStrike" spc="-1">
                <a:solidFill>
                  <a:srgbClr val="000000"/>
                </a:solidFill>
                <a:uFill>
                  <a:solidFill>
                    <a:srgbClr val="FFFFFF"/>
                  </a:solidFill>
                </a:uFill>
                <a:latin typeface="Arial"/>
              </a:rPr>
              <a:t>Bursier: Motrescu Radu</a:t>
            </a:r>
          </a:p>
          <a:p>
            <a:pPr algn="ctr"/>
            <a:endParaRPr lang="zxx" sz="3200" b="0" strike="noStrike" spc="-1">
              <a:solidFill>
                <a:srgbClr val="000000"/>
              </a:solidFill>
              <a:uFill>
                <a:solidFill>
                  <a:srgbClr val="FFFFFF"/>
                </a:solidFill>
              </a:u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lstStyle/>
          <a:p>
            <a:pPr algn="ctr"/>
            <a:r>
              <a:rPr lang="zxx" sz="4400" b="0" strike="noStrike" spc="-1">
                <a:solidFill>
                  <a:srgbClr val="000000"/>
                </a:solidFill>
                <a:uFill>
                  <a:solidFill>
                    <a:srgbClr val="FFFFFF"/>
                  </a:solidFill>
                </a:uFill>
                <a:latin typeface="Arial"/>
              </a:rPr>
              <a:t>Matricea de covariatie</a:t>
            </a:r>
          </a:p>
        </p:txBody>
      </p:sp>
      <p:sp>
        <p:nvSpPr>
          <p:cNvPr id="56" name="TextShape 2"/>
          <p:cNvSpPr txBox="1"/>
          <p:nvPr/>
        </p:nvSpPr>
        <p:spPr>
          <a:xfrm>
            <a:off x="504000" y="1769040"/>
            <a:ext cx="9071640" cy="443304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Consideram setul de date din care extragem valoarea medie (zero-mean data) si avand setul de vectori                care reprezinta liniile unei matrici X de dimensiuni mxn. </a:t>
            </a:r>
          </a:p>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Fiecare linie a matricii reprezinta toate masuratorile unui anumit parametru, iar fiecare coloana reprezinta masuratorile care s-au intamplat la un moment dat.</a:t>
            </a:r>
          </a:p>
          <a:p>
            <a:pPr marL="432000" indent="-324000">
              <a:spcAft>
                <a:spcPts val="1417"/>
              </a:spcAft>
              <a:buClr>
                <a:srgbClr val="000000"/>
              </a:buClr>
              <a:buSzPct val="45000"/>
              <a:buFont typeface="Wingdings" charset="2"/>
              <a:buChar char=""/>
            </a:pPr>
            <a:endParaRPr lang="zxx" sz="3200" b="0" strike="noStrike" spc="-1">
              <a:solidFill>
                <a:srgbClr val="000000"/>
              </a:solidFill>
              <a:uFill>
                <a:solidFill>
                  <a:srgbClr val="FFFFFF"/>
                </a:solidFill>
              </a:uFill>
              <a:latin typeface="Arial"/>
            </a:endParaRPr>
          </a:p>
        </p:txBody>
      </p:sp>
      <mc:AlternateContent xmlns:mc="http://schemas.openxmlformats.org/markup-compatibility/2006" xmlns:a14="http://schemas.microsoft.com/office/drawing/2010/main">
        <mc:Choice Requires="a14">
          <p:sp>
            <p:nvSpPr>
              <p:cNvPr id="57" name="Formula 3"/>
              <p:cNvSpPr txBox="1"/>
              <p:nvPr/>
            </p:nvSpPr>
            <p:spPr>
              <a:xfrm>
                <a:off x="2880000" y="2745720"/>
                <a:ext cx="1589400" cy="348120"/>
              </a:xfrm>
              <a:prstGeom prst="rect">
                <a:avLst/>
              </a:prstGeom>
            </p:spPr>
            <p:txBody>
              <a:bodyPr/>
              <a:lstStyle/>
              <a:p>
                <a14:m>
                  <m:oMathPara xmlns:m="http://schemas.openxmlformats.org/officeDocument/2006/math">
                    <m:oMathParaPr>
                      <m:jc m:val="centerGroup"/>
                    </m:oMathParaPr>
                    <m:oMath xmlns:m="http://schemas.openxmlformats.org/officeDocument/2006/math">
                      <m:d>
                        <m:dPr>
                          <m:begChr m:val="{"/>
                          <m:endChr m:val="}"/>
                          <m:ctrlPr>
                            <a:rPr>
                              <a:latin typeface="Cambria Math" panose="02040503050406030204" pitchFamily="18" charset="0"/>
                            </a:rPr>
                          </m:ctrlPr>
                        </m:dPr>
                        <m:e>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𝑚</m:t>
                              </m:r>
                            </m:sub>
                          </m:sSub>
                        </m:e>
                      </m:d>
                    </m:oMath>
                  </m:oMathPara>
                </a14:m>
                <a:endParaRPr/>
              </a:p>
            </p:txBody>
          </p:sp>
        </mc:Choice>
        <mc:Fallback xmlns:p15="http://schemas.microsoft.com/office/powerpoint/2012/main" xmlns:p14="http://schemas.microsoft.com/office/powerpoint/2010/main" xmlns=""/>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540000"/>
            <a:ext cx="9071640" cy="669060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De aici ajungem la definitia matricei de covariatie:</a:t>
            </a:r>
          </a:p>
          <a:p>
            <a:endParaRPr lang="zxx" sz="3200" b="0" strike="noStrike" spc="-1">
              <a:solidFill>
                <a:srgbClr val="000000"/>
              </a:solidFill>
              <a:uFill>
                <a:solidFill>
                  <a:srgbClr val="FFFFFF"/>
                </a:solidFill>
              </a:uFill>
              <a:latin typeface="Arial"/>
            </a:endParaRPr>
          </a:p>
          <a:p>
            <a:endParaRPr lang="zxx" sz="3200" b="0" strike="noStrike" spc="-1">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Sx este o matrice simetrica mxm.</a:t>
            </a:r>
          </a:p>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Termenii de pe diagonala reprezinta variatia din acelasi parametru.</a:t>
            </a:r>
          </a:p>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Termenii care nu sunt pe diagonala reprezinta covariatia dintre parametri diferiti.</a:t>
            </a:r>
          </a:p>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Calculand Sx cuantificam corelatia dintre toate posibilele perechi de masuratori.</a:t>
            </a:r>
          </a:p>
          <a:p>
            <a:r>
              <a:rPr lang="zxx" sz="3200" b="0" strike="noStrike" spc="-1">
                <a:solidFill>
                  <a:srgbClr val="000000"/>
                </a:solidFill>
                <a:uFill>
                  <a:solidFill>
                    <a:srgbClr val="FFFFFF"/>
                  </a:solidFill>
                </a:uFill>
                <a:latin typeface="Arial"/>
              </a:rPr>
              <a:t> </a:t>
            </a:r>
          </a:p>
        </p:txBody>
      </p:sp>
      <p:pic>
        <p:nvPicPr>
          <p:cNvPr id="59" name="Picture 58"/>
          <p:cNvPicPr/>
          <p:nvPr/>
        </p:nvPicPr>
        <p:blipFill>
          <a:blip r:embed="rId2"/>
          <a:stretch/>
        </p:blipFill>
        <p:spPr>
          <a:xfrm>
            <a:off x="2986920" y="1440000"/>
            <a:ext cx="4753080" cy="11142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504000" y="540000"/>
            <a:ext cx="9071640" cy="561384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Observand elementele din matrice, o covariatie mare reprezinta un caz de redunanta mare, iar o covariatie egala cu 0 reprezinta date complet necorelate.</a:t>
            </a:r>
          </a:p>
          <a:p>
            <a:pPr marL="432000" indent="-324000">
              <a:spcAft>
                <a:spcPts val="1417"/>
              </a:spcAft>
              <a:buClr>
                <a:srgbClr val="000000"/>
              </a:buClr>
              <a:buSzPct val="45000"/>
              <a:buFont typeface="Wingdings" charset="2"/>
              <a:buChar char=""/>
            </a:pPr>
            <a:endParaRPr lang="zxx" sz="3200" b="0" strike="noStrike" spc="-1">
              <a:solidFill>
                <a:srgbClr val="000000"/>
              </a:solidFill>
              <a:uFill>
                <a:solidFill>
                  <a:srgbClr val="FFFFFF"/>
                </a:solidFill>
              </a:u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lstStyle/>
          <a:p>
            <a:pPr algn="ctr"/>
            <a:r>
              <a:rPr lang="zxx" sz="4400" b="0" strike="noStrike" spc="-1">
                <a:solidFill>
                  <a:srgbClr val="000000"/>
                </a:solidFill>
                <a:uFill>
                  <a:solidFill>
                    <a:srgbClr val="FFFFFF"/>
                  </a:solidFill>
                </a:uFill>
                <a:latin typeface="Arial"/>
              </a:rPr>
              <a:t>Valorile si vectorii proprii</a:t>
            </a:r>
          </a:p>
        </p:txBody>
      </p:sp>
      <p:sp>
        <p:nvSpPr>
          <p:cNvPr id="62" name="TextShape 2"/>
          <p:cNvSpPr txBox="1"/>
          <p:nvPr/>
        </p:nvSpPr>
        <p:spPr>
          <a:xfrm>
            <a:off x="504000" y="1769040"/>
            <a:ext cx="9071640" cy="533808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Urmatorul pas in calcularea PCA este aflarea valorilor si a vectorilor proprii ale matricii de covariatie.</a:t>
            </a:r>
          </a:p>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Extragand aceste informatii, ele ne vor arata componentele principale ale setului de date: vectorul propriu cu cea mai mare valoare proprie este componenta principala a setului de date.</a:t>
            </a:r>
          </a:p>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Se obisnuieste sortarea vectorilor proprii in functie de valoarea proprie pentru a determina ordinea de semnificativitate.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tIns="0" rIns="0" bIns="0" anchor="ctr"/>
          <a:lstStyle/>
          <a:p>
            <a:pPr algn="ctr"/>
            <a:r>
              <a:rPr lang="zxx" sz="4400" b="0" strike="noStrike" spc="-1">
                <a:solidFill>
                  <a:srgbClr val="000000"/>
                </a:solidFill>
                <a:uFill>
                  <a:solidFill>
                    <a:srgbClr val="FFFFFF"/>
                  </a:solidFill>
                </a:uFill>
                <a:latin typeface="Arial"/>
              </a:rPr>
              <a:t>Pasul final PCA</a:t>
            </a:r>
          </a:p>
        </p:txBody>
      </p:sp>
      <p:sp>
        <p:nvSpPr>
          <p:cNvPr id="64" name="TextShape 2"/>
          <p:cNvSpPr txBox="1"/>
          <p:nvPr/>
        </p:nvSpPr>
        <p:spPr>
          <a:xfrm>
            <a:off x="504000" y="1769040"/>
            <a:ext cx="9071640" cy="470556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Pasul final este sa aflam care sunt exact valorile setului de date dupa prelucrarea cu ajutorul PCA. Acest lucru se face inmultind vectorii proprii alesi ca avand cea mai mare insemnatate cu datele zero-mean transpuse, astfel incat sa avem pe randuri parametrii diferiti si pe coloane masuratorile acestora.</a:t>
            </a:r>
          </a:p>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Dupa ce calculam datele finale, le putem afisa pentru a vedea cum se schimba orientarea lor in dimensiunea respectiva fata de cea initiala.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tIns="0" rIns="0" bIns="0" anchor="ctr"/>
          <a:lstStyle/>
          <a:p>
            <a:pPr algn="ctr"/>
            <a:endParaRPr lang="zxx" sz="4400" b="0" strike="noStrike" spc="-1">
              <a:solidFill>
                <a:srgbClr val="000000"/>
              </a:solidFill>
              <a:uFill>
                <a:solidFill>
                  <a:srgbClr val="FFFFFF"/>
                </a:solidFill>
              </a:uFill>
              <a:latin typeface="Arial"/>
            </a:endParaRPr>
          </a:p>
        </p:txBody>
      </p:sp>
      <p:sp>
        <p:nvSpPr>
          <p:cNvPr id="66" name="TextShape 2"/>
          <p:cNvSpPr txBox="1"/>
          <p:nvPr/>
        </p:nvSpPr>
        <p:spPr>
          <a:xfrm>
            <a:off x="504000" y="1769040"/>
            <a:ext cx="9071640" cy="438480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In acest moment, pe langa selectarea celor mai importanti parametri, putem alege sa-i ignoram pe cei mai nesemnficativi. Daca facem asta, pierdem niste date, dar daca valorile proprii asociate acestor parametri sunt mici, atunci pierderea nu este mare.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tIns="0" rIns="0" bIns="0" anchor="ctr"/>
          <a:lstStyle/>
          <a:p>
            <a:pPr algn="ctr"/>
            <a:r>
              <a:rPr lang="zxx" sz="4400" b="0" strike="noStrike" spc="-1">
                <a:solidFill>
                  <a:srgbClr val="000000"/>
                </a:solidFill>
                <a:uFill>
                  <a:solidFill>
                    <a:srgbClr val="FFFFFF"/>
                  </a:solidFill>
                </a:uFill>
                <a:latin typeface="Arial"/>
              </a:rPr>
              <a:t>Detalii de implementare</a:t>
            </a:r>
          </a:p>
        </p:txBody>
      </p:sp>
      <p:pic>
        <p:nvPicPr>
          <p:cNvPr id="68" name="Picture 67"/>
          <p:cNvPicPr/>
          <p:nvPr/>
        </p:nvPicPr>
        <p:blipFill>
          <a:blip r:embed="rId2"/>
          <a:stretch/>
        </p:blipFill>
        <p:spPr>
          <a:xfrm>
            <a:off x="468360" y="2340000"/>
            <a:ext cx="9071640" cy="414000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540000"/>
            <a:ext cx="9071640" cy="666000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Uitandu-ne la implementarea metodei Compute din clasa ObjectPCA, observam urmatoarele variabile:</a:t>
            </a:r>
          </a:p>
          <a:p>
            <a:pPr marL="864000" lvl="1" indent="-324000">
              <a:spcAft>
                <a:spcPts val="1134"/>
              </a:spcAft>
              <a:buClr>
                <a:srgbClr val="000000"/>
              </a:buClr>
              <a:buSzPct val="45000"/>
              <a:buFont typeface="Wingdings" charset="2"/>
              <a:buChar char=""/>
            </a:pPr>
            <a:r>
              <a:rPr lang="zxx" sz="2800" b="0" strike="noStrike" spc="-1">
                <a:solidFill>
                  <a:srgbClr val="000000"/>
                </a:solidFill>
                <a:uFill>
                  <a:solidFill>
                    <a:srgbClr val="FFFFFF"/>
                  </a:solidFill>
                </a:uFill>
                <a:latin typeface="Arial"/>
              </a:rPr>
              <a:t>initialData – reprezinta setul initial de date, fiecare parametru cu masuratorile lui se afla pe coloane</a:t>
            </a:r>
          </a:p>
          <a:p>
            <a:pPr marL="864000" lvl="1" indent="-324000">
              <a:spcAft>
                <a:spcPts val="1134"/>
              </a:spcAft>
              <a:buClr>
                <a:srgbClr val="000000"/>
              </a:buClr>
              <a:buSzPct val="45000"/>
              <a:buFont typeface="Wingdings" charset="2"/>
              <a:buChar char=""/>
            </a:pPr>
            <a:r>
              <a:rPr lang="zxx" sz="2800" b="0" strike="noStrike" spc="-1">
                <a:solidFill>
                  <a:srgbClr val="000000"/>
                </a:solidFill>
                <a:uFill>
                  <a:solidFill>
                    <a:srgbClr val="FFFFFF"/>
                  </a:solidFill>
                </a:uFill>
                <a:latin typeface="Arial"/>
              </a:rPr>
              <a:t>mean – contine valoarea medie pentru fiecare coloana din initialData</a:t>
            </a:r>
          </a:p>
          <a:p>
            <a:pPr marL="864000" lvl="1" indent="-324000">
              <a:spcAft>
                <a:spcPts val="1134"/>
              </a:spcAft>
              <a:buClr>
                <a:srgbClr val="000000"/>
              </a:buClr>
              <a:buSzPct val="45000"/>
              <a:buFont typeface="Wingdings" charset="2"/>
              <a:buChar char=""/>
            </a:pPr>
            <a:r>
              <a:rPr lang="zxx" sz="2800" b="0" strike="noStrike" spc="-1">
                <a:solidFill>
                  <a:srgbClr val="000000"/>
                </a:solidFill>
                <a:uFill>
                  <a:solidFill>
                    <a:srgbClr val="FFFFFF"/>
                  </a:solidFill>
                </a:uFill>
                <a:latin typeface="Arial"/>
              </a:rPr>
              <a:t>covarianceMatrix – folosim libraria Accord pentru a calcula matricea de covariatie din initialData</a:t>
            </a:r>
          </a:p>
          <a:p>
            <a:pPr marL="864000" lvl="1" indent="-324000">
              <a:spcAft>
                <a:spcPts val="1134"/>
              </a:spcAft>
              <a:buClr>
                <a:srgbClr val="000000"/>
              </a:buClr>
              <a:buSzPct val="45000"/>
              <a:buFont typeface="Wingdings" charset="2"/>
              <a:buChar char=""/>
            </a:pPr>
            <a:r>
              <a:rPr lang="zxx" sz="2800" b="0" strike="noStrike" spc="-1">
                <a:solidFill>
                  <a:srgbClr val="000000"/>
                </a:solidFill>
                <a:uFill>
                  <a:solidFill>
                    <a:srgbClr val="FFFFFF"/>
                  </a:solidFill>
                </a:uFill>
                <a:latin typeface="Arial"/>
              </a:rPr>
              <a:t>evd – este un obiect de tip EigenValueDecomposition, special creat in Accord pentru a putea extrage vectorii si valoriile proprii</a:t>
            </a:r>
          </a:p>
          <a:p>
            <a:pPr marL="864000" lvl="1" indent="-324000">
              <a:spcAft>
                <a:spcPts val="1134"/>
              </a:spcAft>
              <a:buClr>
                <a:srgbClr val="000000"/>
              </a:buClr>
              <a:buSzPct val="45000"/>
              <a:buFont typeface="Wingdings" charset="2"/>
              <a:buChar char=""/>
            </a:pPr>
            <a:r>
              <a:rPr lang="zxx" sz="2800" b="0" strike="noStrike" spc="-1">
                <a:solidFill>
                  <a:srgbClr val="000000"/>
                </a:solidFill>
                <a:uFill>
                  <a:solidFill>
                    <a:srgbClr val="FFFFFF"/>
                  </a:solidFill>
                </a:uFill>
                <a:latin typeface="Arial"/>
              </a:rPr>
              <a:t>eigenvalues si eigenvectors – vectorii si valoriile proprii extrase din matricea de covariatie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504000" y="540000"/>
            <a:ext cx="9071640" cy="648000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Urmatorul pas a fost sa sortam vectorii proprii in functie de valoriile proprii, iar in final sa calculam matricea finalData, care va contine valorile finale dupa algoritmul PCA</a:t>
            </a:r>
          </a:p>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Toate aceste variable sunt accesibile prin proprietati, in caz ca avem nevoie de ele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lstStyle/>
          <a:p>
            <a:pPr algn="ctr"/>
            <a:r>
              <a:rPr lang="zxx" sz="4400" b="0" strike="noStrike" spc="-1">
                <a:solidFill>
                  <a:srgbClr val="000000"/>
                </a:solidFill>
                <a:uFill>
                  <a:solidFill>
                    <a:srgbClr val="FFFFFF"/>
                  </a:solidFill>
                </a:uFill>
                <a:latin typeface="Arial"/>
              </a:rPr>
              <a:t>Testarea rezultatelor</a:t>
            </a:r>
          </a:p>
        </p:txBody>
      </p:sp>
      <p:sp>
        <p:nvSpPr>
          <p:cNvPr id="72" name="TextShape 2"/>
          <p:cNvSpPr txBox="1"/>
          <p:nvPr/>
        </p:nvSpPr>
        <p:spPr>
          <a:xfrm>
            <a:off x="468360" y="1440000"/>
            <a:ext cx="9071640" cy="438480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Pentru testarea datelor, am creat o clasa PointCloud care va genera un nor de puncte in functie de niste parametri dati.</a:t>
            </a:r>
          </a:p>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Constructorul clasei va contine numarul de puncte care sa fie generat, distanta maxima fata de centrul norului la care vor putea fi generate puncte, si centrul punctului, date ca si coordonate (x,y) si va fi pus intr-o structura care reprezinta un punct.</a:t>
            </a:r>
          </a:p>
        </p:txBody>
      </p:sp>
      <p:pic>
        <p:nvPicPr>
          <p:cNvPr id="73" name="Picture 72"/>
          <p:cNvPicPr/>
          <p:nvPr/>
        </p:nvPicPr>
        <p:blipFill>
          <a:blip r:embed="rId2"/>
          <a:stretch/>
        </p:blipFill>
        <p:spPr>
          <a:xfrm>
            <a:off x="4565880" y="5580000"/>
            <a:ext cx="5334120" cy="18000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tIns="0" rIns="0" bIns="0" anchor="ctr"/>
          <a:lstStyle/>
          <a:p>
            <a:pPr algn="ctr"/>
            <a:r>
              <a:rPr lang="zxx" sz="4400" b="0" strike="noStrike" spc="-1">
                <a:solidFill>
                  <a:srgbClr val="000000"/>
                </a:solidFill>
                <a:uFill>
                  <a:solidFill>
                    <a:srgbClr val="FFFFFF"/>
                  </a:solidFill>
                </a:uFill>
                <a:latin typeface="Arial"/>
              </a:rPr>
              <a:t>Ce este PCA?</a:t>
            </a:r>
          </a:p>
        </p:txBody>
      </p:sp>
      <p:sp>
        <p:nvSpPr>
          <p:cNvPr id="43" name="TextShape 2"/>
          <p:cNvSpPr txBox="1"/>
          <p:nvPr/>
        </p:nvSpPr>
        <p:spPr>
          <a:xfrm>
            <a:off x="504000" y="1769040"/>
            <a:ext cx="9071640" cy="4384800"/>
          </a:xfrm>
          <a:prstGeom prst="rect">
            <a:avLst/>
          </a:prstGeom>
          <a:noFill/>
          <a:ln>
            <a:noFill/>
          </a:ln>
        </p:spPr>
        <p:txBody>
          <a:bodyPr lIns="0" tIns="0" rIns="0" bIns="0"/>
          <a:lstStyle/>
          <a:p>
            <a:pPr marL="432000" lvl="1" indent="-216000">
              <a:buClr>
                <a:srgbClr val="000000"/>
              </a:buClr>
              <a:buSzPct val="45000"/>
              <a:buFont typeface="Wingdings" charset="2"/>
              <a:buChar char=""/>
            </a:pPr>
            <a:r>
              <a:rPr lang="zxx" sz="3200" b="0" strike="noStrike" spc="-1" dirty="0">
                <a:solidFill>
                  <a:srgbClr val="000000"/>
                </a:solidFill>
                <a:uFill>
                  <a:solidFill>
                    <a:srgbClr val="FFFFFF"/>
                  </a:solidFill>
                </a:uFill>
                <a:latin typeface="Arial"/>
              </a:rPr>
              <a:t>PCA, sau Principal Component Analysis, sau pe romaneste, Analiza Componentelor Principale este o unealta matematica aplicata din algebra liniara.</a:t>
            </a:r>
          </a:p>
          <a:p>
            <a:pPr marL="432000" lvl="1" indent="-216000">
              <a:buClr>
                <a:srgbClr val="000000"/>
              </a:buClr>
              <a:buSzPct val="45000"/>
              <a:buFont typeface="Wingdings" charset="2"/>
              <a:buChar char=""/>
            </a:pPr>
            <a:r>
              <a:rPr lang="zxx" sz="3200" b="0" strike="noStrike" spc="-1" dirty="0">
                <a:solidFill>
                  <a:srgbClr val="000000"/>
                </a:solidFill>
                <a:uFill>
                  <a:solidFill>
                    <a:srgbClr val="FFFFFF"/>
                  </a:solidFill>
                </a:uFill>
                <a:latin typeface="Arial"/>
              </a:rPr>
              <a:t>Este o metoda non-parametrica (care nu depinde de statistici) de a extrage informatiile relevante dintr-un set de date complex sau confuz.</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360000"/>
            <a:ext cx="9071640" cy="666000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Metoda getDouble din clasa va returna un numar generat aleator, intre 2 valori date ca si parametru.</a:t>
            </a:r>
          </a:p>
          <a:p>
            <a:pPr marL="432000" indent="-324000">
              <a:spcAft>
                <a:spcPts val="1417"/>
              </a:spcAft>
              <a:buClr>
                <a:srgbClr val="000000"/>
              </a:buClr>
              <a:buSzPct val="45000"/>
              <a:buFont typeface="Wingdings" charset="2"/>
              <a:buChar char=""/>
            </a:pPr>
            <a:endParaRPr lang="zxx" sz="3200" b="0" strike="noStrike" spc="-1">
              <a:solidFill>
                <a:srgbClr val="000000"/>
              </a:solidFill>
              <a:uFill>
                <a:solidFill>
                  <a:srgbClr val="FFFFFF"/>
                </a:solidFill>
              </a:uFill>
              <a:latin typeface="Arial"/>
            </a:endParaRPr>
          </a:p>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Metoda generate va genera un nor de puncte cu imprastiere normala, cu raza de lungime maxRadius si cu centrul in basePoint. Punctele rezultate sunt puse intr-o lista de puncte pentru prelucrare. </a:t>
            </a:r>
          </a:p>
        </p:txBody>
      </p:sp>
      <p:pic>
        <p:nvPicPr>
          <p:cNvPr id="75" name="Picture 74"/>
          <p:cNvPicPr/>
          <p:nvPr/>
        </p:nvPicPr>
        <p:blipFill>
          <a:blip r:embed="rId2"/>
          <a:stretch/>
        </p:blipFill>
        <p:spPr>
          <a:xfrm>
            <a:off x="3102120" y="1440000"/>
            <a:ext cx="4457880" cy="809280"/>
          </a:xfrm>
          <a:prstGeom prst="rect">
            <a:avLst/>
          </a:prstGeom>
          <a:ln>
            <a:noFill/>
          </a:ln>
        </p:spPr>
      </p:pic>
      <p:pic>
        <p:nvPicPr>
          <p:cNvPr id="76" name="Picture 75"/>
          <p:cNvPicPr/>
          <p:nvPr/>
        </p:nvPicPr>
        <p:blipFill>
          <a:blip r:embed="rId3"/>
          <a:stretch/>
        </p:blipFill>
        <p:spPr>
          <a:xfrm>
            <a:off x="3060000" y="4382280"/>
            <a:ext cx="6120000" cy="245772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540000"/>
            <a:ext cx="9071640" cy="561384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Metoda ReturnDoubleMatrix este metoda care va fi accesata din afara clasei pentru a genera norul de puncte si a returna rezultatul sub forma de matrice de tip double[,], matrice care poate fi prelucrata de restul aplicatiei.</a:t>
            </a:r>
          </a:p>
        </p:txBody>
      </p:sp>
      <p:pic>
        <p:nvPicPr>
          <p:cNvPr id="78" name="Picture 77"/>
          <p:cNvPicPr/>
          <p:nvPr/>
        </p:nvPicPr>
        <p:blipFill>
          <a:blip r:embed="rId2"/>
          <a:stretch/>
        </p:blipFill>
        <p:spPr>
          <a:xfrm>
            <a:off x="2520720" y="3042000"/>
            <a:ext cx="5038560" cy="343800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tIns="0" rIns="0" bIns="0" anchor="ctr"/>
          <a:lstStyle/>
          <a:p>
            <a:pPr algn="ctr"/>
            <a:r>
              <a:rPr lang="zxx" sz="4400" b="0" strike="noStrike" spc="-1">
                <a:solidFill>
                  <a:srgbClr val="000000"/>
                </a:solidFill>
                <a:uFill>
                  <a:solidFill>
                    <a:srgbClr val="FFFFFF"/>
                  </a:solidFill>
                </a:uFill>
                <a:latin typeface="Arial"/>
              </a:rPr>
              <a:t>Un scurt exemplu</a:t>
            </a:r>
          </a:p>
        </p:txBody>
      </p:sp>
      <p:sp>
        <p:nvSpPr>
          <p:cNvPr id="45" name="TextShape 2"/>
          <p:cNvSpPr txBox="1"/>
          <p:nvPr/>
        </p:nvSpPr>
        <p:spPr>
          <a:xfrm>
            <a:off x="504000" y="1769040"/>
            <a:ext cx="9071640" cy="438480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dirty="0">
                <a:solidFill>
                  <a:srgbClr val="000000"/>
                </a:solidFill>
                <a:uFill>
                  <a:solidFill>
                    <a:srgbClr val="FFFFFF"/>
                  </a:solidFill>
                </a:uFill>
                <a:latin typeface="Arial"/>
              </a:rPr>
              <a:t>Sa presupunem ca am extras informatii pentru 100 de parametri pentru un student: inaltime, varsta, greutate, nota obtinuta la un test, culoarea parului etc. Vrem sa gasim cele mai importante caracteristici care definesc studentul. Cum facem asta? Folosim PCA pentru a selecta numai cele mai importante caracteristici.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504000" y="540000"/>
            <a:ext cx="9071640" cy="583236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dirty="0">
                <a:solidFill>
                  <a:srgbClr val="000000"/>
                </a:solidFill>
                <a:uFill>
                  <a:solidFill>
                    <a:srgbClr val="FFFFFF"/>
                  </a:solidFill>
                </a:uFill>
                <a:latin typeface="Arial"/>
              </a:rPr>
              <a:t>Ce parametri dorim sa indepartam:</a:t>
            </a:r>
          </a:p>
          <a:p>
            <a:pPr marL="864000" lvl="1" indent="-324000">
              <a:spcAft>
                <a:spcPts val="1134"/>
              </a:spcAft>
              <a:buClr>
                <a:srgbClr val="000000"/>
              </a:buClr>
              <a:buSzPct val="45000"/>
              <a:buFont typeface="Wingdings" charset="2"/>
              <a:buChar char=""/>
            </a:pPr>
            <a:r>
              <a:rPr lang="zxx" sz="2800" b="0" strike="noStrike" spc="-1" dirty="0">
                <a:solidFill>
                  <a:srgbClr val="000000"/>
                </a:solidFill>
                <a:uFill>
                  <a:solidFill>
                    <a:srgbClr val="FFFFFF"/>
                  </a:solidFill>
                </a:uFill>
                <a:latin typeface="Arial"/>
              </a:rPr>
              <a:t>Constanti: numarul de capete, care este 1 pentru toti studentii</a:t>
            </a:r>
          </a:p>
          <a:p>
            <a:pPr marL="864000" lvl="1" indent="-324000">
              <a:spcAft>
                <a:spcPts val="1134"/>
              </a:spcAft>
              <a:buClr>
                <a:srgbClr val="000000"/>
              </a:buClr>
              <a:buSzPct val="45000"/>
              <a:buFont typeface="Wingdings" charset="2"/>
              <a:buChar char=""/>
            </a:pPr>
            <a:r>
              <a:rPr lang="zxx" sz="2800" b="0" strike="noStrike" spc="-1" dirty="0">
                <a:solidFill>
                  <a:srgbClr val="000000"/>
                </a:solidFill>
                <a:uFill>
                  <a:solidFill>
                    <a:srgbClr val="FFFFFF"/>
                  </a:solidFill>
                </a:uFill>
                <a:latin typeface="Arial"/>
              </a:rPr>
              <a:t>Aproape constanti: grosimea firului de par: 0.003, 0.002, 0.0005 etc.</a:t>
            </a:r>
          </a:p>
          <a:p>
            <a:pPr marL="864000" lvl="1" indent="-324000">
              <a:spcAft>
                <a:spcPts val="1134"/>
              </a:spcAft>
              <a:buClr>
                <a:srgbClr val="000000"/>
              </a:buClr>
              <a:buSzPct val="45000"/>
              <a:buFont typeface="Wingdings" charset="2"/>
              <a:buChar char=""/>
            </a:pPr>
            <a:r>
              <a:rPr lang="zxx" sz="2800" b="0" strike="noStrike" spc="-1" dirty="0">
                <a:solidFill>
                  <a:srgbClr val="000000"/>
                </a:solidFill>
                <a:uFill>
                  <a:solidFill>
                    <a:srgbClr val="FFFFFF"/>
                  </a:solidFill>
                </a:uFill>
                <a:latin typeface="Arial"/>
              </a:rPr>
              <a:t>Care depind de alti parametri</a:t>
            </a:r>
          </a:p>
          <a:p>
            <a:pPr marL="432000" indent="-324000">
              <a:spcAft>
                <a:spcPts val="1417"/>
              </a:spcAft>
              <a:buClr>
                <a:srgbClr val="000000"/>
              </a:buClr>
              <a:buSzPct val="45000"/>
              <a:buFont typeface="Wingdings" charset="2"/>
              <a:buChar char=""/>
            </a:pPr>
            <a:r>
              <a:rPr lang="zxx" sz="3200" b="0" strike="noStrike" spc="-1" dirty="0">
                <a:solidFill>
                  <a:srgbClr val="000000"/>
                </a:solidFill>
                <a:uFill>
                  <a:solidFill>
                    <a:srgbClr val="FFFFFF"/>
                  </a:solidFill>
                </a:uFill>
                <a:latin typeface="Arial"/>
              </a:rPr>
              <a:t>Ce parametri dorim sa pastram:</a:t>
            </a:r>
          </a:p>
          <a:p>
            <a:pPr marL="864000" lvl="1" indent="-324000">
              <a:spcAft>
                <a:spcPts val="1134"/>
              </a:spcAft>
              <a:buClr>
                <a:srgbClr val="000000"/>
              </a:buClr>
              <a:buSzPct val="45000"/>
              <a:buFont typeface="Wingdings" charset="2"/>
              <a:buChar char=""/>
            </a:pPr>
            <a:r>
              <a:rPr lang="zxx" sz="2800" b="0" strike="noStrike" spc="-1" dirty="0">
                <a:solidFill>
                  <a:srgbClr val="000000"/>
                </a:solidFill>
                <a:uFill>
                  <a:solidFill>
                    <a:srgbClr val="FFFFFF"/>
                  </a:solidFill>
                </a:uFill>
                <a:latin typeface="Arial"/>
              </a:rPr>
              <a:t>Care nu depind de alti parametri: culoarea ochilor	</a:t>
            </a:r>
          </a:p>
          <a:p>
            <a:pPr marL="864000" lvl="1" indent="-324000">
              <a:spcAft>
                <a:spcPts val="1134"/>
              </a:spcAft>
              <a:buClr>
                <a:srgbClr val="000000"/>
              </a:buClr>
              <a:buSzPct val="45000"/>
              <a:buFont typeface="Wingdings" charset="2"/>
              <a:buChar char=""/>
            </a:pPr>
            <a:r>
              <a:rPr lang="zxx" sz="2800" b="0" strike="noStrike" spc="-1" dirty="0">
                <a:solidFill>
                  <a:srgbClr val="000000"/>
                </a:solidFill>
                <a:uFill>
                  <a:solidFill>
                    <a:srgbClr val="FFFFFF"/>
                  </a:solidFill>
                </a:uFill>
                <a:latin typeface="Arial"/>
              </a:rPr>
              <a:t>Care se schimba mult, au variatie mare: notele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tIns="0" rIns="0" bIns="0" anchor="ctr"/>
          <a:lstStyle/>
          <a:p>
            <a:pPr algn="ctr"/>
            <a:r>
              <a:rPr lang="zxx" sz="4400" b="0" strike="noStrike" spc="-1">
                <a:solidFill>
                  <a:srgbClr val="000000"/>
                </a:solidFill>
                <a:uFill>
                  <a:solidFill>
                    <a:srgbClr val="FFFFFF"/>
                  </a:solidFill>
                </a:uFill>
                <a:latin typeface="Arial"/>
              </a:rPr>
              <a:t>Libraria Accord.NET</a:t>
            </a:r>
          </a:p>
        </p:txBody>
      </p:sp>
      <p:sp>
        <p:nvSpPr>
          <p:cNvPr id="48" name="TextShape 2"/>
          <p:cNvSpPr txBox="1"/>
          <p:nvPr/>
        </p:nvSpPr>
        <p:spPr>
          <a:xfrm>
            <a:off x="504000" y="1769040"/>
            <a:ext cx="9071640" cy="438480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dirty="0">
                <a:solidFill>
                  <a:srgbClr val="000000"/>
                </a:solidFill>
                <a:uFill>
                  <a:solidFill>
                    <a:srgbClr val="FFFFFF"/>
                  </a:solidFill>
                </a:uFill>
                <a:latin typeface="Arial"/>
              </a:rPr>
              <a:t>Libraria Accord.NET contine clase pentru:</a:t>
            </a:r>
          </a:p>
          <a:p>
            <a:pPr marL="864000" lvl="1" indent="-324000">
              <a:spcAft>
                <a:spcPts val="1134"/>
              </a:spcAft>
              <a:buClr>
                <a:srgbClr val="000000"/>
              </a:buClr>
              <a:buSzPct val="45000"/>
              <a:buFont typeface="Wingdings" charset="2"/>
              <a:buChar char=""/>
            </a:pPr>
            <a:r>
              <a:rPr lang="zxx" sz="2800" b="0" strike="noStrike" spc="-1" dirty="0">
                <a:solidFill>
                  <a:srgbClr val="000000"/>
                </a:solidFill>
                <a:uFill>
                  <a:solidFill>
                    <a:srgbClr val="FFFFFF"/>
                  </a:solidFill>
                </a:uFill>
                <a:latin typeface="Arial"/>
              </a:rPr>
              <a:t>Calcul stiintific: matematica, statistica si machine learning</a:t>
            </a:r>
          </a:p>
          <a:p>
            <a:pPr marL="864000" lvl="1" indent="-324000">
              <a:spcAft>
                <a:spcPts val="1134"/>
              </a:spcAft>
              <a:buClr>
                <a:srgbClr val="000000"/>
              </a:buClr>
              <a:buSzPct val="45000"/>
              <a:buFont typeface="Wingdings" charset="2"/>
              <a:buChar char=""/>
            </a:pPr>
            <a:r>
              <a:rPr lang="zxx" sz="2800" b="0" strike="noStrike" spc="-1" dirty="0">
                <a:solidFill>
                  <a:srgbClr val="000000"/>
                </a:solidFill>
                <a:uFill>
                  <a:solidFill>
                    <a:srgbClr val="FFFFFF"/>
                  </a:solidFill>
                </a:uFill>
                <a:latin typeface="Arial"/>
              </a:rPr>
              <a:t>Procesare de imagini si semnale: imagini, semnale audio si recunoastere si urmarire faciala in timp real</a:t>
            </a:r>
          </a:p>
          <a:p>
            <a:pPr marL="864000" lvl="1" indent="-324000">
              <a:spcAft>
                <a:spcPts val="1134"/>
              </a:spcAft>
              <a:buClr>
                <a:srgbClr val="000000"/>
              </a:buClr>
              <a:buSzPct val="45000"/>
              <a:buFont typeface="Wingdings" charset="2"/>
              <a:buChar char=""/>
            </a:pPr>
            <a:r>
              <a:rPr lang="zxx" sz="2800" b="0" strike="noStrike" spc="-1" dirty="0">
                <a:solidFill>
                  <a:srgbClr val="000000"/>
                </a:solidFill>
                <a:uFill>
                  <a:solidFill>
                    <a:srgbClr val="FFFFFF"/>
                  </a:solidFill>
                </a:uFill>
                <a:latin typeface="Arial"/>
              </a:rPr>
              <a:t>Librarii suport pentru controale specifice: histograme, scatter-plots, controale pentru fiecare clasa de procesare imagini si semnale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468360" y="475200"/>
            <a:ext cx="9071640" cy="438480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dirty="0">
                <a:solidFill>
                  <a:srgbClr val="000000"/>
                </a:solidFill>
                <a:uFill>
                  <a:solidFill>
                    <a:srgbClr val="FFFFFF"/>
                  </a:solidFill>
                </a:uFill>
                <a:latin typeface="Arial"/>
              </a:rPr>
              <a:t>In contextul cerintelor pe care vrem noi sa le indemplinim, vom folosi clase dedicate matematicii, statisticii, si ale unor controale de afisare a datelor.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540000"/>
            <a:ext cx="9071640" cy="593460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dirty="0">
                <a:solidFill>
                  <a:srgbClr val="000000"/>
                </a:solidFill>
                <a:uFill>
                  <a:solidFill>
                    <a:srgbClr val="FFFFFF"/>
                  </a:solidFill>
                </a:uFill>
                <a:latin typeface="Arial"/>
              </a:rPr>
              <a:t>Revenind la PCA, a putea elimina parametrii irelevanti si a-i pastra pe cei relevanti este usor pentru un om, el putand vedea clar care parametri nu exprima informatii relevante despre subiectul respectiv, dar cum putem face calculatorul sa isi dea seama de acesti parametri? Folosind matematica, desigur!</a:t>
            </a:r>
          </a:p>
          <a:p>
            <a:pPr marL="432000" indent="-324000">
              <a:spcAft>
                <a:spcPts val="1417"/>
              </a:spcAft>
              <a:buClr>
                <a:srgbClr val="000000"/>
              </a:buClr>
              <a:buSzPct val="45000"/>
              <a:buFont typeface="Wingdings" charset="2"/>
              <a:buChar char=""/>
            </a:pPr>
            <a:r>
              <a:rPr lang="zxx" sz="3200" b="0" strike="noStrike" spc="-1" dirty="0">
                <a:solidFill>
                  <a:srgbClr val="000000"/>
                </a:solidFill>
                <a:uFill>
                  <a:solidFill>
                    <a:srgbClr val="FFFFFF"/>
                  </a:solidFill>
                </a:uFill>
                <a:latin typeface="Arial"/>
              </a:rPr>
              <a:t>Dorim sa minimizam "sunetul de fundal" si redundanta datelor si sa maximizam variatia dintre parametri.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540000"/>
            <a:ext cx="9071640" cy="561384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a:solidFill>
                  <a:srgbClr val="000000"/>
                </a:solidFill>
                <a:uFill>
                  <a:solidFill>
                    <a:srgbClr val="FFFFFF"/>
                  </a:solidFill>
                </a:uFill>
                <a:latin typeface="Arial"/>
              </a:rPr>
              <a:t>Se poate vedea in imaginea de mai jos maximizarea variatiei dintre axele norului de puncte respectiv.  </a:t>
            </a:r>
          </a:p>
        </p:txBody>
      </p:sp>
      <p:pic>
        <p:nvPicPr>
          <p:cNvPr id="52" name="Picture 51"/>
          <p:cNvPicPr/>
          <p:nvPr/>
        </p:nvPicPr>
        <p:blipFill>
          <a:blip r:embed="rId2"/>
          <a:stretch/>
        </p:blipFill>
        <p:spPr>
          <a:xfrm>
            <a:off x="2755080" y="2340000"/>
            <a:ext cx="4570200" cy="40100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540000"/>
            <a:ext cx="9071640" cy="5613840"/>
          </a:xfrm>
          <a:prstGeom prst="rect">
            <a:avLst/>
          </a:prstGeom>
          <a:noFill/>
          <a:ln>
            <a:noFill/>
          </a:ln>
        </p:spPr>
        <p:txBody>
          <a:bodyPr lIns="0" tIns="0" rIns="0" bIns="0"/>
          <a:lstStyle/>
          <a:p>
            <a:pPr marL="432000" indent="-324000">
              <a:spcAft>
                <a:spcPts val="1417"/>
              </a:spcAft>
              <a:buClr>
                <a:srgbClr val="000000"/>
              </a:buClr>
              <a:buSzPct val="45000"/>
              <a:buFont typeface="Wingdings" charset="2"/>
              <a:buChar char=""/>
            </a:pPr>
            <a:r>
              <a:rPr lang="zxx" sz="3200" b="0" strike="noStrike" spc="-1" dirty="0">
                <a:solidFill>
                  <a:srgbClr val="000000"/>
                </a:solidFill>
                <a:uFill>
                  <a:solidFill>
                    <a:srgbClr val="FFFFFF"/>
                  </a:solidFill>
                </a:uFill>
                <a:latin typeface="Arial"/>
              </a:rPr>
              <a:t>In imaginile de mai jos se pot vedea inregistrarile unor informatii. In imaginea (a) si (b) se poate vedea cum informatiile nu sunt corelate, avand redunanta mica spre medie (ex: inaltimea unui student si media lui), iar in imaginea (c) se poate vedea o redundanta mare, insemnand ca ambii parametrii pot fi exprimati unul in functie de celalalt.</a:t>
            </a:r>
          </a:p>
        </p:txBody>
      </p:sp>
      <p:pic>
        <p:nvPicPr>
          <p:cNvPr id="54" name="Picture 53"/>
          <p:cNvPicPr/>
          <p:nvPr/>
        </p:nvPicPr>
        <p:blipFill>
          <a:blip r:embed="rId2"/>
          <a:stretch/>
        </p:blipFill>
        <p:spPr>
          <a:xfrm>
            <a:off x="1620000" y="4209480"/>
            <a:ext cx="6840000" cy="26305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TotalTime>
  <Words>1047</Words>
  <Application>Microsoft Office PowerPoint</Application>
  <PresentationFormat>Custom</PresentationFormat>
  <Paragraphs>67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Cambria Math</vt:lpstr>
      <vt:lpstr>DejaVu Sans</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BDRadu</dc:creator>
  <dc:description/>
  <cp:lastModifiedBy>BDRadu</cp:lastModifiedBy>
  <cp:revision>68</cp:revision>
  <dcterms:created xsi:type="dcterms:W3CDTF">2009-04-16T11:32:32Z</dcterms:created>
  <dcterms:modified xsi:type="dcterms:W3CDTF">2017-06-08T16:50:48Z</dcterms:modified>
  <dc:language>en-US</dc:language>
</cp:coreProperties>
</file>